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10" r:id="rId5"/>
  </p:sldMasterIdLst>
  <p:notesMasterIdLst>
    <p:notesMasterId r:id="rId85"/>
  </p:notesMasterIdLst>
  <p:handoutMasterIdLst>
    <p:handoutMasterId r:id="rId86"/>
  </p:handoutMasterIdLst>
  <p:sldIdLst>
    <p:sldId id="270" r:id="rId6"/>
    <p:sldId id="540" r:id="rId7"/>
    <p:sldId id="549" r:id="rId8"/>
    <p:sldId id="519" r:id="rId9"/>
    <p:sldId id="1675" r:id="rId10"/>
    <p:sldId id="520" r:id="rId11"/>
    <p:sldId id="521" r:id="rId12"/>
    <p:sldId id="1678" r:id="rId13"/>
    <p:sldId id="1674" r:id="rId14"/>
    <p:sldId id="1704" r:id="rId15"/>
    <p:sldId id="1705" r:id="rId16"/>
    <p:sldId id="1706" r:id="rId17"/>
    <p:sldId id="524" r:id="rId18"/>
    <p:sldId id="522" r:id="rId19"/>
    <p:sldId id="1677" r:id="rId20"/>
    <p:sldId id="531" r:id="rId21"/>
    <p:sldId id="1702" r:id="rId22"/>
    <p:sldId id="1679" r:id="rId23"/>
    <p:sldId id="1680" r:id="rId24"/>
    <p:sldId id="527" r:id="rId25"/>
    <p:sldId id="1685" r:id="rId26"/>
    <p:sldId id="1684" r:id="rId27"/>
    <p:sldId id="1688" r:id="rId28"/>
    <p:sldId id="1689" r:id="rId29"/>
    <p:sldId id="1690" r:id="rId30"/>
    <p:sldId id="1681" r:id="rId31"/>
    <p:sldId id="552" r:id="rId32"/>
    <p:sldId id="532" r:id="rId33"/>
    <p:sldId id="534" r:id="rId34"/>
    <p:sldId id="535" r:id="rId35"/>
    <p:sldId id="554" r:id="rId36"/>
    <p:sldId id="536" r:id="rId37"/>
    <p:sldId id="555" r:id="rId38"/>
    <p:sldId id="556" r:id="rId39"/>
    <p:sldId id="537" r:id="rId40"/>
    <p:sldId id="538" r:id="rId41"/>
    <p:sldId id="541" r:id="rId42"/>
    <p:sldId id="539" r:id="rId43"/>
    <p:sldId id="543" r:id="rId44"/>
    <p:sldId id="546" r:id="rId45"/>
    <p:sldId id="548" r:id="rId46"/>
    <p:sldId id="545" r:id="rId47"/>
    <p:sldId id="544" r:id="rId48"/>
    <p:sldId id="547" r:id="rId49"/>
    <p:sldId id="542" r:id="rId50"/>
    <p:sldId id="526" r:id="rId51"/>
    <p:sldId id="550" r:id="rId52"/>
    <p:sldId id="533" r:id="rId53"/>
    <p:sldId id="551" r:id="rId54"/>
    <p:sldId id="553" r:id="rId55"/>
    <p:sldId id="557" r:id="rId56"/>
    <p:sldId id="558" r:id="rId57"/>
    <p:sldId id="559" r:id="rId58"/>
    <p:sldId id="1662" r:id="rId59"/>
    <p:sldId id="560" r:id="rId60"/>
    <p:sldId id="1663" r:id="rId61"/>
    <p:sldId id="1701" r:id="rId62"/>
    <p:sldId id="1664" r:id="rId63"/>
    <p:sldId id="1692" r:id="rId64"/>
    <p:sldId id="1693" r:id="rId65"/>
    <p:sldId id="1694" r:id="rId66"/>
    <p:sldId id="1695" r:id="rId67"/>
    <p:sldId id="1696" r:id="rId68"/>
    <p:sldId id="1697" r:id="rId69"/>
    <p:sldId id="1708" r:id="rId70"/>
    <p:sldId id="1699" r:id="rId71"/>
    <p:sldId id="1670" r:id="rId72"/>
    <p:sldId id="1665" r:id="rId73"/>
    <p:sldId id="1709" r:id="rId74"/>
    <p:sldId id="1700" r:id="rId75"/>
    <p:sldId id="1672" r:id="rId76"/>
    <p:sldId id="1667" r:id="rId77"/>
    <p:sldId id="1669" r:id="rId78"/>
    <p:sldId id="1683" r:id="rId79"/>
    <p:sldId id="1671" r:id="rId80"/>
    <p:sldId id="1710" r:id="rId81"/>
    <p:sldId id="1711" r:id="rId82"/>
    <p:sldId id="1712" r:id="rId83"/>
    <p:sldId id="1668" r:id="rId84"/>
  </p:sldIdLst>
  <p:sldSz cx="9144000" cy="6858000" type="screen4x3"/>
  <p:notesSz cx="7010400" cy="9296400"/>
  <p:defaultTextStyle>
    <a:defPPr>
      <a:defRPr lang="en-US"/>
    </a:defPPr>
    <a:lvl1pPr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1pPr>
    <a:lvl2pPr marL="45712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2pPr>
    <a:lvl3pPr marL="914254"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3pPr>
    <a:lvl4pPr marL="1371379"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4pPr>
    <a:lvl5pPr marL="182850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5pPr>
    <a:lvl6pPr marL="2285633" algn="l" defTabSz="914254" rtl="0" eaLnBrk="1" latinLnBrk="0" hangingPunct="1">
      <a:defRPr kern="1200">
        <a:solidFill>
          <a:schemeClr val="tx1"/>
        </a:solidFill>
        <a:latin typeface="Arial" pitchFamily="34" charset="0"/>
        <a:ea typeface="ヒラギノ角ゴ Pro W3"/>
        <a:cs typeface="ヒラギノ角ゴ Pro W3"/>
      </a:defRPr>
    </a:lvl6pPr>
    <a:lvl7pPr marL="2742759" algn="l" defTabSz="914254" rtl="0" eaLnBrk="1" latinLnBrk="0" hangingPunct="1">
      <a:defRPr kern="1200">
        <a:solidFill>
          <a:schemeClr val="tx1"/>
        </a:solidFill>
        <a:latin typeface="Arial" pitchFamily="34" charset="0"/>
        <a:ea typeface="ヒラギノ角ゴ Pro W3"/>
        <a:cs typeface="ヒラギノ角ゴ Pro W3"/>
      </a:defRPr>
    </a:lvl7pPr>
    <a:lvl8pPr marL="3199886" algn="l" defTabSz="914254" rtl="0" eaLnBrk="1" latinLnBrk="0" hangingPunct="1">
      <a:defRPr kern="1200">
        <a:solidFill>
          <a:schemeClr val="tx1"/>
        </a:solidFill>
        <a:latin typeface="Arial" pitchFamily="34" charset="0"/>
        <a:ea typeface="ヒラギノ角ゴ Pro W3"/>
        <a:cs typeface="ヒラギノ角ゴ Pro W3"/>
      </a:defRPr>
    </a:lvl8pPr>
    <a:lvl9pPr marL="3657012" algn="l" defTabSz="914254" rtl="0" eaLnBrk="1" latinLnBrk="0" hangingPunct="1">
      <a:defRPr kern="1200">
        <a:solidFill>
          <a:schemeClr val="tx1"/>
        </a:solidFill>
        <a:latin typeface="Arial" pitchFamily="34" charset="0"/>
        <a:ea typeface="ヒラギノ角ゴ Pro W3"/>
        <a:cs typeface="ヒラギノ角ゴ Pro W3"/>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7"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jie sun" initials="ls" lastIdx="1" clrIdx="0">
    <p:extLst>
      <p:ext uri="{19B8F6BF-5375-455C-9EA6-DF929625EA0E}">
        <p15:presenceInfo xmlns:p15="http://schemas.microsoft.com/office/powerpoint/2012/main" userId="5b11d61ee79e554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D1E7FF"/>
    <a:srgbClr val="FFDDDD"/>
    <a:srgbClr val="FFE5E5"/>
    <a:srgbClr val="0000CC"/>
    <a:srgbClr val="E6E6DC"/>
    <a:srgbClr val="000099"/>
    <a:srgbClr val="FF9966"/>
    <a:srgbClr val="FF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2" autoAdjust="0"/>
    <p:restoredTop sz="62655" autoAdjust="0"/>
  </p:normalViewPr>
  <p:slideViewPr>
    <p:cSldViewPr snapToObjects="1">
      <p:cViewPr varScale="1">
        <p:scale>
          <a:sx n="54" d="100"/>
          <a:sy n="54" d="100"/>
        </p:scale>
        <p:origin x="312" y="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65" d="100"/>
          <a:sy n="65" d="100"/>
        </p:scale>
        <p:origin x="3125" y="53"/>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90" Type="http://schemas.openxmlformats.org/officeDocument/2006/relationships/theme" Target="theme/theme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Sheet1!$C$1</c:f>
              <c:strCache>
                <c:ptCount val="1"/>
                <c:pt idx="0">
                  <c:v>Number of Bayesian technique-related talks at APS DNP Meeting</c:v>
                </c:pt>
              </c:strCache>
            </c:strRef>
          </c:tx>
          <c:spPr>
            <a:gradFill rotWithShape="1">
              <a:gsLst>
                <a:gs pos="0">
                  <a:schemeClr val="accent4">
                    <a:tint val="100000"/>
                    <a:shade val="100000"/>
                    <a:satMod val="130000"/>
                  </a:schemeClr>
                </a:gs>
                <a:gs pos="100000">
                  <a:schemeClr val="accent4">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none" lIns="0" tIns="0" rIns="0" bIns="0" anchor="t" anchorCtr="0">
                <a:spAutoFit/>
              </a:bodyPr>
              <a:lstStyle/>
              <a:p>
                <a:pPr algn="just">
                  <a:lnSpc>
                    <a:spcPct val="200000"/>
                  </a:lnSpc>
                  <a:defRPr sz="1400" b="0" i="0" u="none" strike="noStrike" kern="1200" baseline="0">
                    <a:solidFill>
                      <a:schemeClr val="tx1"/>
                    </a:solidFill>
                    <a:effectLst>
                      <a:outerShdw blurRad="38100" dist="38100" dir="2700000" algn="tl">
                        <a:srgbClr val="000000">
                          <a:alpha val="43137"/>
                        </a:srgbClr>
                      </a:outerShdw>
                    </a:effectLst>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2016</c:v>
                </c:pt>
                <c:pt idx="1">
                  <c:v>2017</c:v>
                </c:pt>
                <c:pt idx="2">
                  <c:v>2018</c:v>
                </c:pt>
                <c:pt idx="3">
                  <c:v>2019</c:v>
                </c:pt>
                <c:pt idx="4">
                  <c:v>2020</c:v>
                </c:pt>
                <c:pt idx="5">
                  <c:v>2021</c:v>
                </c:pt>
                <c:pt idx="6">
                  <c:v>2022</c:v>
                </c:pt>
                <c:pt idx="7">
                  <c:v>2023</c:v>
                </c:pt>
              </c:numCache>
            </c:numRef>
          </c:cat>
          <c:val>
            <c:numRef>
              <c:f>Sheet1!$B$2:$B$9</c:f>
              <c:numCache>
                <c:formatCode>General</c:formatCode>
                <c:ptCount val="8"/>
                <c:pt idx="0">
                  <c:v>3</c:v>
                </c:pt>
                <c:pt idx="1">
                  <c:v>8</c:v>
                </c:pt>
                <c:pt idx="2">
                  <c:v>9</c:v>
                </c:pt>
                <c:pt idx="3">
                  <c:v>11</c:v>
                </c:pt>
                <c:pt idx="4">
                  <c:v>13</c:v>
                </c:pt>
                <c:pt idx="5">
                  <c:v>22</c:v>
                </c:pt>
                <c:pt idx="6">
                  <c:v>19</c:v>
                </c:pt>
                <c:pt idx="7">
                  <c:v>23</c:v>
                </c:pt>
              </c:numCache>
            </c:numRef>
          </c:val>
          <c:extLst>
            <c:ext xmlns:c16="http://schemas.microsoft.com/office/drawing/2014/chart" uri="{C3380CC4-5D6E-409C-BE32-E72D297353CC}">
              <c16:uniqueId val="{00000000-6E13-40B9-933A-38FACE6B5555}"/>
            </c:ext>
          </c:extLst>
        </c:ser>
        <c:dLbls>
          <c:showLegendKey val="0"/>
          <c:showVal val="1"/>
          <c:showCatName val="0"/>
          <c:showSerName val="0"/>
          <c:showPercent val="0"/>
          <c:showBubbleSize val="0"/>
        </c:dLbls>
        <c:gapWidth val="150"/>
        <c:shape val="box"/>
        <c:axId val="1510476768"/>
        <c:axId val="1510480096"/>
        <c:axId val="0"/>
      </c:bar3DChart>
      <c:catAx>
        <c:axId val="15104767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510480096"/>
        <c:crosses val="autoZero"/>
        <c:auto val="1"/>
        <c:lblAlgn val="ctr"/>
        <c:lblOffset val="100"/>
        <c:noMultiLvlLbl val="0"/>
      </c:catAx>
      <c:valAx>
        <c:axId val="1510480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5104767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71183" y="0"/>
            <a:ext cx="3037628" cy="466412"/>
          </a:xfrm>
          <a:prstGeom prst="rect">
            <a:avLst/>
          </a:prstGeom>
        </p:spPr>
        <p:txBody>
          <a:bodyPr vert="horz" lIns="91637" tIns="45818" rIns="91637" bIns="45818" rtlCol="0"/>
          <a:lstStyle>
            <a:lvl1pPr algn="r">
              <a:defRPr sz="1200"/>
            </a:lvl1pPr>
          </a:lstStyle>
          <a:p>
            <a:r>
              <a:rPr lang="en-US" sz="900" dirty="0"/>
              <a:t>3 May 2023</a:t>
            </a:r>
          </a:p>
        </p:txBody>
      </p:sp>
      <p:sp>
        <p:nvSpPr>
          <p:cNvPr id="14" name="Header Placeholder 13"/>
          <p:cNvSpPr>
            <a:spLocks noGrp="1"/>
          </p:cNvSpPr>
          <p:nvPr>
            <p:ph type="hdr" sz="quarter"/>
          </p:nvPr>
        </p:nvSpPr>
        <p:spPr>
          <a:xfrm>
            <a:off x="1" y="0"/>
            <a:ext cx="3037628" cy="466412"/>
          </a:xfrm>
          <a:prstGeom prst="rect">
            <a:avLst/>
          </a:prstGeom>
        </p:spPr>
        <p:txBody>
          <a:bodyPr vert="horz" lIns="91637" tIns="45818" rIns="91637" bIns="45818" rtlCol="0"/>
          <a:lstStyle>
            <a:lvl1pPr algn="l">
              <a:defRPr sz="1200"/>
            </a:lvl1pPr>
          </a:lstStyle>
          <a:p>
            <a:r>
              <a:rPr lang="en-US" sz="900" dirty="0"/>
              <a:t>FRIB PowerPoint Template 16x9 Status</a:t>
            </a:r>
          </a:p>
          <a:p>
            <a:r>
              <a:rPr lang="en-US" sz="900" dirty="0"/>
              <a:t>Alex Parsons, FRIB Creative Director</a:t>
            </a:r>
          </a:p>
        </p:txBody>
      </p:sp>
      <p:sp>
        <p:nvSpPr>
          <p:cNvPr id="5" name="Footer Placeholder 1"/>
          <p:cNvSpPr>
            <a:spLocks noGrp="1"/>
          </p:cNvSpPr>
          <p:nvPr>
            <p:ph type="ftr" sz="quarter" idx="2"/>
          </p:nvPr>
        </p:nvSpPr>
        <p:spPr>
          <a:xfrm>
            <a:off x="795131" y="8505419"/>
            <a:ext cx="4770781" cy="708286"/>
          </a:xfrm>
          <a:prstGeom prst="rect">
            <a:avLst/>
          </a:prstGeom>
        </p:spPr>
        <p:txBody>
          <a:bodyPr vert="horz" lIns="94851" tIns="47425" rIns="94851" bIns="47425" rtlCol="0" anchor="b"/>
          <a:lstStyle>
            <a:lvl1pPr algn="l">
              <a:defRPr sz="1200"/>
            </a:lvl1pPr>
          </a:lstStyle>
          <a:p>
            <a:r>
              <a:rPr lang="en-US" sz="900" dirty="0"/>
              <a:t>Facility for Rare Isotope Beams</a:t>
            </a:r>
          </a:p>
          <a:p>
            <a:r>
              <a:rPr lang="en-US" sz="900" dirty="0"/>
              <a:t>U.S. Department of Energy Office of Science | Michigan State University</a:t>
            </a:r>
          </a:p>
          <a:p>
            <a:r>
              <a:rPr lang="en-US" sz="900" dirty="0"/>
              <a:t>640 South Shaw Lane • East Lansing, MI 48824, USA</a:t>
            </a:r>
          </a:p>
          <a:p>
            <a:r>
              <a:rPr lang="en-US" sz="900" dirty="0"/>
              <a:t>frib.msu.edu</a:t>
            </a:r>
          </a:p>
        </p:txBody>
      </p:sp>
      <p:pic>
        <p:nvPicPr>
          <p:cNvPr id="6" name="Picture 5"/>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9718" y="8458200"/>
            <a:ext cx="648443" cy="755504"/>
          </a:xfrm>
          <a:prstGeom prst="rect">
            <a:avLst/>
          </a:prstGeom>
        </p:spPr>
      </p:pic>
      <p:sp>
        <p:nvSpPr>
          <p:cNvPr id="2" name="Slide Number Placeholder 1"/>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C3F6D33-7C2E-44BB-B6EF-2876F56DBD42}" type="slidenum">
              <a:rPr lang="en-US" sz="900" smtClean="0"/>
              <a:t>‹#›</a:t>
            </a:fld>
            <a:endParaRPr lang="en-US" sz="900" dirty="0"/>
          </a:p>
        </p:txBody>
      </p:sp>
    </p:spTree>
    <p:extLst>
      <p:ext uri="{BB962C8B-B14F-4D97-AF65-F5344CB8AC3E}">
        <p14:creationId xmlns:p14="http://schemas.microsoft.com/office/powerpoint/2010/main" val="380257101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741"/>
          </a:xfrm>
          <a:prstGeom prst="rect">
            <a:avLst/>
          </a:prstGeom>
        </p:spPr>
        <p:txBody>
          <a:bodyPr vert="horz" wrap="square" lIns="92599" tIns="46299" rIns="92599" bIns="46299" numCol="1" anchor="t"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3" name="Date Placeholder 2"/>
          <p:cNvSpPr>
            <a:spLocks noGrp="1"/>
          </p:cNvSpPr>
          <p:nvPr>
            <p:ph type="dt" idx="1"/>
          </p:nvPr>
        </p:nvSpPr>
        <p:spPr>
          <a:xfrm>
            <a:off x="3970938" y="1"/>
            <a:ext cx="3037840" cy="464741"/>
          </a:xfrm>
          <a:prstGeom prst="rect">
            <a:avLst/>
          </a:prstGeom>
        </p:spPr>
        <p:txBody>
          <a:bodyPr vert="horz" wrap="square" lIns="92599" tIns="46299" rIns="92599" bIns="46299" numCol="1" anchor="t"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58165478-8271-4537-9DBA-6DB278E2C8C0}" type="datetime1">
              <a:rPr lang="en-US"/>
              <a:pPr>
                <a:defRPr/>
              </a:pPr>
              <a:t>7/21/2024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wrap="square" lIns="92599" tIns="46299" rIns="92599" bIns="4629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701040" y="4415832"/>
            <a:ext cx="5608320" cy="4182661"/>
          </a:xfrm>
          <a:prstGeom prst="rect">
            <a:avLst/>
          </a:prstGeom>
        </p:spPr>
        <p:txBody>
          <a:bodyPr vert="horz" wrap="square" lIns="92599" tIns="46299" rIns="92599" bIns="46299" numCol="1" anchor="t" anchorCtr="0" compatLnSpc="1">
            <a:prstTxWarp prst="textNoShape">
              <a:avLst/>
            </a:prstTxWarp>
            <a:normAutofit/>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6" name="Footer Placeholder 5"/>
          <p:cNvSpPr>
            <a:spLocks noGrp="1"/>
          </p:cNvSpPr>
          <p:nvPr>
            <p:ph type="ftr" sz="quarter" idx="4"/>
          </p:nvPr>
        </p:nvSpPr>
        <p:spPr>
          <a:xfrm>
            <a:off x="1" y="8830063"/>
            <a:ext cx="3037840" cy="464740"/>
          </a:xfrm>
          <a:prstGeom prst="rect">
            <a:avLst/>
          </a:prstGeom>
        </p:spPr>
        <p:txBody>
          <a:bodyPr vert="horz" wrap="square" lIns="92599" tIns="46299" rIns="92599" bIns="46299" numCol="1" anchor="b"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7" name="Slide Number Placeholder 6"/>
          <p:cNvSpPr>
            <a:spLocks noGrp="1"/>
          </p:cNvSpPr>
          <p:nvPr>
            <p:ph type="sldNum" sz="quarter" idx="5"/>
          </p:nvPr>
        </p:nvSpPr>
        <p:spPr>
          <a:xfrm>
            <a:off x="3970938" y="8830063"/>
            <a:ext cx="3037840" cy="464740"/>
          </a:xfrm>
          <a:prstGeom prst="rect">
            <a:avLst/>
          </a:prstGeom>
        </p:spPr>
        <p:txBody>
          <a:bodyPr vert="horz" wrap="square" lIns="92599" tIns="46299" rIns="92599" bIns="46299" numCol="1" anchor="b"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74EB2CD8-9047-43A5-BEAD-229CAC8CFCAA}" type="slidenum">
              <a:rPr lang="en-US"/>
              <a:pPr>
                <a:defRPr/>
              </a:pPr>
              <a:t>‹#›</a:t>
            </a:fld>
            <a:endParaRPr lang="en-US"/>
          </a:p>
        </p:txBody>
      </p:sp>
    </p:spTree>
    <p:extLst>
      <p:ext uri="{BB962C8B-B14F-4D97-AF65-F5344CB8AC3E}">
        <p14:creationId xmlns:p14="http://schemas.microsoft.com/office/powerpoint/2010/main" val="4104131628"/>
      </p:ext>
    </p:extLst>
  </p:cSld>
  <p:clrMap bg1="lt1" tx1="dk1" bg2="lt2" tx2="dk2" accent1="accent1" accent2="accent2" accent3="accent3" accent4="accent4" accent5="accent5" accent6="accent6" hlink="hlink" folHlink="folHlink"/>
  <p:hf sldNum="0" hdr="0" ftr="0" dt="0"/>
  <p:notesStyle>
    <a:lvl1pPr algn="l" defTabSz="457126"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pitchFamily="-65" charset="-128"/>
      </a:defRPr>
    </a:lvl1pPr>
    <a:lvl2pPr marL="742831" indent="-285705" algn="l" defTabSz="457126"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a:defRPr>
    </a:lvl2pPr>
    <a:lvl3pPr marL="1142817"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65" charset="-128"/>
      </a:defRPr>
    </a:lvl3pPr>
    <a:lvl4pPr marL="1599942"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4pPr>
    <a:lvl5pPr marL="2057070"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5pPr>
    <a:lvl6pPr marL="2285633" algn="l" defTabSz="457126" rtl="0" eaLnBrk="1" latinLnBrk="0" hangingPunct="1">
      <a:defRPr sz="1200" kern="1200">
        <a:solidFill>
          <a:schemeClr val="tx1"/>
        </a:solidFill>
        <a:latin typeface="+mn-lt"/>
        <a:ea typeface="+mn-ea"/>
        <a:cs typeface="+mn-cs"/>
      </a:defRPr>
    </a:lvl6pPr>
    <a:lvl7pPr marL="2742759" algn="l" defTabSz="457126" rtl="0" eaLnBrk="1" latinLnBrk="0" hangingPunct="1">
      <a:defRPr sz="1200" kern="1200">
        <a:solidFill>
          <a:schemeClr val="tx1"/>
        </a:solidFill>
        <a:latin typeface="+mn-lt"/>
        <a:ea typeface="+mn-ea"/>
        <a:cs typeface="+mn-cs"/>
      </a:defRPr>
    </a:lvl7pPr>
    <a:lvl8pPr marL="3199886" algn="l" defTabSz="457126" rtl="0" eaLnBrk="1" latinLnBrk="0" hangingPunct="1">
      <a:defRPr sz="1200" kern="1200">
        <a:solidFill>
          <a:schemeClr val="tx1"/>
        </a:solidFill>
        <a:latin typeface="+mn-lt"/>
        <a:ea typeface="+mn-ea"/>
        <a:cs typeface="+mn-cs"/>
      </a:defRPr>
    </a:lvl8pPr>
    <a:lvl9pPr marL="3657012" algn="l" defTabSz="45712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50"/>
          <p:cNvSpPr>
            <a:spLocks noGrp="1" noRot="1" noChangeAspect="1" noTextEdit="1"/>
          </p:cNvSpPr>
          <p:nvPr>
            <p:ph type="sldImg"/>
          </p:nvPr>
        </p:nvSpPr>
        <p:spPr bwMode="auto">
          <a:xfrm>
            <a:off x="1181100" y="696913"/>
            <a:ext cx="4648200" cy="3486150"/>
          </a:xfrm>
          <a:noFill/>
          <a:ln>
            <a:solidFill>
              <a:srgbClr val="000000"/>
            </a:solidFill>
            <a:miter lim="800000"/>
            <a:headEnd/>
            <a:tailEnd/>
          </a:ln>
        </p:spPr>
      </p:sp>
      <p:sp>
        <p:nvSpPr>
          <p:cNvPr id="14339" name="Rectangle 2051"/>
          <p:cNvSpPr>
            <a:spLocks noGrp="1"/>
          </p:cNvSpPr>
          <p:nvPr>
            <p:ph type="body" idx="1"/>
          </p:nvPr>
        </p:nvSpPr>
        <p:spPr bwMode="auto">
          <a:noFill/>
        </p:spPr>
        <p:txBody>
          <a:bodyPr/>
          <a:lstStyle/>
          <a:p>
            <a:r>
              <a:rPr lang="en-US" altLang="zh-CN" dirty="0">
                <a:ea typeface="ヒラギノ角ゴ Pro W3"/>
                <a:cs typeface="ヒラギノ角ゴ Pro W3"/>
              </a:rPr>
              <a:t>Good afternoon, everyone! I hope you are all doing well. On behalf of our DSL and PXCT Collaboration, I would like to present our recent work on the lifetime measurements of the resonances of astrophysical interest, specifically</a:t>
            </a:r>
            <a:r>
              <a:rPr lang="en-US" dirty="0"/>
              <a:t> in novae and XRBs.</a:t>
            </a:r>
            <a:endParaRPr lang="en-US" dirty="0">
              <a:ea typeface="ヒラギノ角ゴ Pro W3"/>
              <a:cs typeface="ヒラギノ角ゴ Pro W3"/>
            </a:endParaRPr>
          </a:p>
        </p:txBody>
      </p:sp>
    </p:spTree>
    <p:extLst>
      <p:ext uri="{BB962C8B-B14F-4D97-AF65-F5344CB8AC3E}">
        <p14:creationId xmlns:p14="http://schemas.microsoft.com/office/powerpoint/2010/main" val="164087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MTMI"/>
              </a:rPr>
              <a:t>Here are some results from our last 31S experiment. On the left is the ΔE</a:t>
            </a:r>
            <a:r>
              <a:rPr lang="en-US" altLang="zh-CN" sz="1200" i="0" dirty="0">
                <a:solidFill>
                  <a:srgbClr val="000000"/>
                </a:solidFill>
                <a:effectLst/>
                <a:latin typeface="Times-Roman"/>
              </a:rPr>
              <a:t>-</a:t>
            </a:r>
            <a:r>
              <a:rPr lang="en-US" altLang="zh-CN" sz="1200" i="0" dirty="0">
                <a:solidFill>
                  <a:srgbClr val="000000"/>
                </a:solidFill>
                <a:effectLst/>
                <a:latin typeface="MTMI"/>
              </a:rPr>
              <a:t>E</a:t>
            </a:r>
            <a:r>
              <a:rPr lang="en-US" altLang="zh-CN" sz="1200" i="1" dirty="0">
                <a:solidFill>
                  <a:srgbClr val="000000"/>
                </a:solidFill>
                <a:effectLst/>
                <a:latin typeface="MTMI"/>
              </a:rPr>
              <a:t> </a:t>
            </a:r>
            <a:r>
              <a:rPr lang="en-US" altLang="zh-CN" sz="1200" i="0" dirty="0">
                <a:solidFill>
                  <a:srgbClr val="000000"/>
                </a:solidFill>
                <a:effectLst/>
                <a:latin typeface="Times-Roman"/>
              </a:rPr>
              <a:t>plot used to identify the light particles.</a:t>
            </a:r>
          </a:p>
          <a:p>
            <a:r>
              <a:rPr lang="en-US" altLang="zh-CN" sz="1200" i="0" dirty="0">
                <a:solidFill>
                  <a:srgbClr val="000000"/>
                </a:solidFill>
                <a:effectLst/>
                <a:latin typeface="Times-Roman"/>
              </a:rPr>
              <a:t>Shown in red, we place gates on </a:t>
            </a:r>
            <a:r>
              <a:rPr lang="en-US" altLang="zh-CN" sz="1200" i="1" dirty="0">
                <a:solidFill>
                  <a:srgbClr val="000000"/>
                </a:solidFill>
                <a:effectLst/>
                <a:latin typeface="MTMI"/>
              </a:rPr>
              <a:t>α </a:t>
            </a:r>
            <a:r>
              <a:rPr lang="en-US" altLang="zh-CN" sz="1200" i="0" dirty="0">
                <a:solidFill>
                  <a:srgbClr val="000000"/>
                </a:solidFill>
                <a:effectLst/>
                <a:latin typeface="Times-Roman"/>
              </a:rPr>
              <a:t>particles to clean the γ ray spectrum. </a:t>
            </a:r>
            <a:r>
              <a:rPr lang="en-US" sz="1800" b="0" i="0" u="none" strike="noStrike" baseline="0" dirty="0">
                <a:latin typeface="NimbusRomNo9L-Regu"/>
              </a:rPr>
              <a:t>We can also place gates on </a:t>
            </a:r>
            <a:r>
              <a:rPr lang="en-US" sz="1800" b="0" i="0" u="none" strike="noStrike" baseline="0" dirty="0">
                <a:latin typeface="rtxmi"/>
              </a:rPr>
              <a:t>α </a:t>
            </a:r>
            <a:r>
              <a:rPr lang="en-US" sz="1800" b="0" i="0" u="none" strike="noStrike" baseline="0" dirty="0">
                <a:latin typeface="NimbusRomNo9L-Regu"/>
              </a:rPr>
              <a:t>particles with specific energies to suppress competing reaction channels and indirect feedings from higher-lying levels to ensure a direct population by the</a:t>
            </a:r>
          </a:p>
          <a:p>
            <a:pPr algn="l"/>
            <a:r>
              <a:rPr lang="en-US" sz="1800" b="0" i="0" u="none" strike="noStrike" baseline="0" dirty="0">
                <a:latin typeface="NimbusRomNo9L-Regu"/>
              </a:rPr>
              <a:t>transfer reaction. </a:t>
            </a:r>
            <a:r>
              <a:rPr lang="en-US" altLang="zh-CN" dirty="0"/>
              <a:t>Shown i</a:t>
            </a:r>
            <a:r>
              <a:rPr lang="en-US" dirty="0"/>
              <a:t>n blue is the</a:t>
            </a:r>
            <a:r>
              <a:rPr lang="en-US" altLang="zh-CN" dirty="0"/>
              <a:t> 39-MeV α-gated γ-ray spectrum</a:t>
            </a:r>
            <a:r>
              <a:rPr lang="en-US" altLang="zh-CN" sz="1200" i="0" dirty="0">
                <a:solidFill>
                  <a:srgbClr val="000000"/>
                </a:solidFill>
                <a:effectLst/>
                <a:latin typeface="Times-Roman"/>
              </a:rPr>
              <a:t>, </a:t>
            </a:r>
            <a:r>
              <a:rPr lang="en-US" sz="1800" b="0" i="0" u="none" strike="noStrike" baseline="0" dirty="0">
                <a:latin typeface="NimbusRomNo9L-Regu"/>
              </a:rPr>
              <a:t>corresponding to the key resonance with 6390 keV excitation energy. W</a:t>
            </a:r>
            <a:r>
              <a:rPr lang="en-US" altLang="zh-CN" sz="1800" b="0" i="0" u="none" strike="noStrike" baseline="0" dirty="0">
                <a:latin typeface="NimbusRomNo9L-Regu"/>
              </a:rPr>
              <a:t>e did observe the γ-transition at 4.4-MeV from that resonance to the 2nd excited state, which is the strongest</a:t>
            </a:r>
            <a:r>
              <a:rPr lang="en-US" altLang="zh-CN" sz="1200" b="0" i="0" u="none" strike="noStrike" baseline="0" dirty="0">
                <a:latin typeface="NimbusRomNo9L-Regu"/>
              </a:rPr>
              <a:t> γ branch of the resonance, but limited by the 50 counts in the peak, the Doppler shift </a:t>
            </a:r>
            <a:r>
              <a:rPr lang="en-US" altLang="zh-CN" sz="1200" b="0" i="0" u="none" strike="noStrike" baseline="0" dirty="0" err="1">
                <a:latin typeface="NimbusRomNo9L-Regu"/>
              </a:rPr>
              <a:t>lineshape</a:t>
            </a:r>
            <a:r>
              <a:rPr lang="en-US" altLang="zh-CN" sz="1200" b="0" i="0" u="none" strike="noStrike" baseline="0" dirty="0">
                <a:latin typeface="NimbusRomNo9L-Regu"/>
              </a:rPr>
              <a:t> analysis could not yield a finite lifetime result.</a:t>
            </a:r>
            <a:endParaRPr lang="zh-CN" altLang="en-US" dirty="0"/>
          </a:p>
        </p:txBody>
      </p:sp>
    </p:spTree>
    <p:extLst>
      <p:ext uri="{BB962C8B-B14F-4D97-AF65-F5344CB8AC3E}">
        <p14:creationId xmlns:p14="http://schemas.microsoft.com/office/powerpoint/2010/main" val="1331128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effectLst/>
                <a:latin typeface="Times New Roman" panose="02020603050405020304" pitchFamily="18" charset="0"/>
              </a:rPr>
              <a:t>Every evidence points to this resonance being short-lived, but </a:t>
            </a:r>
            <a:r>
              <a:rPr lang="en-US" sz="1800" b="0" i="0" u="none" strike="noStrike" baseline="0" dirty="0">
                <a:latin typeface="NimbusRomNo9L-Regu"/>
              </a:rPr>
              <a:t>stronger constraints on the lifetime will require </a:t>
            </a:r>
            <a:r>
              <a:rPr lang="en-US" sz="2800" b="0" i="0" dirty="0">
                <a:effectLst/>
                <a:latin typeface="Times New Roman" panose="02020603050405020304" pitchFamily="18" charset="0"/>
              </a:rPr>
              <a:t>a more sensitive measurement</a:t>
            </a:r>
            <a:r>
              <a:rPr lang="en-US" sz="1800" b="0" i="0" u="none" strike="noStrike" baseline="0" dirty="0">
                <a:latin typeface="NimbusRomNo9L-Regu"/>
              </a:rPr>
              <a:t>.</a:t>
            </a:r>
            <a:endParaRPr lang="en-US" dirty="0"/>
          </a:p>
        </p:txBody>
      </p:sp>
    </p:spTree>
    <p:extLst>
      <p:ext uri="{BB962C8B-B14F-4D97-AF65-F5344CB8AC3E}">
        <p14:creationId xmlns:p14="http://schemas.microsoft.com/office/powerpoint/2010/main" val="1224102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kern="0" dirty="0"/>
              <a:t>That's why we updated </a:t>
            </a:r>
            <a:r>
              <a:rPr lang="en-US" b="0" i="0" dirty="0">
                <a:effectLst/>
                <a:latin typeface="Times New Roman" panose="02020603050405020304" pitchFamily="18" charset="0"/>
              </a:rPr>
              <a:t>the DSL setup to DSL2 by replacing the two small-area ORTEC silicon surface barrier detectors with large-area Micron silicon detectors. The </a:t>
            </a:r>
            <a:r>
              <a:rPr lang="en-US" altLang="zh-CN" b="0" i="0" dirty="0">
                <a:effectLst/>
                <a:latin typeface="Times New Roman" panose="02020603050405020304" pitchFamily="18" charset="0"/>
              </a:rPr>
              <a:t>ΔE detector is now a double-sided silicon strip detector.</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effectLst/>
                <a:latin typeface="Times New Roman" panose="02020603050405020304" pitchFamily="18" charset="0"/>
              </a:rPr>
              <a:t>We have developed a detailed Monte Carlo simulation using </a:t>
            </a:r>
            <a:r>
              <a:rPr lang="en-US" b="0" i="0" dirty="0">
                <a:effectLst/>
                <a:latin typeface="Arial" panose="020B0604020202020204" pitchFamily="34" charset="0"/>
              </a:rPr>
              <a:t>geant</a:t>
            </a:r>
            <a:r>
              <a:rPr lang="en-US" b="0" i="0" dirty="0">
                <a:effectLst/>
                <a:latin typeface="Times New Roman" panose="02020603050405020304" pitchFamily="18" charset="0"/>
              </a:rPr>
              <a:t>4 to model the </a:t>
            </a:r>
            <a:r>
              <a:rPr lang="en-US" b="0" i="0" dirty="0">
                <a:effectLst/>
                <a:latin typeface="Arial" panose="020B0604020202020204" pitchFamily="34" charset="0"/>
              </a:rPr>
              <a:t>γ</a:t>
            </a:r>
            <a:r>
              <a:rPr lang="en-US" b="0" i="0" dirty="0">
                <a:effectLst/>
                <a:latin typeface="Times New Roman" panose="02020603050405020304" pitchFamily="18" charset="0"/>
              </a:rPr>
              <a:t>-ray </a:t>
            </a:r>
            <a:r>
              <a:rPr lang="en-US" b="0" i="0" dirty="0" err="1">
                <a:effectLst/>
                <a:latin typeface="Times New Roman" panose="02020603050405020304" pitchFamily="18" charset="0"/>
              </a:rPr>
              <a:t>lineshapes</a:t>
            </a:r>
            <a:r>
              <a:rPr lang="en-US" b="0" i="0" dirty="0">
                <a:effectLst/>
                <a:latin typeface="Times New Roman" panose="02020603050405020304" pitchFamily="18" charset="0"/>
              </a:rPr>
              <a:t> obtained by the new setup. </a:t>
            </a:r>
            <a:r>
              <a:rPr lang="en-US" kern="0" dirty="0"/>
              <a:t>Based on our simulation on the key resonance, the α detection efficiency is increased by a factor of 11 primarily due to the much higher solid angle coverage of the new Si telescope. The </a:t>
            </a:r>
            <a:r>
              <a:rPr lang="en-US" altLang="zh-CN" kern="0" dirty="0"/>
              <a:t>γ</a:t>
            </a:r>
            <a:r>
              <a:rPr lang="en-US" kern="0" dirty="0"/>
              <a:t> detection efficiency is increased by a factor of 1.3 because the collimator and detector mount are not in the way between the target and the Ge detector, hence less attenuation of </a:t>
            </a:r>
            <a:r>
              <a:rPr lang="en-US" altLang="zh-CN" kern="0" dirty="0"/>
              <a:t>γ</a:t>
            </a:r>
            <a:r>
              <a:rPr lang="en-US" kern="0" dirty="0"/>
              <a:t> rays. So, with 19 shifts, we should be able to </a:t>
            </a:r>
            <a:r>
              <a:rPr lang="en-US" altLang="zh-CN" kern="0" dirty="0"/>
              <a:t>collect 1000 γ</a:t>
            </a:r>
            <a:r>
              <a:rPr lang="en-US" kern="0" dirty="0"/>
              <a:t> ray</a:t>
            </a:r>
            <a:r>
              <a:rPr lang="en-US" altLang="zh-CN" kern="0" dirty="0"/>
              <a:t>s</a:t>
            </a:r>
            <a:r>
              <a:rPr lang="en-US" kern="0" dirty="0"/>
              <a:t> of interest at 4.4 MeV, a factor of 20 increase compared with DSL1, which will greatly benefit the sensitivity of our lifetime analysis.</a:t>
            </a:r>
          </a:p>
          <a:p>
            <a:endParaRPr lang="en-US" dirty="0"/>
          </a:p>
        </p:txBody>
      </p:sp>
    </p:spTree>
    <p:extLst>
      <p:ext uri="{BB962C8B-B14F-4D97-AF65-F5344CB8AC3E}">
        <p14:creationId xmlns:p14="http://schemas.microsoft.com/office/powerpoint/2010/main" val="631443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kern="0" dirty="0"/>
              <a:t>The DSL2 setup has been put on the beamline and </a:t>
            </a:r>
            <a:r>
              <a:rPr lang="en-US" altLang="zh-CN" kern="0" dirty="0"/>
              <a:t>commissioned in S2193 in December 2022, and every part worked as expected.</a:t>
            </a:r>
            <a:endParaRPr lang="en-US" kern="0" dirty="0"/>
          </a:p>
        </p:txBody>
      </p:sp>
    </p:spTree>
    <p:extLst>
      <p:ext uri="{BB962C8B-B14F-4D97-AF65-F5344CB8AC3E}">
        <p14:creationId xmlns:p14="http://schemas.microsoft.com/office/powerpoint/2010/main" val="1262886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solidFill>
                  <a:srgbClr val="161719"/>
                </a:solidFill>
                <a:effectLst/>
                <a:latin typeface="Inter"/>
              </a:rPr>
              <a:t>In addition to the hardware upgrade</a:t>
            </a:r>
            <a:r>
              <a:rPr lang="en-US" altLang="zh-CN" b="0" i="0" dirty="0">
                <a:effectLst/>
                <a:latin typeface="Times New Roman" panose="02020603050405020304" pitchFamily="18" charset="0"/>
              </a:rPr>
              <a:t>, we have also upgraded our analysis software. Using our DSL1 data to explain this. On the left, we have obtained a measured spectrum and many simulated spectra by varying the lifetime input. Then, we feed these into a Markov Chain Monte Carlo-based Bayesian </a:t>
            </a:r>
            <a:r>
              <a:rPr lang="en-US" altLang="zh-CN" b="0" i="0" dirty="0" err="1">
                <a:effectLst/>
                <a:latin typeface="Times New Roman" panose="02020603050405020304" pitchFamily="18" charset="0"/>
              </a:rPr>
              <a:t>lineshape</a:t>
            </a:r>
            <a:r>
              <a:rPr lang="en-US" altLang="zh-CN" b="0" i="0" dirty="0">
                <a:effectLst/>
                <a:latin typeface="Times New Roman" panose="02020603050405020304" pitchFamily="18" charset="0"/>
              </a:rPr>
              <a:t> analysis framework, which offers a statistically rigorous parameter estimation and uncertainty quantification. I'm not going into the details of parameter tuning and emulator training and validation. One word, it's painstaking. On the right, </a:t>
            </a:r>
            <a:r>
              <a:rPr lang="en-US" b="0" i="0" dirty="0">
                <a:solidFill>
                  <a:srgbClr val="161719"/>
                </a:solidFill>
                <a:effectLst/>
                <a:latin typeface="Inter"/>
              </a:rPr>
              <a:t>we have the outputs, which include the predictive posterior </a:t>
            </a:r>
            <a:r>
              <a:rPr lang="en-US" b="0" i="0" dirty="0" err="1">
                <a:solidFill>
                  <a:srgbClr val="161719"/>
                </a:solidFill>
                <a:effectLst/>
                <a:latin typeface="Inter"/>
              </a:rPr>
              <a:t>lineshape</a:t>
            </a:r>
            <a:r>
              <a:rPr lang="en-US" b="0" i="0" dirty="0">
                <a:solidFill>
                  <a:srgbClr val="161719"/>
                </a:solidFill>
                <a:effectLst/>
                <a:latin typeface="Inter"/>
              </a:rPr>
              <a:t> and the posterior distributions of each model parameter. Among these parameters, the lifetime is the most important one.</a:t>
            </a:r>
            <a:endParaRPr lang="en-US" dirty="0"/>
          </a:p>
          <a:p>
            <a:endParaRPr lang="en-US" dirty="0"/>
          </a:p>
        </p:txBody>
      </p:sp>
    </p:spTree>
    <p:extLst>
      <p:ext uri="{BB962C8B-B14F-4D97-AF65-F5344CB8AC3E}">
        <p14:creationId xmlns:p14="http://schemas.microsoft.com/office/powerpoint/2010/main" val="3688889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42424"/>
                </a:solidFill>
                <a:effectLst/>
                <a:latin typeface="source-serif-pro"/>
              </a:rPr>
              <a:t>We found that the first 12 </a:t>
            </a:r>
            <a:r>
              <a:rPr lang="en-US" altLang="zh-CN" b="0" i="0" dirty="0">
                <a:solidFill>
                  <a:srgbClr val="242424"/>
                </a:solidFill>
                <a:effectLst/>
                <a:latin typeface="source-serif-pro"/>
              </a:rPr>
              <a:t>PCs</a:t>
            </a:r>
            <a:r>
              <a:rPr lang="en-US" b="0" i="0" dirty="0">
                <a:solidFill>
                  <a:srgbClr val="242424"/>
                </a:solidFill>
                <a:effectLst/>
                <a:latin typeface="source-serif-pro"/>
              </a:rPr>
              <a:t> explain 90% of the variance. This means we could reduce the dimensionality of the original model outputs by an order of magnitude and still retain/preserve the essential information.</a:t>
            </a:r>
            <a:endParaRPr lang="en-US" dirty="0"/>
          </a:p>
        </p:txBody>
      </p:sp>
    </p:spTree>
    <p:extLst>
      <p:ext uri="{BB962C8B-B14F-4D97-AF65-F5344CB8AC3E}">
        <p14:creationId xmlns:p14="http://schemas.microsoft.com/office/powerpoint/2010/main" val="231689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Select training runs:  [2, 62, 122, 182, 242]</a:t>
            </a:r>
          </a:p>
          <a:p>
            <a:r>
              <a:rPr lang="en-US" dirty="0"/>
              <a:t>Select test runs:  [1, 3, 5, 7, 9, 11, 13, 15, 17, 19, 21, 23, 25, 27, 29, 31, 33, 35, 37, 39, 41, 43, 45, 47, 49, 51, 53, 55, 57, 59, 61, 63, 65, 67, 69, 71, 73, 75, 77, 79, 81, 83, 85, 87, 89, 91, 93, 95, 97, 99, 101, 103, 105, 107, 109, 111, 113, 115, 117, 119, 121, 123, 125, 127, 129, 131, 133, 135, 137, 139, 141, 143, 145, 147, 149, 151, 153, 155, 157, 159, 161, 163, 165, 167, 169, 171, 173, 175, 177, 179, 181, 183, 185, 187, 189, 191, 193, 195, 197, 199, 201, 203, 205, 207, 209, 211, 213, 215, 217, 219, 221, 223, 225, 227, 229, 231, 233, 235, 237, 239, 241, 243, 245, 247, 249, 251, 253, 255, 257, 259, 261, 263, 265, 267, 269, 271, 273, 275, 277, 279, 281, 283, 285, 287, 289, 291, 293, 295]</a:t>
            </a:r>
          </a:p>
          <a:p>
            <a:r>
              <a:rPr lang="en-US" dirty="0"/>
              <a:t>[Step 2: Plot model training runs (prior) vs data.]</a:t>
            </a:r>
          </a:p>
          <a:p>
            <a:r>
              <a:rPr lang="en-US" dirty="0"/>
              <a:t>[Step 3: Principal Component Analysis (PCA).]</a:t>
            </a:r>
          </a:p>
          <a:p>
            <a:r>
              <a:rPr lang="en-US" dirty="0"/>
              <a:t>[Step 4: Model emulation.]</a:t>
            </a:r>
          </a:p>
          <a:p>
            <a:r>
              <a:rPr lang="en-US" dirty="0"/>
              <a:t>PCGP considering  4 PCs</a:t>
            </a:r>
          </a:p>
          <a:p>
            <a:r>
              <a:rPr lang="en-US" dirty="0"/>
              <a:t>[Step 5: Diagnostics plots.]</a:t>
            </a:r>
          </a:p>
          <a:p>
            <a:r>
              <a:rPr lang="en-US" dirty="0" err="1"/>
              <a:t>pred_m</a:t>
            </a:r>
            <a:r>
              <a:rPr lang="en-US" dirty="0"/>
              <a:t>: (114, 148) </a:t>
            </a:r>
            <a:r>
              <a:rPr lang="en-US" dirty="0" err="1"/>
              <a:t>pred_var</a:t>
            </a:r>
            <a:r>
              <a:rPr lang="en-US" dirty="0"/>
              <a:t>: (114, 148)</a:t>
            </a:r>
          </a:p>
          <a:p>
            <a:r>
              <a:rPr lang="en-US" dirty="0" err="1"/>
              <a:t>pred_m_tr</a:t>
            </a:r>
            <a:r>
              <a:rPr lang="en-US" dirty="0"/>
              <a:t>: (114, 5) </a:t>
            </a:r>
            <a:r>
              <a:rPr lang="en-US" dirty="0" err="1"/>
              <a:t>pred_var_tr</a:t>
            </a:r>
            <a:r>
              <a:rPr lang="en-US" dirty="0"/>
              <a:t>: (114, 5)</a:t>
            </a:r>
          </a:p>
          <a:p>
            <a:r>
              <a:rPr lang="en-US" dirty="0" err="1"/>
              <a:t>Rsq</a:t>
            </a:r>
            <a:r>
              <a:rPr lang="en-US" dirty="0"/>
              <a:t> (test) = 0.969</a:t>
            </a:r>
          </a:p>
          <a:p>
            <a:r>
              <a:rPr lang="en-US" dirty="0" err="1"/>
              <a:t>Rsq</a:t>
            </a:r>
            <a:r>
              <a:rPr lang="en-US" dirty="0"/>
              <a:t> (train) = 1.0</a:t>
            </a:r>
          </a:p>
          <a:p>
            <a:r>
              <a:rPr lang="en-US" dirty="0"/>
              <a:t>MSE =  243.19</a:t>
            </a:r>
          </a:p>
          <a:p>
            <a:r>
              <a:rPr lang="en-US" dirty="0"/>
              <a:t>SSE =  27723.64</a:t>
            </a:r>
          </a:p>
        </p:txBody>
      </p:sp>
    </p:spTree>
    <p:extLst>
      <p:ext uri="{BB962C8B-B14F-4D97-AF65-F5344CB8AC3E}">
        <p14:creationId xmlns:p14="http://schemas.microsoft.com/office/powerpoint/2010/main" val="2198434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Classification problems usually use different evaluation metrics, including: Accuracy is the ratio of correctly predicted observations to total observations. Precision is the ratio of correctly predicted positive observations to all expected positive observations. Recall is the proportion of correctly predicted positive observations to all observations made in the actual class. F1 Score: An equilibrium between recall and precision.</a:t>
            </a:r>
          </a:p>
        </p:txBody>
      </p:sp>
    </p:spTree>
    <p:extLst>
      <p:ext uri="{BB962C8B-B14F-4D97-AF65-F5344CB8AC3E}">
        <p14:creationId xmlns:p14="http://schemas.microsoft.com/office/powerpoint/2010/main" val="2033001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solidFill>
                  <a:srgbClr val="161719"/>
                </a:solidFill>
                <a:effectLst/>
                <a:latin typeface="Inter"/>
              </a:rPr>
              <a:t>In addition to the hardware upgrade</a:t>
            </a:r>
            <a:r>
              <a:rPr lang="en-US" altLang="zh-CN" b="0" i="0" dirty="0">
                <a:effectLst/>
                <a:latin typeface="Times New Roman" panose="02020603050405020304" pitchFamily="18" charset="0"/>
              </a:rPr>
              <a:t>, we have also upgraded our analysis software. Using our DSL1 data to explain this. On the left, we have obtained a measured spectrum and many simulated spectra by varying the lifetime input. Then, we feed these into a Markov Chain Monte Carlo-based Bayesian </a:t>
            </a:r>
            <a:r>
              <a:rPr lang="en-US" altLang="zh-CN" b="0" i="0" dirty="0" err="1">
                <a:effectLst/>
                <a:latin typeface="Times New Roman" panose="02020603050405020304" pitchFamily="18" charset="0"/>
              </a:rPr>
              <a:t>lineshape</a:t>
            </a:r>
            <a:r>
              <a:rPr lang="en-US" altLang="zh-CN" b="0" i="0" dirty="0">
                <a:effectLst/>
                <a:latin typeface="Times New Roman" panose="02020603050405020304" pitchFamily="18" charset="0"/>
              </a:rPr>
              <a:t> analysis framework, which offers a statistically rigorous parameter estimation and uncertainty quantification. I'm not going into the details of parameter tuning and emulator training and validation. One word, it's painstaking. On the right, </a:t>
            </a:r>
            <a:r>
              <a:rPr lang="en-US" b="0" i="0" dirty="0">
                <a:solidFill>
                  <a:srgbClr val="161719"/>
                </a:solidFill>
                <a:effectLst/>
                <a:latin typeface="Inter"/>
              </a:rPr>
              <a:t>we have the outputs, which include the predictive posterior </a:t>
            </a:r>
            <a:r>
              <a:rPr lang="en-US" b="0" i="0" dirty="0" err="1">
                <a:solidFill>
                  <a:srgbClr val="161719"/>
                </a:solidFill>
                <a:effectLst/>
                <a:latin typeface="Inter"/>
              </a:rPr>
              <a:t>lineshape</a:t>
            </a:r>
            <a:r>
              <a:rPr lang="en-US" b="0" i="0" dirty="0">
                <a:solidFill>
                  <a:srgbClr val="161719"/>
                </a:solidFill>
                <a:effectLst/>
                <a:latin typeface="Inter"/>
              </a:rPr>
              <a:t> and the posterior distributions of each model parameter. Among these parameters, the lifetime is the most important one.</a:t>
            </a:r>
            <a:endParaRPr lang="en-US" dirty="0"/>
          </a:p>
        </p:txBody>
      </p:sp>
    </p:spTree>
    <p:extLst>
      <p:ext uri="{BB962C8B-B14F-4D97-AF65-F5344CB8AC3E}">
        <p14:creationId xmlns:p14="http://schemas.microsoft.com/office/powerpoint/2010/main" val="3260201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effectLst/>
                <a:latin typeface="Times New Roman" panose="02020603050405020304" pitchFamily="18" charset="0"/>
              </a:rPr>
              <a:t>Next, how do we implement this framework to answer the most important question: h</a:t>
            </a:r>
            <a:r>
              <a:rPr lang="en-US" b="0" i="0" dirty="0">
                <a:solidFill>
                  <a:srgbClr val="161719"/>
                </a:solidFill>
                <a:effectLst/>
                <a:latin typeface="Inter"/>
              </a:rPr>
              <a:t>ow </a:t>
            </a:r>
            <a:r>
              <a:rPr lang="en-US" altLang="zh-CN" b="0" i="0" dirty="0">
                <a:solidFill>
                  <a:srgbClr val="161719"/>
                </a:solidFill>
                <a:effectLst/>
                <a:latin typeface="Inter"/>
              </a:rPr>
              <a:t>well</a:t>
            </a:r>
            <a:r>
              <a:rPr lang="en-US" b="0" i="0" dirty="0">
                <a:solidFill>
                  <a:srgbClr val="161719"/>
                </a:solidFill>
                <a:effectLst/>
                <a:latin typeface="Inter"/>
              </a:rPr>
              <a:t> can we </a:t>
            </a:r>
            <a:r>
              <a:rPr lang="en-US" altLang="zh-CN" b="0" i="0" dirty="0">
                <a:solidFill>
                  <a:srgbClr val="161719"/>
                </a:solidFill>
                <a:effectLst/>
                <a:latin typeface="Inter"/>
              </a:rPr>
              <a:t>constrain</a:t>
            </a:r>
            <a:r>
              <a:rPr lang="en-US" b="0" i="0" dirty="0">
                <a:solidFill>
                  <a:srgbClr val="161719"/>
                </a:solidFill>
                <a:effectLst/>
                <a:latin typeface="Inter"/>
              </a:rPr>
              <a:t> the lifetime of the key resonance with 1000 counts in our data? We don't have data yet, so </a:t>
            </a:r>
            <a:r>
              <a:rPr lang="en-US" b="0" i="0" dirty="0">
                <a:effectLst/>
                <a:latin typeface="Times New Roman" panose="02020603050405020304" pitchFamily="18" charset="0"/>
              </a:rPr>
              <a:t>we generated the same amount of synthetic data for the 4.4-MeV </a:t>
            </a:r>
            <a:r>
              <a:rPr lang="en-US" b="0" i="0" dirty="0">
                <a:effectLst/>
                <a:latin typeface="Arial" panose="020B0604020202020204" pitchFamily="34" charset="0"/>
              </a:rPr>
              <a:t>γ</a:t>
            </a:r>
            <a:r>
              <a:rPr lang="en-US" b="0" i="0" dirty="0">
                <a:effectLst/>
                <a:latin typeface="Times New Roman" panose="02020603050405020304" pitchFamily="18" charset="0"/>
              </a:rPr>
              <a:t>-ray line and incorporated a realistic detector response and background level based on our previous DSL1 data.</a:t>
            </a:r>
          </a:p>
          <a:p>
            <a:pPr marL="0" marR="0" lvl="0" indent="0" algn="l" defTabSz="457126" rtl="0" eaLnBrk="0" fontAlgn="base" latinLnBrk="0" hangingPunct="0">
              <a:lnSpc>
                <a:spcPct val="100000"/>
              </a:lnSpc>
              <a:spcBef>
                <a:spcPct val="30000"/>
              </a:spcBef>
              <a:spcAft>
                <a:spcPct val="0"/>
              </a:spcAft>
              <a:buClrTx/>
              <a:buSzTx/>
              <a:buFontTx/>
              <a:buNone/>
              <a:tabLst/>
              <a:defRPr/>
            </a:pPr>
            <a:endParaRPr lang="en-US" dirty="0"/>
          </a:p>
          <a:p>
            <a:r>
              <a:rPr lang="en-US" altLang="zh-CN" dirty="0"/>
              <a:t>We considered two scenarios when generating the data. On the top we used 3 fs as the input; on the bottom, we used 0 fs. </a:t>
            </a:r>
            <a:r>
              <a:rPr lang="en-US" b="0" i="0" dirty="0">
                <a:effectLst/>
                <a:latin typeface="Times New Roman" panose="02020603050405020304" pitchFamily="18" charset="0"/>
              </a:rPr>
              <a:t>By varying the lifetime within a large range, we generated hundreds of simulated </a:t>
            </a:r>
            <a:r>
              <a:rPr lang="en-US" b="0" i="0" dirty="0" err="1">
                <a:effectLst/>
                <a:latin typeface="Times New Roman" panose="02020603050405020304" pitchFamily="18" charset="0"/>
              </a:rPr>
              <a:t>lineshapes</a:t>
            </a:r>
            <a:r>
              <a:rPr lang="en-US" b="0" i="0" dirty="0">
                <a:effectLst/>
                <a:latin typeface="Times New Roman" panose="02020603050405020304" pitchFamily="18" charset="0"/>
              </a:rPr>
              <a:t> shown in red in both figures.</a:t>
            </a:r>
            <a:endParaRPr lang="en-US" dirty="0"/>
          </a:p>
        </p:txBody>
      </p:sp>
    </p:spTree>
    <p:extLst>
      <p:ext uri="{BB962C8B-B14F-4D97-AF65-F5344CB8AC3E}">
        <p14:creationId xmlns:p14="http://schemas.microsoft.com/office/powerpoint/2010/main" val="156883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000" kern="100" dirty="0">
                <a:effectLst/>
                <a:latin typeface="Times New Roman" panose="02020603050405020304" pitchFamily="18" charset="0"/>
                <a:ea typeface="宋体" panose="02010600030101010101" pitchFamily="2" charset="-122"/>
              </a:rPr>
              <a:t>Let's start with c</a:t>
            </a:r>
            <a:r>
              <a:rPr lang="en-US" altLang="zh-CN" sz="1000" i="0" dirty="0">
                <a:solidFill>
                  <a:srgbClr val="000000"/>
                </a:solidFill>
                <a:effectLst/>
                <a:latin typeface="Times-Roman"/>
              </a:rPr>
              <a:t>lassical novae. They are stellar explosions occurring in interacting binary systems, where a compact white dwarf accretes Hydrogen-rich matter from a low-mass main sequence companion star.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000" dirty="0"/>
              <a:t>In classical novae, the capture of a proton by 30P acts as a nucleosynthesis bottleneck in the flow of material to mass above 30 region. </a:t>
            </a:r>
            <a:r>
              <a:rPr lang="en-US" sz="1200" dirty="0"/>
              <a:t>The reaction is found to strongly influence the model predictions for nova ejecta abundances of elements in the S-Ca region.</a:t>
            </a:r>
            <a:endParaRPr lang="en-US" altLang="zh-CN" sz="10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dirty="0">
                <a:effectLst/>
                <a:latin typeface="Times New Roman" panose="02020603050405020304" pitchFamily="18" charset="0"/>
              </a:rPr>
              <a:t>Its reaction rate impacts the nova observables, such as the 30Si</a:t>
            </a:r>
            <a:r>
              <a:rPr lang="en-US" sz="1200" b="0" i="0" dirty="0">
                <a:effectLst/>
                <a:latin typeface="Arial" panose="020B0604020202020204" pitchFamily="34" charset="0"/>
              </a:rPr>
              <a:t>/</a:t>
            </a:r>
            <a:r>
              <a:rPr lang="en-US" sz="1200" b="0" i="0" dirty="0">
                <a:effectLst/>
                <a:latin typeface="Times New Roman" panose="02020603050405020304" pitchFamily="18" charset="0"/>
              </a:rPr>
              <a:t>28Si isotopic abundance ratios useful for the identification of pre-solar nova grains, the O</a:t>
            </a:r>
            <a:r>
              <a:rPr lang="en-US" sz="1200" b="0" i="0" dirty="0">
                <a:effectLst/>
                <a:latin typeface="Arial" panose="020B0604020202020204" pitchFamily="34" charset="0"/>
              </a:rPr>
              <a:t>/</a:t>
            </a:r>
            <a:r>
              <a:rPr lang="en-US" sz="1200" b="0" i="0" dirty="0">
                <a:effectLst/>
                <a:latin typeface="Times New Roman" panose="02020603050405020304" pitchFamily="18" charset="0"/>
              </a:rPr>
              <a:t>S, S</a:t>
            </a:r>
            <a:r>
              <a:rPr lang="en-US" sz="1200" b="0" i="0" dirty="0">
                <a:effectLst/>
                <a:latin typeface="Arial" panose="020B0604020202020204" pitchFamily="34" charset="0"/>
              </a:rPr>
              <a:t>/</a:t>
            </a:r>
            <a:r>
              <a:rPr lang="en-US" sz="1200" b="0" i="0" dirty="0">
                <a:effectLst/>
                <a:latin typeface="Times New Roman" panose="02020603050405020304" pitchFamily="18" charset="0"/>
              </a:rPr>
              <a:t>Al, O</a:t>
            </a:r>
            <a:r>
              <a:rPr lang="en-US" sz="1200" b="0" i="0" dirty="0">
                <a:effectLst/>
                <a:latin typeface="Arial" panose="020B0604020202020204" pitchFamily="34" charset="0"/>
              </a:rPr>
              <a:t>/</a:t>
            </a:r>
            <a:r>
              <a:rPr lang="en-US" sz="1200" b="0" i="0" dirty="0">
                <a:effectLst/>
                <a:latin typeface="Times New Roman" panose="02020603050405020304" pitchFamily="18" charset="0"/>
              </a:rPr>
              <a:t>P, and P</a:t>
            </a:r>
            <a:r>
              <a:rPr lang="en-US" sz="1200" b="0" i="0" dirty="0">
                <a:effectLst/>
                <a:latin typeface="Arial" panose="020B0604020202020204" pitchFamily="34" charset="0"/>
              </a:rPr>
              <a:t>/</a:t>
            </a:r>
            <a:r>
              <a:rPr lang="en-US" sz="1200" b="0" i="0" dirty="0">
                <a:effectLst/>
                <a:latin typeface="Times New Roman" panose="02020603050405020304" pitchFamily="18" charset="0"/>
              </a:rPr>
              <a:t>Al abundance ratios that are good candidates for nova thermometers, and the Si</a:t>
            </a:r>
            <a:r>
              <a:rPr lang="en-US" sz="1200" b="0" i="0" dirty="0">
                <a:effectLst/>
                <a:latin typeface="Arial" panose="020B0604020202020204" pitchFamily="34" charset="0"/>
              </a:rPr>
              <a:t>/</a:t>
            </a:r>
            <a:r>
              <a:rPr lang="en-US" sz="1200" b="0" i="0" dirty="0">
                <a:effectLst/>
                <a:latin typeface="Times New Roman" panose="02020603050405020304" pitchFamily="18" charset="0"/>
              </a:rPr>
              <a:t>H abundance ratio, which can be used to constrain the degree of mixing between the white dwarf’s outer layers and the accreted envelope.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 series of isotopic and elemental abundance ratios in nova ejecta.</a:t>
            </a:r>
            <a:endParaRPr lang="en-US" sz="1200" b="0" i="0" dirty="0">
              <a:effectLst/>
              <a:latin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dirty="0">
                <a:effectLst/>
                <a:latin typeface="Times New Roman" panose="02020603050405020304" pitchFamily="18" charset="0"/>
              </a:rPr>
              <a:t>Currently, it is not </a:t>
            </a:r>
            <a:r>
              <a:rPr lang="en-US" altLang="zh-CN" sz="1200" b="0" i="0" dirty="0">
                <a:effectLst/>
                <a:latin typeface="Times New Roman" panose="02020603050405020304" pitchFamily="18" charset="0"/>
              </a:rPr>
              <a:t>feasible</a:t>
            </a:r>
            <a:r>
              <a:rPr lang="en-US" sz="1200" b="0" i="0" dirty="0">
                <a:effectLst/>
                <a:latin typeface="Times New Roman" panose="02020603050405020304" pitchFamily="18" charset="0"/>
              </a:rPr>
              <a:t> to measure the 30P(p</a:t>
            </a:r>
            <a:r>
              <a:rPr lang="en-US" sz="1200" b="0" i="0" dirty="0">
                <a:effectLst/>
                <a:latin typeface="Arial" panose="020B0604020202020204" pitchFamily="34" charset="0"/>
              </a:rPr>
              <a:t>,γ</a:t>
            </a:r>
            <a:r>
              <a:rPr lang="en-US" sz="1200" b="0" i="0" dirty="0">
                <a:effectLst/>
                <a:latin typeface="Times New Roman" panose="02020603050405020304" pitchFamily="18" charset="0"/>
              </a:rPr>
              <a:t>)31S reaction directly because </a:t>
            </a:r>
            <a:r>
              <a:rPr lang="en-US" altLang="zh-CN" sz="1200" b="0" i="0" dirty="0">
                <a:effectLst/>
                <a:latin typeface="Times New Roman" panose="02020603050405020304" pitchFamily="18" charset="0"/>
              </a:rPr>
              <a:t>a </a:t>
            </a:r>
            <a:r>
              <a:rPr lang="en-US" sz="1200" b="0" i="0" dirty="0">
                <a:effectLst/>
                <a:latin typeface="Times New Roman" panose="02020603050405020304" pitchFamily="18" charset="0"/>
              </a:rPr>
              <a:t>low-energy </a:t>
            </a:r>
            <a:r>
              <a:rPr lang="en-US" altLang="zh-CN" sz="1200" b="0" i="0" dirty="0">
                <a:effectLst/>
                <a:latin typeface="Times New Roman" panose="02020603050405020304" pitchFamily="18" charset="0"/>
              </a:rPr>
              <a:t>radioactive </a:t>
            </a:r>
            <a:r>
              <a:rPr lang="en-US" sz="1200" b="0" i="0" dirty="0">
                <a:effectLst/>
                <a:latin typeface="Times New Roman" panose="02020603050405020304" pitchFamily="18" charset="0"/>
              </a:rPr>
              <a:t>30P beam of sufficient intensity is not available.</a:t>
            </a:r>
            <a:endParaRPr lang="en-US" dirty="0"/>
          </a:p>
        </p:txBody>
      </p:sp>
    </p:spTree>
    <p:extLst>
      <p:ext uri="{BB962C8B-B14F-4D97-AF65-F5344CB8AC3E}">
        <p14:creationId xmlns:p14="http://schemas.microsoft.com/office/powerpoint/2010/main" val="5291277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the output </a:t>
            </a:r>
            <a:r>
              <a:rPr lang="en-US" dirty="0" err="1"/>
              <a:t>lineshapes</a:t>
            </a:r>
            <a:r>
              <a:rPr lang="en-US" dirty="0"/>
              <a:t> shown in blue demonstrate the</a:t>
            </a:r>
            <a:r>
              <a:rPr lang="en-US" b="0" i="0" dirty="0">
                <a:effectLst/>
                <a:latin typeface="Times New Roman" panose="02020603050405020304" pitchFamily="18" charset="0"/>
              </a:rPr>
              <a:t> constraining power provided by the data. </a:t>
            </a:r>
            <a:r>
              <a:rPr lang="en-US" dirty="0"/>
              <a:t>The inferred lifetime values closely align with the true values used to generate the </a:t>
            </a:r>
            <a:r>
              <a:rPr lang="en-US" b="0" i="0" dirty="0">
                <a:effectLst/>
                <a:latin typeface="Times New Roman" panose="02020603050405020304" pitchFamily="18" charset="0"/>
              </a:rPr>
              <a:t>synthetic</a:t>
            </a:r>
            <a:r>
              <a:rPr lang="en-US" dirty="0"/>
              <a:t> data. Theorists call this a closure test for validation of our Bayesian analysis framework.</a:t>
            </a:r>
          </a:p>
        </p:txBody>
      </p:sp>
    </p:spTree>
    <p:extLst>
      <p:ext uri="{BB962C8B-B14F-4D97-AF65-F5344CB8AC3E}">
        <p14:creationId xmlns:p14="http://schemas.microsoft.com/office/powerpoint/2010/main" val="1407467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effectLst/>
                <a:latin typeface="Times New Roman" panose="02020603050405020304" pitchFamily="18" charset="0"/>
              </a:rPr>
              <a:t>The </a:t>
            </a:r>
            <a:r>
              <a:rPr lang="en-US" altLang="zh-CN" sz="2800" b="0" i="0" dirty="0">
                <a:effectLst/>
                <a:latin typeface="Times New Roman" panose="02020603050405020304" pitchFamily="18" charset="0"/>
              </a:rPr>
              <a:t>central value and the 1σ uncertainty are </a:t>
            </a:r>
            <a:r>
              <a:rPr lang="en-US" sz="2800" b="0" i="0" dirty="0">
                <a:effectLst/>
                <a:latin typeface="Times New Roman" panose="02020603050405020304" pitchFamily="18" charset="0"/>
              </a:rPr>
              <a:t>determined by extracting the 16th, 50th, and 84th percentile values from this posterior distribution. We also take into account three sources of uncertainties, t</a:t>
            </a:r>
            <a:r>
              <a:rPr lang="en-US" sz="1800" b="0" i="0" u="none" strike="noStrike" baseline="0" dirty="0">
                <a:latin typeface="NimbusRomNo9L-Regu"/>
              </a:rPr>
              <a:t>he energy of the </a:t>
            </a:r>
            <a:r>
              <a:rPr lang="en-US" sz="1800" b="0" i="0" u="none" strike="noStrike" baseline="0" dirty="0">
                <a:latin typeface="rtxmi"/>
              </a:rPr>
              <a:t>γ </a:t>
            </a:r>
            <a:r>
              <a:rPr lang="en-US" sz="1800" b="0" i="0" u="none" strike="noStrike" baseline="0" dirty="0">
                <a:latin typeface="NimbusRomNo9L-Regu"/>
              </a:rPr>
              <a:t>ray, the background level near the </a:t>
            </a:r>
            <a:r>
              <a:rPr lang="en-US" sz="1800" b="0" i="0" u="none" strike="noStrike" baseline="0" dirty="0">
                <a:latin typeface="rtxmi"/>
              </a:rPr>
              <a:t>γ </a:t>
            </a:r>
            <a:r>
              <a:rPr lang="en-US" sz="1800" b="0" i="0" u="none" strike="noStrike" baseline="0" dirty="0">
                <a:latin typeface="NimbusRomNo9L-Regu"/>
              </a:rPr>
              <a:t>ray, and the stopping power of the target foil, because we found that they are the most significant factors a</a:t>
            </a:r>
            <a:r>
              <a:rPr lang="en-US" sz="1800" b="0" i="0" u="none" strike="noStrike" baseline="0" dirty="0">
                <a:latin typeface="rtxr"/>
              </a:rPr>
              <a:t>ff</a:t>
            </a:r>
            <a:r>
              <a:rPr lang="en-US" sz="1800" b="0" i="0" u="none" strike="noStrike" baseline="0" dirty="0">
                <a:latin typeface="NimbusRomNo9L-Regu"/>
              </a:rPr>
              <a:t>ecting the </a:t>
            </a:r>
            <a:r>
              <a:rPr lang="en-US" sz="1800" b="0" i="0" u="none" strike="noStrike" baseline="0" dirty="0" err="1">
                <a:latin typeface="NimbusRomNo9L-Regu"/>
              </a:rPr>
              <a:t>lineshapes</a:t>
            </a:r>
            <a:r>
              <a:rPr lang="en-US" sz="1800" b="0" i="0" u="none" strike="noStrike" baseline="0" dirty="0">
                <a:latin typeface="NimbusRomNo9L-Regu"/>
              </a:rPr>
              <a:t> and, consequently, the inferred lifetime.</a:t>
            </a:r>
            <a:endParaRPr lang="en-US" dirty="0"/>
          </a:p>
        </p:txBody>
      </p:sp>
    </p:spTree>
    <p:extLst>
      <p:ext uri="{BB962C8B-B14F-4D97-AF65-F5344CB8AC3E}">
        <p14:creationId xmlns:p14="http://schemas.microsoft.com/office/powerpoint/2010/main" val="2410764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Times New Roman" panose="02020603050405020304" pitchFamily="18" charset="0"/>
              </a:rPr>
              <a:t>In situations where the lifetime falls beyond our sensitivity and is compatible with zero, we can establish its upper limit at a 90% confidence level by using the 90th percentile value from the posterior distribution.</a:t>
            </a:r>
          </a:p>
          <a:p>
            <a:r>
              <a:rPr lang="en-US" b="0" i="0" dirty="0">
                <a:effectLst/>
                <a:latin typeface="Times New Roman" panose="02020603050405020304" pitchFamily="18" charset="0"/>
              </a:rPr>
              <a:t>By now we have obtained </a:t>
            </a:r>
            <a:r>
              <a:rPr lang="en-US" altLang="zh-CN" b="0" i="0" dirty="0">
                <a:effectLst/>
                <a:latin typeface="Times New Roman" panose="02020603050405020304" pitchFamily="18" charset="0"/>
              </a:rPr>
              <a:t>the lifetime with </a:t>
            </a:r>
            <a:r>
              <a:rPr lang="en-US" altLang="zh-CN" dirty="0"/>
              <a:t>statistically rigorous uncertainties.</a:t>
            </a:r>
            <a:endParaRPr lang="en-US" b="0" i="0" dirty="0">
              <a:effectLst/>
              <a:latin typeface="Times New Roman" panose="02020603050405020304" pitchFamily="18" charset="0"/>
            </a:endParaRPr>
          </a:p>
        </p:txBody>
      </p:sp>
    </p:spTree>
    <p:extLst>
      <p:ext uri="{BB962C8B-B14F-4D97-AF65-F5344CB8AC3E}">
        <p14:creationId xmlns:p14="http://schemas.microsoft.com/office/powerpoint/2010/main" val="92952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altLang="zh-CN" dirty="0"/>
              <a:t>If we claim to be statistically rigorous, we'd better be rigorous throughout the entire process.</a:t>
            </a:r>
            <a:endParaRPr lang="en-US" dirty="0"/>
          </a:p>
          <a:p>
            <a:r>
              <a:rPr lang="en-US" dirty="0"/>
              <a:t>Therefore, we can </a:t>
            </a:r>
            <a:r>
              <a:rPr lang="en-US" altLang="zh-CN" dirty="0"/>
              <a:t>propagate the lifetime posterior distributions to the resonance strength distributions.</a:t>
            </a:r>
            <a:endParaRPr lang="en-US" dirty="0"/>
          </a:p>
        </p:txBody>
      </p:sp>
    </p:spTree>
    <p:extLst>
      <p:ext uri="{BB962C8B-B14F-4D97-AF65-F5344CB8AC3E}">
        <p14:creationId xmlns:p14="http://schemas.microsoft.com/office/powerpoint/2010/main" val="4242581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The last step is to propagate the resonance strength distribution</a:t>
            </a:r>
            <a:r>
              <a:rPr lang="en-US" altLang="zh-CN" dirty="0"/>
              <a:t> to the reaction rate. </a:t>
            </a:r>
            <a:r>
              <a:rPr lang="en-US" b="0" i="0" dirty="0">
                <a:effectLst/>
                <a:latin typeface="Times New Roman" panose="02020603050405020304" pitchFamily="18" charset="0"/>
              </a:rPr>
              <a:t>Instead of a curve, we got a band. Instead of a single value at a given temperature, our result will be a </a:t>
            </a:r>
            <a:r>
              <a:rPr lang="en-US" dirty="0"/>
              <a:t>distribution</a:t>
            </a:r>
            <a:r>
              <a:rPr lang="en-US" b="0" i="0" dirty="0">
                <a:effectLst/>
                <a:latin typeface="Times New Roman" panose="02020603050405020304" pitchFamily="18" charset="0"/>
              </a:rPr>
              <a:t>. Later w</a:t>
            </a:r>
            <a:r>
              <a:rPr lang="en-US" dirty="0"/>
              <a:t>hen combining all the other known </a:t>
            </a:r>
            <a:r>
              <a:rPr lang="en-US" altLang="zh-CN" dirty="0"/>
              <a:t>resonances, we can also apply the TUNL-developed Monte Carlo method </a:t>
            </a:r>
            <a:r>
              <a:rPr lang="en-US" b="0" i="0" dirty="0">
                <a:effectLst/>
                <a:latin typeface="Times New Roman" panose="02020603050405020304" pitchFamily="18" charset="0"/>
              </a:rPr>
              <a:t>that takes into account the uncertainties of all inputs in a consistent manner.</a:t>
            </a:r>
          </a:p>
          <a:p>
            <a:pPr algn="l"/>
            <a:r>
              <a:rPr lang="en-US" sz="1800" b="0" i="0" u="none" strike="noStrike" baseline="0" dirty="0">
                <a:latin typeface="NimbusRomNo9L-Regu"/>
              </a:rPr>
              <a:t>Finally, our </a:t>
            </a:r>
            <a:r>
              <a:rPr lang="en-US" altLang="zh-CN" sz="1800" b="0" i="0" u="none" strike="noStrike" baseline="0" dirty="0">
                <a:latin typeface="NimbusRomNo9L-Regu"/>
              </a:rPr>
              <a:t>collaborator will </a:t>
            </a:r>
            <a:r>
              <a:rPr lang="en-US" sz="1800" b="0" i="0" u="none" strike="noStrike" baseline="0" dirty="0">
                <a:latin typeface="NimbusRomNo9L-Regu"/>
              </a:rPr>
              <a:t>perform hydrodynamic simulations t</a:t>
            </a:r>
            <a:r>
              <a:rPr lang="en-US" sz="1200" b="0" i="0" u="none" strike="noStrike" baseline="0" dirty="0">
                <a:latin typeface="NimbusRomNo9L-Regu"/>
              </a:rPr>
              <a:t>o investigate the astrophysical impact </a:t>
            </a:r>
            <a:r>
              <a:rPr lang="en-US" altLang="zh-CN" sz="1200" b="0" i="0" u="none" strike="noStrike" baseline="0" dirty="0">
                <a:latin typeface="NimbusRomNo9L-Regu"/>
              </a:rPr>
              <a:t>on </a:t>
            </a:r>
            <a:r>
              <a:rPr lang="en-US" sz="1200" b="0" i="0" u="none" strike="noStrike" baseline="0" dirty="0">
                <a:latin typeface="NimbusRomNo9L-Regu"/>
              </a:rPr>
              <a:t>oxygen-neon novae, </a:t>
            </a:r>
            <a:endParaRPr lang="en-US" dirty="0"/>
          </a:p>
        </p:txBody>
      </p:sp>
    </p:spTree>
    <p:extLst>
      <p:ext uri="{BB962C8B-B14F-4D97-AF65-F5344CB8AC3E}">
        <p14:creationId xmlns:p14="http://schemas.microsoft.com/office/powerpoint/2010/main" val="4267799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NimbusRomNo9L-Regu"/>
              </a:rPr>
              <a:t>a series of isotopic and </a:t>
            </a:r>
            <a:r>
              <a:rPr lang="pt-BR" sz="1800" b="0" i="0" u="none" strike="noStrike" baseline="0" dirty="0">
                <a:latin typeface="NimbusRomNo9L-Regu"/>
              </a:rPr>
              <a:t>elemental abundance ratios in nova ejecta.</a:t>
            </a:r>
          </a:p>
          <a:p>
            <a:pPr algn="l"/>
            <a:r>
              <a:rPr lang="en-US" sz="1200" dirty="0"/>
              <a:t>The new rate will provide valuable insights into identifying the origin of several </a:t>
            </a:r>
            <a:r>
              <a:rPr lang="en-US" sz="1200" dirty="0" err="1"/>
              <a:t>presolar</a:t>
            </a:r>
            <a:r>
              <a:rPr lang="en-US" sz="1200" dirty="0"/>
              <a:t> grains </a:t>
            </a:r>
            <a:r>
              <a:rPr lang="en-US" altLang="zh-CN" sz="1200" dirty="0"/>
              <a:t>using </a:t>
            </a:r>
            <a:r>
              <a:rPr lang="en-US" sz="1200" dirty="0"/>
              <a:t>the </a:t>
            </a:r>
            <a:r>
              <a:rPr lang="en-US" sz="1200" b="1" baseline="30000" dirty="0"/>
              <a:t>29</a:t>
            </a:r>
            <a:r>
              <a:rPr lang="en-US" sz="1200" b="1" dirty="0"/>
              <a:t>Si:</a:t>
            </a:r>
            <a:r>
              <a:rPr lang="en-US" sz="1200" b="1" baseline="30000" dirty="0"/>
              <a:t>28</a:t>
            </a:r>
            <a:r>
              <a:rPr lang="en-US" sz="1200" b="1" dirty="0"/>
              <a:t>Si and </a:t>
            </a:r>
            <a:r>
              <a:rPr lang="en-US" sz="1200" b="1" baseline="30000" dirty="0"/>
              <a:t>30</a:t>
            </a:r>
            <a:r>
              <a:rPr lang="en-US" sz="1200" b="1" dirty="0"/>
              <a:t>Si:</a:t>
            </a:r>
            <a:r>
              <a:rPr lang="en-US" sz="1200" b="1" baseline="30000" dirty="0"/>
              <a:t>28</a:t>
            </a:r>
            <a:r>
              <a:rPr lang="en-US" sz="1200" b="1" dirty="0"/>
              <a:t>Si </a:t>
            </a:r>
            <a:r>
              <a:rPr lang="en-US" sz="1200" dirty="0"/>
              <a:t>ratios.</a:t>
            </a:r>
          </a:p>
          <a:p>
            <a:pPr algn="l"/>
            <a:r>
              <a:rPr lang="en-US" altLang="zh-CN" sz="1200" dirty="0"/>
              <a:t>The new rate will calibrate nova thermometers based on the elemental abundance ratios of </a:t>
            </a:r>
            <a:r>
              <a:rPr lang="en-US" altLang="zh-CN" sz="1200" b="1" dirty="0"/>
              <a:t>O:S, O:P, S:Al, and P:Al</a:t>
            </a:r>
            <a:r>
              <a:rPr lang="en-US" altLang="zh-CN" sz="1200" b="0" dirty="0"/>
              <a:t>.</a:t>
            </a:r>
          </a:p>
          <a:p>
            <a:pPr algn="l"/>
            <a:r>
              <a:rPr lang="en-US" sz="1200" dirty="0"/>
              <a:t>The new rate will make the </a:t>
            </a:r>
            <a:r>
              <a:rPr lang="en-US" sz="1200" b="1" dirty="0"/>
              <a:t>Si/H</a:t>
            </a:r>
            <a:r>
              <a:rPr lang="en-US" sz="1200" dirty="0"/>
              <a:t> abundance ratio </a:t>
            </a:r>
            <a:r>
              <a:rPr lang="en-US" altLang="zh-CN" sz="1200" dirty="0"/>
              <a:t>a more accurate</a:t>
            </a:r>
            <a:r>
              <a:rPr lang="en-US" sz="1200" dirty="0"/>
              <a:t> constraint on the degree of mixing between the white dwarf’s outer layers and the accreted envelope.</a:t>
            </a:r>
          </a:p>
          <a:p>
            <a:pPr algn="l"/>
            <a:endParaRPr lang="en-US" dirty="0"/>
          </a:p>
        </p:txBody>
      </p:sp>
    </p:spTree>
    <p:extLst>
      <p:ext uri="{BB962C8B-B14F-4D97-AF65-F5344CB8AC3E}">
        <p14:creationId xmlns:p14="http://schemas.microsoft.com/office/powerpoint/2010/main" val="1577808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behalf of our </a:t>
            </a:r>
            <a:r>
              <a:rPr lang="en-US" altLang="zh-CN" dirty="0"/>
              <a:t>collaborators from 16 institutions. </a:t>
            </a:r>
            <a:r>
              <a:rPr lang="en-US" b="0" i="0" dirty="0">
                <a:solidFill>
                  <a:srgbClr val="161719"/>
                </a:solidFill>
                <a:effectLst/>
                <a:latin typeface="Inter"/>
              </a:rPr>
              <a:t>Thank you for considering our proposal. I'd be happy to answer any questions you may have.</a:t>
            </a:r>
            <a:endParaRPr lang="en-US" dirty="0"/>
          </a:p>
        </p:txBody>
      </p:sp>
    </p:spTree>
    <p:extLst>
      <p:ext uri="{BB962C8B-B14F-4D97-AF65-F5344CB8AC3E}">
        <p14:creationId xmlns:p14="http://schemas.microsoft.com/office/powerpoint/2010/main" val="3682543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600"/>
              </a:spcBef>
              <a:spcAft>
                <a:spcPts val="0"/>
              </a:spcAft>
            </a:pPr>
            <a:r>
              <a:rPr lang="en-US" altLang="zh-CN" dirty="0">
                <a:solidFill>
                  <a:srgbClr val="0000CC"/>
                </a:solidFill>
                <a:latin typeface="Cambria" panose="02040503050406030204" pitchFamily="18" charset="0"/>
                <a:cs typeface="Times New Roman" panose="02020603050405020304" pitchFamily="18" charset="0"/>
              </a:rPr>
              <a:t>* Italic figures represent nominal values adopted by that work.</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D. G. Jenkins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C 72, 031303(R) (2005).</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D. G. Jenkins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C 73, 065802 (2006).</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D. T. Doherty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Lett. 108, 262502 (2012).</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D. T. Doherty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C 89, 045804 (2014).</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A. </a:t>
            </a:r>
            <a:r>
              <a:rPr lang="en-US" altLang="zh-CN" dirty="0" err="1">
                <a:solidFill>
                  <a:srgbClr val="0000CC"/>
                </a:solidFill>
                <a:latin typeface="Cambria" panose="02040503050406030204" pitchFamily="18" charset="0"/>
                <a:cs typeface="Times New Roman" panose="02020603050405020304" pitchFamily="18" charset="0"/>
              </a:rPr>
              <a:t>Kankainen</a:t>
            </a:r>
            <a:r>
              <a:rPr lang="en-US" altLang="zh-CN" dirty="0">
                <a:solidFill>
                  <a:srgbClr val="0000CC"/>
                </a:solidFill>
                <a:latin typeface="Cambria" panose="02040503050406030204" pitchFamily="18" charset="0"/>
                <a:cs typeface="Times New Roman" panose="02020603050405020304" pitchFamily="18" charset="0"/>
              </a:rPr>
              <a:t>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Lett. B 769, 549 (2017).</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M. B. Bennett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C 97, 065803 (2018).</a:t>
            </a:r>
            <a:endParaRPr lang="zh-CN" altLang="zh-CN" sz="1600" dirty="0">
              <a:latin typeface="Calibri" panose="020F0502020204030204" pitchFamily="34" charset="0"/>
              <a:cs typeface="Times New Roman" panose="02020603050405020304" pitchFamily="18" charset="0"/>
            </a:endParaRPr>
          </a:p>
          <a:p>
            <a:pPr>
              <a:lnSpc>
                <a:spcPct val="150000"/>
              </a:lnSpc>
              <a:spcAft>
                <a:spcPts val="0"/>
              </a:spcAft>
            </a:pPr>
            <a:r>
              <a:rPr lang="en-US" altLang="zh-CN" dirty="0">
                <a:solidFill>
                  <a:srgbClr val="0000CC"/>
                </a:solidFill>
                <a:latin typeface="Cambria" panose="02040503050406030204" pitchFamily="18" charset="0"/>
                <a:cs typeface="Times New Roman" panose="02020603050405020304" pitchFamily="18" charset="0"/>
              </a:rPr>
              <a:t>D. A. </a:t>
            </a:r>
            <a:r>
              <a:rPr lang="en-US" altLang="zh-CN" dirty="0" err="1">
                <a:solidFill>
                  <a:srgbClr val="0000CC"/>
                </a:solidFill>
                <a:latin typeface="Cambria" panose="02040503050406030204" pitchFamily="18" charset="0"/>
                <a:cs typeface="Times New Roman" panose="02020603050405020304" pitchFamily="18" charset="0"/>
              </a:rPr>
              <a:t>Testov</a:t>
            </a:r>
            <a:r>
              <a:rPr lang="en-US" altLang="zh-CN" dirty="0">
                <a:solidFill>
                  <a:srgbClr val="0000CC"/>
                </a:solidFill>
                <a:latin typeface="Cambria" panose="02040503050406030204" pitchFamily="18" charset="0"/>
                <a:cs typeface="Times New Roman" panose="02020603050405020304" pitchFamily="18" charset="0"/>
              </a:rPr>
              <a:t> </a:t>
            </a:r>
            <a:r>
              <a:rPr lang="en-US" altLang="zh-CN" i="1" dirty="0">
                <a:solidFill>
                  <a:srgbClr val="0000CC"/>
                </a:solidFill>
                <a:latin typeface="Cambria" panose="02040503050406030204" pitchFamily="18" charset="0"/>
                <a:cs typeface="Times New Roman" panose="02020603050405020304" pitchFamily="18" charset="0"/>
              </a:rPr>
              <a:t>et al</a:t>
            </a:r>
            <a:r>
              <a:rPr lang="en-US" altLang="zh-CN" dirty="0">
                <a:solidFill>
                  <a:srgbClr val="0000CC"/>
                </a:solidFill>
                <a:latin typeface="Cambria" panose="02040503050406030204" pitchFamily="18" charset="0"/>
                <a:cs typeface="Times New Roman" panose="02020603050405020304" pitchFamily="18" charset="0"/>
              </a:rPr>
              <a:t>., Phys. Rev. C 104, 024309 (2021).</a:t>
            </a:r>
            <a:endParaRPr lang="zh-CN" altLang="zh-CN" sz="1600" dirty="0">
              <a:latin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792991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Times New Roman" panose="02020603050405020304" pitchFamily="18" charset="0"/>
              </a:rPr>
              <a:t>The maximum beam power that can be tolerated without degrading the target by 3He di</a:t>
            </a:r>
            <a:r>
              <a:rPr lang="en-US" b="0" i="0" dirty="0">
                <a:effectLst/>
                <a:latin typeface="Arial" panose="020B0604020202020204" pitchFamily="34" charset="0"/>
              </a:rPr>
              <a:t>ff</a:t>
            </a:r>
            <a:r>
              <a:rPr lang="en-US" b="0" i="0" dirty="0">
                <a:effectLst/>
                <a:latin typeface="Times New Roman" panose="02020603050405020304" pitchFamily="18" charset="0"/>
              </a:rPr>
              <a:t>usion is 0.37 W, corresponding to a beam intensity of 1</a:t>
            </a:r>
            <a:r>
              <a:rPr lang="en-US" b="0" i="0" dirty="0">
                <a:effectLst/>
                <a:latin typeface="Arial" panose="020B0604020202020204" pitchFamily="34" charset="0"/>
              </a:rPr>
              <a:t>.</a:t>
            </a:r>
            <a:r>
              <a:rPr lang="en-US" b="0" i="0" dirty="0">
                <a:effectLst/>
                <a:latin typeface="Times New Roman" panose="02020603050405020304" pitchFamily="18" charset="0"/>
              </a:rPr>
              <a:t>8 </a:t>
            </a:r>
            <a:r>
              <a:rPr lang="en-US" b="0" i="0" dirty="0">
                <a:effectLst/>
                <a:latin typeface="Arial" panose="020B0604020202020204" pitchFamily="34" charset="0"/>
              </a:rPr>
              <a:t>× </a:t>
            </a:r>
            <a:r>
              <a:rPr lang="en-US" b="0" i="0" dirty="0">
                <a:effectLst/>
                <a:latin typeface="Times New Roman" panose="02020603050405020304" pitchFamily="18" charset="0"/>
              </a:rPr>
              <a:t>10</a:t>
            </a:r>
            <a:r>
              <a:rPr lang="en-US" b="0" i="0" baseline="30000" dirty="0">
                <a:effectLst/>
                <a:latin typeface="Times New Roman" panose="02020603050405020304" pitchFamily="18" charset="0"/>
              </a:rPr>
              <a:t>10</a:t>
            </a:r>
            <a:r>
              <a:rPr lang="en-US" b="0" i="0" dirty="0">
                <a:effectLst/>
                <a:latin typeface="Times New Roman" panose="02020603050405020304" pitchFamily="18" charset="0"/>
              </a:rPr>
              <a:t> pps or 2.88 pnA. We cannot significantly increase the 32S beam intensity above what was used in S1582 due to target heating. Also, we cannot increase the amount of 3He implanted due to blistering of the Au substrate. </a:t>
            </a:r>
            <a:r>
              <a:rPr lang="en-US" sz="1800" b="0" i="0" u="none" strike="noStrike" baseline="0" dirty="0">
                <a:latin typeface="NimbusRomNo9L-Regu"/>
              </a:rPr>
              <a:t>implanted with an areal density of 6</a:t>
            </a:r>
            <a:r>
              <a:rPr lang="en-US" altLang="zh-CN" sz="1800" b="0" i="0" u="none" strike="noStrike" baseline="0" dirty="0">
                <a:latin typeface="NimbusRomNo9L-Regu"/>
              </a:rPr>
              <a:t>×</a:t>
            </a:r>
            <a:r>
              <a:rPr lang="en-US" sz="1800" b="0" i="0" u="none" strike="noStrike" baseline="0" dirty="0">
                <a:latin typeface="NimbusRomNo9L-Regu"/>
              </a:rPr>
              <a:t>10</a:t>
            </a:r>
            <a:r>
              <a:rPr lang="en-US" sz="1800" b="0" i="0" u="none" strike="noStrike" baseline="30000" dirty="0">
                <a:latin typeface="NimbusRomNo9L-Regu"/>
              </a:rPr>
              <a:t>17</a:t>
            </a:r>
            <a:r>
              <a:rPr lang="en-US" sz="1800" b="0" i="0" u="none" strike="noStrike" baseline="0" dirty="0">
                <a:latin typeface="NimbusRomNo9L-Regu"/>
              </a:rPr>
              <a:t> ions/cm</a:t>
            </a:r>
            <a:r>
              <a:rPr lang="en-US" sz="1800" b="0" i="0" u="none" strike="noStrike" baseline="30000" dirty="0">
                <a:latin typeface="NimbusRomNo9L-Regu"/>
              </a:rPr>
              <a:t>2</a:t>
            </a:r>
            <a:endParaRPr lang="en-US" baseline="30000" dirty="0"/>
          </a:p>
        </p:txBody>
      </p:sp>
    </p:spTree>
    <p:extLst>
      <p:ext uri="{BB962C8B-B14F-4D97-AF65-F5344CB8AC3E}">
        <p14:creationId xmlns:p14="http://schemas.microsoft.com/office/powerpoint/2010/main" val="823525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https://skisickness.com/2010/04/relativistic-kinematics-calculator/</a:t>
            </a:r>
          </a:p>
        </p:txBody>
      </p:sp>
    </p:spTree>
    <p:extLst>
      <p:ext uri="{BB962C8B-B14F-4D97-AF65-F5344CB8AC3E}">
        <p14:creationId xmlns:p14="http://schemas.microsoft.com/office/powerpoint/2010/main" val="950473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solidFill>
                  <a:srgbClr val="333333"/>
                </a:solidFill>
                <a:effectLst/>
                <a:latin typeface="Crimson Text"/>
              </a:rPr>
              <a:t>This reaction rate is expected to proceed via a few narrow, isolated resonances. </a:t>
            </a:r>
            <a:r>
              <a:rPr lang="en-US" altLang="zh-CN" sz="1200" i="0" dirty="0">
                <a:solidFill>
                  <a:srgbClr val="000000"/>
                </a:solidFill>
                <a:effectLst/>
                <a:latin typeface="CMR12"/>
              </a:rPr>
              <a:t>T</a:t>
            </a:r>
            <a:r>
              <a:rPr lang="en-US" altLang="zh-CN" sz="1200" i="0" dirty="0">
                <a:solidFill>
                  <a:srgbClr val="064308"/>
                </a:solidFill>
                <a:effectLst/>
              </a:rPr>
              <a:t>he </a:t>
            </a:r>
            <a:r>
              <a:rPr lang="en-US" altLang="zh-CN" sz="1200" i="0" kern="1200" dirty="0">
                <a:solidFill>
                  <a:schemeClr val="tx1"/>
                </a:solidFill>
                <a:effectLst/>
                <a:latin typeface="+mn-lt"/>
                <a:ea typeface="ヒラギノ角ゴ Pro W3" pitchFamily="-65" charset="-128"/>
                <a:cs typeface="ヒラギノ角ゴ Pro W3" pitchFamily="-65" charset="-128"/>
              </a:rPr>
              <a:t>essential ingredients</a:t>
            </a:r>
            <a:r>
              <a:rPr lang="en-US" altLang="zh-CN" sz="1200" i="0" kern="1200" baseline="0" dirty="0">
                <a:solidFill>
                  <a:schemeClr val="tx1"/>
                </a:solidFill>
                <a:effectLst/>
                <a:latin typeface="+mn-lt"/>
                <a:ea typeface="ヒラギノ角ゴ Pro W3" pitchFamily="-65" charset="-128"/>
                <a:cs typeface="ヒラギノ角ゴ Pro W3" pitchFamily="-65" charset="-128"/>
              </a:rPr>
              <a:t> to determine </a:t>
            </a:r>
            <a:r>
              <a:rPr lang="en-US" altLang="zh-CN" sz="1200" i="0" dirty="0">
                <a:solidFill>
                  <a:srgbClr val="000000"/>
                </a:solidFill>
                <a:effectLst/>
                <a:latin typeface="CMR12"/>
              </a:rPr>
              <a:t>a </a:t>
            </a:r>
            <a:r>
              <a:rPr lang="en-US" sz="1800" b="0" i="0" u="none" strike="noStrike" baseline="0" dirty="0">
                <a:latin typeface="Times-Roman"/>
              </a:rPr>
              <a:t>thermonuclear</a:t>
            </a:r>
            <a:r>
              <a:rPr lang="en-US" altLang="zh-CN" sz="1200" i="0" dirty="0">
                <a:solidFill>
                  <a:srgbClr val="000000"/>
                </a:solidFill>
                <a:effectLst/>
                <a:latin typeface="CMR12"/>
              </a:rPr>
              <a:t> resonant reaction rate are the energies and the strengths of resonances within the Gamow Window. In this case, </a:t>
            </a:r>
            <a:r>
              <a:rPr lang="en-US" altLang="zh-CN" sz="1800" b="0" i="0" u="none" strike="noStrike" baseline="0" dirty="0">
                <a:solidFill>
                  <a:srgbClr val="000000"/>
                </a:solidFill>
                <a:effectLst/>
                <a:latin typeface="YSLLJG蠑ｫNewTXMI"/>
              </a:rPr>
              <a:t>gamma-ray</a:t>
            </a:r>
            <a:r>
              <a:rPr lang="en-US" sz="1800" b="0" i="0" u="none" strike="noStrike" baseline="0" dirty="0">
                <a:latin typeface="YSLLJG蠑ｫNewTXMI"/>
              </a:rPr>
              <a:t> </a:t>
            </a:r>
            <a:r>
              <a:rPr lang="en-US" sz="1800" b="0" i="0" u="none" strike="noStrike" baseline="0" dirty="0">
                <a:latin typeface="RNQRSYå¼«TeXGyreTermesX-Regular"/>
              </a:rPr>
              <a:t>and proton emission are the only two open decay channels. </a:t>
            </a:r>
            <a:r>
              <a:rPr lang="en-US" altLang="zh-CN" sz="1200" i="0" dirty="0">
                <a:solidFill>
                  <a:srgbClr val="000000"/>
                </a:solidFill>
                <a:effectLst/>
                <a:latin typeface="CMR12"/>
              </a:rPr>
              <a:t>To calculate </a:t>
            </a:r>
            <a:r>
              <a:rPr lang="en-US" altLang="zh-CN" sz="1200" i="0" kern="1200" baseline="0" dirty="0">
                <a:solidFill>
                  <a:schemeClr val="tx1"/>
                </a:solidFill>
                <a:effectLst/>
                <a:latin typeface="+mn-lt"/>
                <a:ea typeface="ヒラギノ角ゴ Pro W3" pitchFamily="-65" charset="-128"/>
                <a:cs typeface="ヒラギノ角ゴ Pro W3" pitchFamily="-65" charset="-128"/>
              </a:rPr>
              <a:t>the </a:t>
            </a:r>
            <a:r>
              <a:rPr lang="en-US" altLang="zh-CN" sz="1800" i="0" kern="1200" baseline="0" dirty="0">
                <a:solidFill>
                  <a:schemeClr val="tx1"/>
                </a:solidFill>
                <a:effectLst/>
                <a:latin typeface="+mn-lt"/>
                <a:ea typeface="ヒラギノ角ゴ Pro W3" pitchFamily="-65" charset="-128"/>
                <a:cs typeface="ヒラギノ角ゴ Pro W3" pitchFamily="-65" charset="-128"/>
              </a:rPr>
              <a:t>r</a:t>
            </a:r>
            <a:r>
              <a:rPr lang="en-US" altLang="zh-CN" sz="1800" dirty="0"/>
              <a:t>esonance strength, you can either use proton partial width and gamma-ray partial width, or you can use proton decay branching ratio and lifetime.</a:t>
            </a:r>
            <a:endParaRPr lang="zh-CN" altLang="en-US" dirty="0"/>
          </a:p>
          <a:p>
            <a:r>
              <a:rPr lang="en-US" altLang="zh-CN" sz="1200" i="0" dirty="0">
                <a:solidFill>
                  <a:srgbClr val="000000"/>
                </a:solidFill>
                <a:effectLst/>
                <a:latin typeface="CMR12"/>
              </a:rPr>
              <a:t>Over the past decades,</a:t>
            </a:r>
            <a:r>
              <a:rPr lang="zh-CN" altLang="en-US" sz="1200" i="0" dirty="0">
                <a:solidFill>
                  <a:srgbClr val="000000"/>
                </a:solidFill>
                <a:effectLst/>
                <a:latin typeface="CMR12"/>
              </a:rPr>
              <a:t> </a:t>
            </a:r>
            <a:r>
              <a:rPr lang="en-US" altLang="zh-CN" sz="1200" i="0" dirty="0">
                <a:solidFill>
                  <a:srgbClr val="000000"/>
                </a:solidFill>
                <a:effectLst/>
                <a:latin typeface="CMR12"/>
              </a:rPr>
              <a:t>significant effort has been made to discover the location of the resonances and determine their properties. Several pioneers are sitting in the audience today. </a:t>
            </a:r>
            <a:r>
              <a:rPr lang="en-US" b="0" i="0" dirty="0">
                <a:effectLst/>
                <a:latin typeface="Times New Roman" panose="02020603050405020304" pitchFamily="18" charset="0"/>
              </a:rPr>
              <a:t>The currently known 30P(p</a:t>
            </a:r>
            <a:r>
              <a:rPr lang="en-US" b="0" i="0" dirty="0">
                <a:effectLst/>
                <a:latin typeface="Arial" panose="020B0604020202020204" pitchFamily="34" charset="0"/>
              </a:rPr>
              <a:t>,γ</a:t>
            </a:r>
            <a:r>
              <a:rPr lang="en-US" b="0" i="0" dirty="0">
                <a:effectLst/>
                <a:latin typeface="Times New Roman" panose="02020603050405020304" pitchFamily="18" charset="0"/>
              </a:rPr>
              <a:t>)31S reaction rate is </a:t>
            </a:r>
            <a:r>
              <a:rPr lang="en-US" b="0" i="0" dirty="0">
                <a:solidFill>
                  <a:srgbClr val="161719"/>
                </a:solidFill>
                <a:effectLst/>
                <a:latin typeface="Inter"/>
              </a:rPr>
              <a:t>represented by the black curve in the </a:t>
            </a:r>
            <a:r>
              <a:rPr lang="en-US" altLang="zh-CN" b="0" i="0" dirty="0">
                <a:solidFill>
                  <a:srgbClr val="161719"/>
                </a:solidFill>
                <a:effectLst/>
                <a:latin typeface="Inter"/>
              </a:rPr>
              <a:t>right</a:t>
            </a:r>
            <a:r>
              <a:rPr lang="en-US" b="0" i="0" dirty="0">
                <a:solidFill>
                  <a:srgbClr val="161719"/>
                </a:solidFill>
                <a:effectLst/>
                <a:latin typeface="Inter"/>
              </a:rPr>
              <a:t> figure, which</a:t>
            </a:r>
            <a:r>
              <a:rPr lang="en-US" b="0" i="0" dirty="0">
                <a:effectLst/>
                <a:latin typeface="Times New Roman" panose="02020603050405020304" pitchFamily="18" charset="0"/>
              </a:rPr>
              <a:t> has been found to be dominated by </a:t>
            </a:r>
            <a:r>
              <a:rPr lang="en-US" b="0" i="0" dirty="0">
                <a:effectLst/>
                <a:latin typeface="Arial" panose="020B0604020202020204" pitchFamily="34" charset="0"/>
              </a:rPr>
              <a:t>ℓ = </a:t>
            </a:r>
            <a:r>
              <a:rPr lang="en-US" b="0" i="0" dirty="0">
                <a:effectLst/>
                <a:latin typeface="Times New Roman" panose="02020603050405020304" pitchFamily="18" charset="0"/>
              </a:rPr>
              <a:t>0 proton capture into a 260-keV resonance over most of the peak nova temperatures (0.1</a:t>
            </a:r>
            <a:r>
              <a:rPr lang="en-US" b="0" i="0" dirty="0">
                <a:effectLst/>
                <a:latin typeface="Arial" panose="020B0604020202020204" pitchFamily="34" charset="0"/>
              </a:rPr>
              <a:t>−</a:t>
            </a:r>
            <a:r>
              <a:rPr lang="en-US" b="0" i="0" dirty="0">
                <a:effectLst/>
                <a:latin typeface="Times New Roman" panose="02020603050405020304" pitchFamily="18" charset="0"/>
              </a:rPr>
              <a:t>0.4 GK). </a:t>
            </a:r>
            <a:endParaRPr lang="en-US" dirty="0"/>
          </a:p>
        </p:txBody>
      </p:sp>
    </p:spTree>
    <p:extLst>
      <p:ext uri="{BB962C8B-B14F-4D97-AF65-F5344CB8AC3E}">
        <p14:creationId xmlns:p14="http://schemas.microsoft.com/office/powerpoint/2010/main" val="27227544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a:r>
              <a:rPr lang="en-US" sz="4000" b="0" i="0" dirty="0">
                <a:effectLst/>
                <a:latin typeface="Times New Roman" panose="02020603050405020304" pitchFamily="18" charset="0"/>
              </a:rPr>
              <a:t>Here are more simulation results </a:t>
            </a:r>
            <a:r>
              <a:rPr lang="en-US" altLang="zh-CN" sz="4000" b="0" i="0" dirty="0">
                <a:effectLst/>
                <a:latin typeface="Times New Roman" panose="02020603050405020304" pitchFamily="18" charset="0"/>
              </a:rPr>
              <a:t>showing the α position heatmap and energy spectrum and the corresponding γ-ray spectrum. DSL2 in blue. DSL1 in red. We can see </a:t>
            </a:r>
            <a:r>
              <a:rPr lang="en-US" sz="5400" b="0" i="0" dirty="0">
                <a:solidFill>
                  <a:srgbClr val="161719"/>
                </a:solidFill>
                <a:effectLst/>
                <a:latin typeface="Inter"/>
              </a:rPr>
              <a:t>that the statistics of DSL1 are about the same as the 4 central pixels in DSL2.</a:t>
            </a:r>
          </a:p>
          <a:p>
            <a:pPr algn="l"/>
            <a:r>
              <a:rPr lang="en-US" sz="5400" b="0" i="0" dirty="0">
                <a:effectLst/>
                <a:latin typeface="Times New Roman" panose="02020603050405020304" pitchFamily="18" charset="0"/>
              </a:rPr>
              <a:t>We can also leverage the segmented feature of the DSSD by selectively gating on </a:t>
            </a:r>
            <a:r>
              <a:rPr lang="en-US" sz="5400" b="0" i="0" dirty="0">
                <a:effectLst/>
                <a:latin typeface="Arial" panose="020B0604020202020204" pitchFamily="34" charset="0"/>
              </a:rPr>
              <a:t>α</a:t>
            </a:r>
            <a:r>
              <a:rPr lang="en-US" sz="5400" b="0" i="0" dirty="0">
                <a:effectLst/>
                <a:latin typeface="Times New Roman" panose="02020603050405020304" pitchFamily="18" charset="0"/>
              </a:rPr>
              <a:t>-particles in different pixels</a:t>
            </a:r>
            <a:r>
              <a:rPr lang="en-US" sz="1800" b="0" i="0" u="none" strike="noStrike" baseline="0" dirty="0">
                <a:effectLst/>
                <a:latin typeface="NimbusRomNo9L-Regu"/>
              </a:rPr>
              <a:t>; for example, the green and black </a:t>
            </a:r>
            <a:r>
              <a:rPr lang="en-US" altLang="zh-CN" sz="1800" b="0" i="0" u="none" strike="noStrike" baseline="0" dirty="0">
                <a:effectLst/>
                <a:latin typeface="NimbusRomNo9L-Regu"/>
              </a:rPr>
              <a:t>γ-ray </a:t>
            </a:r>
            <a:r>
              <a:rPr lang="en-US" sz="1800" b="0" i="0" u="none" strike="noStrike" baseline="0" dirty="0">
                <a:effectLst/>
                <a:latin typeface="NimbusRomNo9L-Regu"/>
              </a:rPr>
              <a:t>spectra with different shapes are generated from pixels at different locations of the DSSD.</a:t>
            </a:r>
            <a:endParaRPr lang="en-US" sz="1800" b="0" i="0" u="none" strike="noStrike" baseline="0" dirty="0">
              <a:latin typeface="NimbusRomNo9L-Regu"/>
            </a:endParaRPr>
          </a:p>
        </p:txBody>
      </p:sp>
    </p:spTree>
    <p:extLst>
      <p:ext uri="{BB962C8B-B14F-4D97-AF65-F5344CB8AC3E}">
        <p14:creationId xmlns:p14="http://schemas.microsoft.com/office/powerpoint/2010/main" val="32233060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2829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Times New Roman" panose="02020603050405020304" pitchFamily="18" charset="0"/>
              </a:rPr>
              <a:t>The maximum beam power that can be tolerated without degrading the target by 3He diffusion is 0.37 W, </a:t>
            </a:r>
            <a:r>
              <a:rPr lang="en-US" altLang="zh-CN" sz="1800" b="0" i="0" u="none" strike="noStrike" baseline="0" dirty="0">
                <a:latin typeface="Times New Roman" panose="02020603050405020304" pitchFamily="18" charset="0"/>
              </a:rPr>
              <a:t>corresponding to a beam intensity of 1.8E10 pps or 2.88 pnA.</a:t>
            </a:r>
          </a:p>
          <a:p>
            <a:pPr algn="l"/>
            <a:r>
              <a:rPr lang="en-US" sz="1800" b="0" i="0" u="none" strike="noStrike" baseline="0" dirty="0">
                <a:latin typeface="Times New Roman" panose="02020603050405020304" pitchFamily="18" charset="0"/>
              </a:rPr>
              <a:t>Including 3He implanted Au targets.</a:t>
            </a:r>
            <a:endParaRPr lang="en-US" dirty="0"/>
          </a:p>
        </p:txBody>
      </p:sp>
    </p:spTree>
    <p:extLst>
      <p:ext uri="{BB962C8B-B14F-4D97-AF65-F5344CB8AC3E}">
        <p14:creationId xmlns:p14="http://schemas.microsoft.com/office/powerpoint/2010/main" val="25123710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altLang="zh-CN" dirty="0"/>
              <a:t>16% OmegaGamma: 22.379846928242433</a:t>
            </a:r>
          </a:p>
          <a:p>
            <a:r>
              <a:rPr lang="sv-SE" altLang="zh-CN" dirty="0"/>
              <a:t>50% OmegaGamma: 35.450173386103586</a:t>
            </a:r>
          </a:p>
          <a:p>
            <a:r>
              <a:rPr lang="sv-SE" altLang="zh-CN" dirty="0"/>
              <a:t>84% OmegaGamma: 61.62212264632808</a:t>
            </a:r>
          </a:p>
          <a:p>
            <a:r>
              <a:rPr lang="sv-SE" altLang="zh-CN" dirty="0"/>
              <a:t>10% OmegaGamma: 19.707675377522897</a:t>
            </a:r>
            <a:endParaRPr lang="en-US" dirty="0"/>
          </a:p>
        </p:txBody>
      </p:sp>
    </p:spTree>
    <p:extLst>
      <p:ext uri="{BB962C8B-B14F-4D97-AF65-F5344CB8AC3E}">
        <p14:creationId xmlns:p14="http://schemas.microsoft.com/office/powerpoint/2010/main" val="1569182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16% OmegaGamma: 17.636853132337713</a:t>
            </a:r>
          </a:p>
          <a:p>
            <a:r>
              <a:rPr lang="sv-SE" dirty="0"/>
              <a:t>50% OmegaGamma: 29.00627378507553</a:t>
            </a:r>
          </a:p>
          <a:p>
            <a:r>
              <a:rPr lang="sv-SE" dirty="0"/>
              <a:t>84% OmegaGamma: 56.619389526733805</a:t>
            </a:r>
          </a:p>
          <a:p>
            <a:r>
              <a:rPr lang="sv-SE" dirty="0"/>
              <a:t>10% OmegaGamma: 15.540954665980667</a:t>
            </a:r>
            <a:endParaRPr lang="en-US" dirty="0"/>
          </a:p>
        </p:txBody>
      </p:sp>
    </p:spTree>
    <p:extLst>
      <p:ext uri="{BB962C8B-B14F-4D97-AF65-F5344CB8AC3E}">
        <p14:creationId xmlns:p14="http://schemas.microsoft.com/office/powerpoint/2010/main" val="19952953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β-decay feeding intensity of 15% was observed above the proton separation energy of 5.1 MeV.</a:t>
            </a:r>
          </a:p>
        </p:txBody>
      </p:sp>
    </p:spTree>
    <p:extLst>
      <p:ext uri="{BB962C8B-B14F-4D97-AF65-F5344CB8AC3E}">
        <p14:creationId xmlns:p14="http://schemas.microsoft.com/office/powerpoint/2010/main" val="920173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Standard XIA Pixie-16 digitizer and FRIB DDAS data acquisition.</a:t>
            </a:r>
            <a:endParaRPr lang="en-US" dirty="0"/>
          </a:p>
        </p:txBody>
      </p:sp>
    </p:spTree>
    <p:extLst>
      <p:ext uri="{BB962C8B-B14F-4D97-AF65-F5344CB8AC3E}">
        <p14:creationId xmlns:p14="http://schemas.microsoft.com/office/powerpoint/2010/main" val="38436553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to the beamline height and portable</a:t>
            </a:r>
          </a:p>
        </p:txBody>
      </p:sp>
    </p:spTree>
    <p:extLst>
      <p:ext uri="{BB962C8B-B14F-4D97-AF65-F5344CB8AC3E}">
        <p14:creationId xmlns:p14="http://schemas.microsoft.com/office/powerpoint/2010/main" val="36908170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25829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Every part is on wheels and portable. In the other two experiments</a:t>
            </a:r>
            <a:r>
              <a:rPr lang="en-US" sz="1800" b="0" i="0" u="none" strike="noStrike" baseline="0" dirty="0">
                <a:solidFill>
                  <a:srgbClr val="000000"/>
                </a:solidFill>
                <a:latin typeface="CMR10"/>
              </a:rPr>
              <a:t>, we have coupled the 2 Ge with a silicon cube and with a Time Projection Chamber. </a:t>
            </a:r>
            <a:r>
              <a:rPr lang="en-US" dirty="0"/>
              <a:t>Electric cooling </a:t>
            </a:r>
            <a:r>
              <a:rPr lang="en-US" altLang="zh-CN" dirty="0"/>
              <a:t>does not</a:t>
            </a:r>
            <a:r>
              <a:rPr lang="en-US" dirty="0"/>
              <a:t> compromise the Ge performance.</a:t>
            </a:r>
          </a:p>
          <a:p>
            <a:endParaRPr lang="en-US" dirty="0"/>
          </a:p>
        </p:txBody>
      </p:sp>
    </p:spTree>
    <p:extLst>
      <p:ext uri="{BB962C8B-B14F-4D97-AF65-F5344CB8AC3E}">
        <p14:creationId xmlns:p14="http://schemas.microsoft.com/office/powerpoint/2010/main" val="570119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effectLst/>
                <a:latin typeface="Times New Roman" panose="02020603050405020304" pitchFamily="18" charset="0"/>
              </a:rPr>
              <a:t>A </a:t>
            </a:r>
            <a:r>
              <a:rPr lang="en-US" altLang="zh-CN" dirty="0"/>
              <a:t>31Cl β-delayed γ ray measurement at NSCL </a:t>
            </a:r>
            <a:r>
              <a:rPr lang="en-US" b="0" i="0" dirty="0">
                <a:effectLst/>
                <a:latin typeface="Times New Roman" panose="02020603050405020304" pitchFamily="18" charset="0"/>
              </a:rPr>
              <a:t>has determined the excitation energy, the spin, and parity </a:t>
            </a:r>
            <a:r>
              <a:rPr lang="en-US" altLang="zh-CN" b="0" i="0" dirty="0">
                <a:effectLst/>
                <a:latin typeface="Times New Roman" panose="02020603050405020304" pitchFamily="18" charset="0"/>
              </a:rPr>
              <a:t>based on the observed isospin mixing with the T=3/2 </a:t>
            </a:r>
            <a:r>
              <a:rPr lang="en-US" sz="1800" b="0" i="0" u="none" strike="noStrike" baseline="0" dirty="0">
                <a:solidFill>
                  <a:srgbClr val="231F20"/>
                </a:solidFill>
                <a:latin typeface="AdvOT483a8203"/>
              </a:rPr>
              <a:t>with the isobaric analog state.</a:t>
            </a:r>
            <a:r>
              <a:rPr lang="en-US" altLang="zh-CN" dirty="0"/>
              <a:t> A recent 31Cl β-delayed proton measurement also at NSCL has determined the proton-decay branching ratio. So, </a:t>
            </a:r>
            <a:r>
              <a:rPr lang="en-US" b="0" i="0" dirty="0">
                <a:effectLst/>
                <a:latin typeface="Times New Roman" panose="02020603050405020304" pitchFamily="18" charset="0"/>
              </a:rPr>
              <a:t>the lifetime is now the largest remaining source of uncertainty in the resonance strength, as well as the last missing piece of experimental information for this state.</a:t>
            </a:r>
          </a:p>
          <a:p>
            <a:pPr algn="l"/>
            <a:r>
              <a:rPr lang="en-US" b="0" i="0" dirty="0">
                <a:effectLst/>
                <a:latin typeface="Times New Roman" panose="02020603050405020304" pitchFamily="18" charset="0"/>
              </a:rPr>
              <a:t>We are not completely ignorant of the lifetime though. We have shell model calculations. We can also estimate based on the mirror state in 31P, and </a:t>
            </a:r>
            <a:r>
              <a:rPr lang="en-US" altLang="zh-CN" b="0" i="0" dirty="0">
                <a:effectLst/>
                <a:latin typeface="Times New Roman" panose="02020603050405020304" pitchFamily="18" charset="0"/>
              </a:rPr>
              <a:t>in S1582 measurement using the Doppler Shift Attenuation Method, </a:t>
            </a:r>
            <a:r>
              <a:rPr lang="en-US" b="0" i="0" dirty="0">
                <a:effectLst/>
                <a:latin typeface="Times New Roman" panose="02020603050405020304" pitchFamily="18" charset="0"/>
              </a:rPr>
              <a:t>we actually observed evidence for γ rays originating from this state, but </a:t>
            </a:r>
            <a:r>
              <a:rPr lang="en-US" sz="1800" b="0" i="0" u="none" strike="noStrike" baseline="0" dirty="0">
                <a:latin typeface="NimbusRomNo9L-Regu"/>
              </a:rPr>
              <a:t>stronger constraints on the lifetime will require </a:t>
            </a:r>
            <a:r>
              <a:rPr lang="en-US" sz="2800" b="0" i="0" dirty="0">
                <a:effectLst/>
                <a:latin typeface="Times New Roman" panose="02020603050405020304" pitchFamily="18" charset="0"/>
              </a:rPr>
              <a:t>a more sensitive measurement</a:t>
            </a:r>
            <a:r>
              <a:rPr lang="en-US" sz="1800" b="0" i="0" u="none" strike="noStrike" baseline="0" dirty="0">
                <a:latin typeface="NimbusRomNo9L-Regu"/>
              </a:rPr>
              <a:t>.</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That's why I'm here.</a:t>
            </a:r>
            <a:endParaRPr lang="zh-CN" altLang="en-US" dirty="0"/>
          </a:p>
        </p:txBody>
      </p:sp>
    </p:spTree>
    <p:extLst>
      <p:ext uri="{BB962C8B-B14F-4D97-AF65-F5344CB8AC3E}">
        <p14:creationId xmlns:p14="http://schemas.microsoft.com/office/powerpoint/2010/main" val="1124199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9896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sz="1200" dirty="0">
                <a:effectLst/>
                <a:latin typeface="Aptos"/>
                <a:ea typeface="等线" panose="02010600030101010101" pitchFamily="2" charset="-122"/>
              </a:rPr>
              <a:t>reduce the emphasis on lifetimes of discrete resonances. We should talk more about the fact that we can get all the transmission coefficients for ground and excited state transitions and level density for the statistical model. We can also discover discrete resonances, measure their branching ratios, and for favorable beta feeding and lifetime values possibly measure lifetimes for some discrete resonances. </a:t>
            </a:r>
            <a:endParaRPr lang="en-US" sz="1200" dirty="0">
              <a:effectLst/>
              <a:latin typeface="Calibri" panose="020F0502020204030204" pitchFamily="34" charset="0"/>
              <a:ea typeface="等线" panose="02010600030101010101" pitchFamily="2" charset="-122"/>
            </a:endParaRPr>
          </a:p>
          <a:p>
            <a:endParaRPr lang="en-US" dirty="0"/>
          </a:p>
        </p:txBody>
      </p:sp>
    </p:spTree>
    <p:extLst>
      <p:ext uri="{BB962C8B-B14F-4D97-AF65-F5344CB8AC3E}">
        <p14:creationId xmlns:p14="http://schemas.microsoft.com/office/powerpoint/2010/main" val="7865461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31404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Times New Roman" panose="02020603050405020304" pitchFamily="18" charset="0"/>
              </a:rPr>
              <a:t>Since the lifetime is likely to fall within the femtosecond range, the DSAM would be an applicable approach. </a:t>
            </a:r>
            <a:br>
              <a:rPr lang="en-US" dirty="0"/>
            </a:br>
            <a:r>
              <a:rPr lang="en-US" altLang="zh-CN" dirty="0"/>
              <a:t>We plan to use 32S</a:t>
            </a:r>
            <a:r>
              <a:rPr lang="en-US" altLang="zh-CN" sz="1200" i="0" dirty="0">
                <a:solidFill>
                  <a:srgbClr val="000000"/>
                </a:solidFill>
                <a:effectLst/>
                <a:latin typeface="CMR12"/>
              </a:rPr>
              <a:t>(</a:t>
            </a:r>
            <a:r>
              <a:rPr lang="en-US" altLang="zh-CN" sz="1200" i="0" dirty="0">
                <a:solidFill>
                  <a:srgbClr val="000000"/>
                </a:solidFill>
                <a:effectLst/>
                <a:latin typeface="CMR8"/>
              </a:rPr>
              <a:t>3</a:t>
            </a:r>
            <a:r>
              <a:rPr lang="en-US" altLang="zh-CN" sz="1200" i="0" dirty="0">
                <a:solidFill>
                  <a:srgbClr val="000000"/>
                </a:solidFill>
                <a:effectLst/>
                <a:latin typeface="CMR12"/>
              </a:rPr>
              <a:t>He,</a:t>
            </a:r>
            <a:r>
              <a:rPr lang="en-US" altLang="zh-CN" sz="1200" i="1" dirty="0">
                <a:solidFill>
                  <a:srgbClr val="000000"/>
                </a:solidFill>
                <a:effectLst/>
                <a:latin typeface="CMMI12"/>
              </a:rPr>
              <a:t>α</a:t>
            </a:r>
            <a:r>
              <a:rPr lang="en-US" altLang="zh-CN" sz="1200" i="0" dirty="0">
                <a:solidFill>
                  <a:srgbClr val="000000"/>
                </a:solidFill>
                <a:effectLst/>
                <a:latin typeface="CMR12"/>
              </a:rPr>
              <a:t>) reaction </a:t>
            </a:r>
            <a:r>
              <a:rPr lang="en-US" b="0" i="0" dirty="0">
                <a:effectLst/>
                <a:latin typeface="Times New Roman" panose="02020603050405020304" pitchFamily="18" charset="0"/>
              </a:rPr>
              <a:t>in inverse kinematics </a:t>
            </a:r>
            <a:r>
              <a:rPr lang="en-US" altLang="zh-CN" sz="1200" i="0" dirty="0">
                <a:solidFill>
                  <a:srgbClr val="000000"/>
                </a:solidFill>
                <a:effectLst/>
                <a:latin typeface="CMR12"/>
              </a:rPr>
              <a:t>to populate 31S states. The r</a:t>
            </a:r>
            <a:r>
              <a:rPr lang="en-US" b="0" i="0" dirty="0">
                <a:effectLst/>
                <a:latin typeface="Times New Roman" panose="02020603050405020304" pitchFamily="18" charset="0"/>
              </a:rPr>
              <a:t>eaction products gain more energy in inverse kinematics and lead to larger Doppler shifts in </a:t>
            </a:r>
            <a:r>
              <a:rPr lang="en-US" b="0" i="0" dirty="0">
                <a:effectLst/>
                <a:latin typeface="Arial" panose="020B0604020202020204" pitchFamily="34" charset="0"/>
              </a:rPr>
              <a:t>γ </a:t>
            </a:r>
            <a:r>
              <a:rPr lang="en-US" b="0" i="0" dirty="0">
                <a:effectLst/>
                <a:latin typeface="Times New Roman" panose="02020603050405020304" pitchFamily="18" charset="0"/>
              </a:rPr>
              <a:t>ray peaks, thereby improving the lifetime sensitivity of the DSAM.</a:t>
            </a:r>
            <a:endParaRPr lang="en-US" dirty="0"/>
          </a:p>
        </p:txBody>
      </p:sp>
    </p:spTree>
    <p:extLst>
      <p:ext uri="{BB962C8B-B14F-4D97-AF65-F5344CB8AC3E}">
        <p14:creationId xmlns:p14="http://schemas.microsoft.com/office/powerpoint/2010/main" val="1311544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ltLang="zh-CN" sz="1200" i="0" dirty="0">
                <a:solidFill>
                  <a:srgbClr val="000000"/>
                </a:solidFill>
                <a:effectLst/>
                <a:latin typeface="CMR12"/>
              </a:rPr>
              <a:t>The method has been successfully applied in previous experiments using the </a:t>
            </a:r>
            <a:r>
              <a:rPr lang="en-US" altLang="zh-CN" sz="3200" dirty="0"/>
              <a:t>Doppler Shift Lifetimes (DSL) Facility </a:t>
            </a:r>
            <a:r>
              <a:rPr lang="en-US" altLang="zh-CN" sz="1200" i="0" dirty="0">
                <a:solidFill>
                  <a:srgbClr val="000000"/>
                </a:solidFill>
                <a:effectLst/>
                <a:latin typeface="CMR12"/>
              </a:rPr>
              <a:t>at TRIUMF to measure </a:t>
            </a:r>
            <a:r>
              <a:rPr lang="en-US" sz="1800" b="0" i="0" u="none" strike="noStrike" baseline="0" dirty="0">
                <a:latin typeface="NimbusRomNo9L-Regu"/>
              </a:rPr>
              <a:t>the unknown or imprecise lifetimes of excited states of astrophysical importance.</a:t>
            </a:r>
            <a:r>
              <a:rPr lang="en-US" altLang="zh-CN" sz="1200" i="0" dirty="0">
                <a:solidFill>
                  <a:srgbClr val="000000"/>
                </a:solidFill>
                <a:effectLst/>
                <a:latin typeface="CMR12"/>
              </a:rPr>
              <a:t> In these DSL experiments, a gold foil implanted with </a:t>
            </a:r>
            <a:r>
              <a:rPr lang="en-US" altLang="zh-CN" sz="1200" i="0" dirty="0">
                <a:solidFill>
                  <a:srgbClr val="000000"/>
                </a:solidFill>
                <a:effectLst/>
                <a:latin typeface="CMR8"/>
              </a:rPr>
              <a:t>3</a:t>
            </a:r>
            <a:r>
              <a:rPr lang="en-US" altLang="zh-CN" sz="1200" i="0" dirty="0">
                <a:solidFill>
                  <a:srgbClr val="000000"/>
                </a:solidFill>
                <a:effectLst/>
                <a:latin typeface="CMR12"/>
              </a:rPr>
              <a:t>He, shown in orange here, was bombarded with a stable beam coming from the left.</a:t>
            </a:r>
            <a:r>
              <a:rPr lang="en-US" altLang="zh-CN" sz="1200" i="0" dirty="0">
                <a:solidFill>
                  <a:srgbClr val="000000"/>
                </a:solidFill>
                <a:effectLst/>
                <a:latin typeface="Times-Roman"/>
              </a:rPr>
              <a:t> </a:t>
            </a:r>
            <a:r>
              <a:rPr lang="en-US" altLang="zh-CN" sz="1200" i="0" dirty="0">
                <a:solidFill>
                  <a:srgbClr val="000000"/>
                </a:solidFill>
                <a:effectLst/>
                <a:latin typeface="CMR12"/>
              </a:rPr>
              <a:t>A Si ∆E-E telescope shown in red here was used to detect light-charged particles. A Ge detector shown in green was placed </a:t>
            </a:r>
            <a:r>
              <a:rPr lang="en-US" altLang="zh-CN" sz="1200" i="0" dirty="0">
                <a:solidFill>
                  <a:srgbClr val="000000"/>
                </a:solidFill>
                <a:effectLst/>
                <a:latin typeface="Times-Roman"/>
              </a:rPr>
              <a:t>at 0</a:t>
            </a:r>
            <a:r>
              <a:rPr lang="en-US" altLang="zh-CN" sz="1200" i="0" dirty="0">
                <a:solidFill>
                  <a:srgbClr val="000000"/>
                </a:solidFill>
                <a:effectLst/>
                <a:latin typeface="MTSY"/>
              </a:rPr>
              <a:t> degrees </a:t>
            </a:r>
            <a:r>
              <a:rPr lang="en-US" altLang="zh-CN" sz="1200" i="0" dirty="0">
                <a:solidFill>
                  <a:srgbClr val="000000"/>
                </a:solidFill>
                <a:effectLst/>
                <a:latin typeface="CMR12"/>
              </a:rPr>
              <a:t>to detect the Doppler-shifted </a:t>
            </a:r>
            <a:r>
              <a:rPr lang="en-US" altLang="zh-CN" sz="1200" i="1" dirty="0">
                <a:solidFill>
                  <a:srgbClr val="000000"/>
                </a:solidFill>
                <a:effectLst/>
                <a:latin typeface="CMMI12"/>
              </a:rPr>
              <a:t>γ </a:t>
            </a:r>
            <a:r>
              <a:rPr lang="en-US" altLang="zh-CN" sz="1200" i="0" dirty="0">
                <a:solidFill>
                  <a:srgbClr val="000000"/>
                </a:solidFill>
                <a:effectLst/>
                <a:latin typeface="CMR12"/>
              </a:rPr>
              <a:t>rays emitted by the </a:t>
            </a:r>
            <a:r>
              <a:rPr lang="en-US" altLang="zh-CN" sz="1200" i="0" dirty="0">
                <a:solidFill>
                  <a:srgbClr val="000000"/>
                </a:solidFill>
                <a:effectLst/>
                <a:latin typeface="CMR8"/>
              </a:rPr>
              <a:t>recoil</a:t>
            </a:r>
            <a:r>
              <a:rPr lang="en-US" altLang="zh-CN" sz="1200" i="0" dirty="0">
                <a:solidFill>
                  <a:srgbClr val="000000"/>
                </a:solidFill>
                <a:effectLst/>
                <a:latin typeface="CMR12"/>
              </a:rPr>
              <a:t>s decelerating in the target. </a:t>
            </a:r>
            <a:r>
              <a:rPr lang="en-US" altLang="zh-CN" sz="1200" i="0" dirty="0">
                <a:solidFill>
                  <a:srgbClr val="000000"/>
                </a:solidFill>
                <a:effectLst/>
                <a:latin typeface="Times-Roman"/>
              </a:rPr>
              <a:t>In the bottom right corner, the simulation shows that different lifetimes result in different γ-ray </a:t>
            </a:r>
            <a:r>
              <a:rPr lang="en-US" altLang="zh-CN" sz="1200" i="0" dirty="0" err="1">
                <a:solidFill>
                  <a:srgbClr val="000000"/>
                </a:solidFill>
                <a:effectLst/>
                <a:latin typeface="Times-Roman"/>
              </a:rPr>
              <a:t>lineshapes</a:t>
            </a:r>
            <a:r>
              <a:rPr lang="en-US" altLang="zh-CN" sz="1200" i="0" dirty="0">
                <a:solidFill>
                  <a:srgbClr val="000000"/>
                </a:solidFill>
                <a:effectLst/>
                <a:latin typeface="Times-Roman"/>
              </a:rPr>
              <a:t>.</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altLang="zh-CN" sz="1200" i="0" dirty="0">
                <a:solidFill>
                  <a:srgbClr val="000000"/>
                </a:solidFill>
                <a:effectLst/>
                <a:latin typeface="Times-Roman"/>
              </a:rPr>
              <a:t>During Phase I, the DSL collaboration submitted 4 proposals, ran 6 experiments, and yielded 5 publications. We reported lifetime measurements for a total of 29 excited states. I would say </a:t>
            </a:r>
            <a:r>
              <a:rPr lang="en-US" b="0" i="0" dirty="0">
                <a:solidFill>
                  <a:srgbClr val="161719"/>
                </a:solidFill>
                <a:effectLst/>
                <a:latin typeface="Inter"/>
              </a:rPr>
              <a:t>DSL has proven to be a successful detection system.</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altLang="zh-CN" sz="1200" i="0" dirty="0">
                <a:solidFill>
                  <a:srgbClr val="000000"/>
                </a:solidFill>
                <a:effectLst/>
                <a:latin typeface="Times-Roman"/>
              </a:rPr>
              <a:t>7+3+13+6=29 states</a:t>
            </a:r>
          </a:p>
          <a:p>
            <a:pPr marL="0" marR="0" lvl="0" indent="0" algn="l" defTabSz="457126" rtl="0" eaLnBrk="0" fontAlgn="base" latinLnBrk="0" hangingPunct="0">
              <a:lnSpc>
                <a:spcPct val="100000"/>
              </a:lnSpc>
              <a:spcBef>
                <a:spcPct val="30000"/>
              </a:spcBef>
              <a:spcAft>
                <a:spcPct val="0"/>
              </a:spcAft>
              <a:buClrTx/>
              <a:buSzTx/>
              <a:buFontTx/>
              <a:buNone/>
              <a:tabLst/>
              <a:defRPr/>
            </a:pPr>
            <a:endParaRPr lang="zh-CN" altLang="en-US" dirty="0"/>
          </a:p>
        </p:txBody>
      </p:sp>
    </p:spTree>
    <p:extLst>
      <p:ext uri="{BB962C8B-B14F-4D97-AF65-F5344CB8AC3E}">
        <p14:creationId xmlns:p14="http://schemas.microsoft.com/office/powerpoint/2010/main" val="3823923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MTMI"/>
              </a:rPr>
              <a:t>Here are some results from our last 31S experiment. On the left is the ΔE</a:t>
            </a:r>
            <a:r>
              <a:rPr lang="en-US" altLang="zh-CN" sz="1200" i="0" dirty="0">
                <a:solidFill>
                  <a:srgbClr val="000000"/>
                </a:solidFill>
                <a:effectLst/>
                <a:latin typeface="Times-Roman"/>
              </a:rPr>
              <a:t>-</a:t>
            </a:r>
            <a:r>
              <a:rPr lang="en-US" altLang="zh-CN" sz="1200" i="0" dirty="0">
                <a:solidFill>
                  <a:srgbClr val="000000"/>
                </a:solidFill>
                <a:effectLst/>
                <a:latin typeface="MTMI"/>
              </a:rPr>
              <a:t>E</a:t>
            </a:r>
            <a:r>
              <a:rPr lang="en-US" altLang="zh-CN" sz="1200" i="1" dirty="0">
                <a:solidFill>
                  <a:srgbClr val="000000"/>
                </a:solidFill>
                <a:effectLst/>
                <a:latin typeface="MTMI"/>
              </a:rPr>
              <a:t> </a:t>
            </a:r>
            <a:r>
              <a:rPr lang="en-US" altLang="zh-CN" sz="1200" i="0" dirty="0">
                <a:solidFill>
                  <a:srgbClr val="000000"/>
                </a:solidFill>
                <a:effectLst/>
                <a:latin typeface="Times-Roman"/>
              </a:rPr>
              <a:t>plot used to identify the light particles.</a:t>
            </a:r>
          </a:p>
          <a:p>
            <a:r>
              <a:rPr lang="en-US" altLang="zh-CN" sz="1200" i="0" dirty="0">
                <a:solidFill>
                  <a:srgbClr val="000000"/>
                </a:solidFill>
                <a:effectLst/>
                <a:latin typeface="Times-Roman"/>
              </a:rPr>
              <a:t>Shown in red, we place gates on </a:t>
            </a:r>
            <a:r>
              <a:rPr lang="en-US" altLang="zh-CN" sz="1200" i="1" dirty="0">
                <a:solidFill>
                  <a:srgbClr val="000000"/>
                </a:solidFill>
                <a:effectLst/>
                <a:latin typeface="MTMI"/>
              </a:rPr>
              <a:t>α </a:t>
            </a:r>
            <a:r>
              <a:rPr lang="en-US" altLang="zh-CN" sz="1200" i="0" dirty="0">
                <a:solidFill>
                  <a:srgbClr val="000000"/>
                </a:solidFill>
                <a:effectLst/>
                <a:latin typeface="Times-Roman"/>
              </a:rPr>
              <a:t>particles to clean the γ ray spectrum. </a:t>
            </a:r>
            <a:r>
              <a:rPr lang="en-US" sz="1800" b="0" i="0" u="none" strike="noStrike" baseline="0" dirty="0">
                <a:latin typeface="NimbusRomNo9L-Regu"/>
              </a:rPr>
              <a:t>We can also place gates on </a:t>
            </a:r>
            <a:r>
              <a:rPr lang="en-US" sz="1800" b="0" i="0" u="none" strike="noStrike" baseline="0" dirty="0">
                <a:latin typeface="rtxmi"/>
              </a:rPr>
              <a:t>α </a:t>
            </a:r>
            <a:r>
              <a:rPr lang="en-US" sz="1800" b="0" i="0" u="none" strike="noStrike" baseline="0" dirty="0">
                <a:latin typeface="NimbusRomNo9L-Regu"/>
              </a:rPr>
              <a:t>particles with specific energies to suppress competing reaction channels and indirect feedings from higher-lying levels to ensure a direct population by the</a:t>
            </a:r>
          </a:p>
          <a:p>
            <a:pPr algn="l"/>
            <a:r>
              <a:rPr lang="en-US" sz="1800" b="0" i="0" u="none" strike="noStrike" baseline="0" dirty="0">
                <a:latin typeface="NimbusRomNo9L-Regu"/>
              </a:rPr>
              <a:t>transfer reaction.</a:t>
            </a:r>
            <a:endParaRPr lang="zh-CN" altLang="en-US" dirty="0"/>
          </a:p>
        </p:txBody>
      </p:sp>
    </p:spTree>
    <p:extLst>
      <p:ext uri="{BB962C8B-B14F-4D97-AF65-F5344CB8AC3E}">
        <p14:creationId xmlns:p14="http://schemas.microsoft.com/office/powerpoint/2010/main" val="1131162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Bayesian.pptx for details</a:t>
            </a:r>
            <a:endParaRPr lang="en-US" dirty="0"/>
          </a:p>
        </p:txBody>
      </p:sp>
    </p:spTree>
    <p:extLst>
      <p:ext uri="{BB962C8B-B14F-4D97-AF65-F5344CB8AC3E}">
        <p14:creationId xmlns:p14="http://schemas.microsoft.com/office/powerpoint/2010/main" val="919437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zh-CN" altLang="en-US" dirty="0"/>
          </a:p>
        </p:txBody>
      </p:sp>
    </p:spTree>
    <p:extLst>
      <p:ext uri="{BB962C8B-B14F-4D97-AF65-F5344CB8AC3E}">
        <p14:creationId xmlns:p14="http://schemas.microsoft.com/office/powerpoint/2010/main" val="2513059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8" y="1238250"/>
            <a:ext cx="7489976" cy="335541"/>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64835" tIns="32417" rIns="64835" bIns="32417">
            <a:spAutoFit/>
          </a:bodyPr>
          <a:lstStyle/>
          <a:p>
            <a:pPr defTabSz="342780" eaLnBrk="0" hangingPunct="0">
              <a:lnSpc>
                <a:spcPct val="90000"/>
              </a:lnSpc>
              <a:defRPr/>
            </a:pPr>
            <a:endParaRPr lang="en-US" sz="195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1143000"/>
          </a:xfrm>
        </p:spPr>
        <p:txBody>
          <a:bodyPr/>
          <a:lstStyle>
            <a:lvl1pPr marL="0" indent="0" algn="ctr">
              <a:buNone/>
              <a:defRPr/>
            </a:lvl1pPr>
            <a:lvl2pPr marL="324208" indent="0" algn="ctr">
              <a:buNone/>
              <a:defRPr/>
            </a:lvl2pPr>
            <a:lvl3pPr marL="648413" indent="0" algn="ctr">
              <a:buNone/>
              <a:defRPr/>
            </a:lvl3pPr>
            <a:lvl4pPr marL="972620" indent="0" algn="ctr">
              <a:buNone/>
              <a:defRPr/>
            </a:lvl4pPr>
            <a:lvl5pPr marL="1296828" indent="0" algn="ctr">
              <a:buNone/>
              <a:defRPr/>
            </a:lvl5pPr>
            <a:lvl6pPr marL="1621034" indent="0" algn="ctr">
              <a:buNone/>
              <a:defRPr/>
            </a:lvl6pPr>
            <a:lvl7pPr marL="1945241" indent="0" algn="ctr">
              <a:buNone/>
              <a:defRPr/>
            </a:lvl7pPr>
            <a:lvl8pPr marL="2269447" indent="0" algn="ctr">
              <a:buNone/>
              <a:defRPr/>
            </a:lvl8pPr>
            <a:lvl9pPr marL="259365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42" y="3201433"/>
            <a:ext cx="9001124" cy="370313"/>
          </a:xfrm>
          <a:prstGeom prst="rect">
            <a:avLst/>
          </a:prstGeom>
          <a:noFill/>
          <a:ln w="12700">
            <a:noFill/>
            <a:miter lim="800000"/>
            <a:headEnd/>
            <a:tailEnd/>
          </a:ln>
        </p:spPr>
        <p:txBody>
          <a:bodyPr lIns="56061" tIns="22425" rIns="56061" bIns="22425"/>
          <a:lstStyle/>
          <a:p>
            <a:pPr lvl="0"/>
            <a:r>
              <a:rPr lang="en-US" dirty="0"/>
              <a:t>Click to edit Master title style</a:t>
            </a:r>
          </a:p>
        </p:txBody>
      </p:sp>
      <p:sp>
        <p:nvSpPr>
          <p:cNvPr id="6" name="TextBox 5"/>
          <p:cNvSpPr txBox="1"/>
          <p:nvPr userDrawn="1"/>
        </p:nvSpPr>
        <p:spPr>
          <a:xfrm>
            <a:off x="0" y="6387154"/>
            <a:ext cx="9144000" cy="319413"/>
          </a:xfrm>
          <a:prstGeom prst="rect">
            <a:avLst/>
          </a:prstGeom>
          <a:noFill/>
        </p:spPr>
        <p:txBody>
          <a:bodyPr wrap="square" lIns="64865" tIns="32432" rIns="64865" bIns="32432" rtlCol="0">
            <a:spAutoFit/>
          </a:bodyPr>
          <a:lstStyle/>
          <a:p>
            <a:pPr algn="ctr"/>
            <a:r>
              <a:rPr lang="en-US" sz="825" kern="1200" dirty="0">
                <a:solidFill>
                  <a:schemeClr val="tx1"/>
                </a:solidFill>
                <a:latin typeface="+mn-lt"/>
                <a:ea typeface="ヒラギノ角ゴ Pro W3"/>
                <a:cs typeface="ヒラギノ角ゴ Pro W3"/>
              </a:rPr>
              <a:t>This material is based upon work supported by the U.S. Department of Energy, Office of Science, Office of Nuclear Physics and used resources of</a:t>
            </a:r>
          </a:p>
          <a:p>
            <a:pPr algn="ctr"/>
            <a:r>
              <a:rPr lang="en-US" sz="825" kern="1200" dirty="0">
                <a:solidFill>
                  <a:schemeClr val="tx1"/>
                </a:solidFill>
                <a:latin typeface="+mn-lt"/>
                <a:ea typeface="ヒラギノ角ゴ Pro W3"/>
                <a:cs typeface="ヒラギノ角ゴ Pro W3"/>
              </a:rPr>
              <a:t>the</a:t>
            </a:r>
            <a:r>
              <a:rPr lang="en-US" sz="825" kern="1200" baseline="0" dirty="0">
                <a:solidFill>
                  <a:schemeClr val="tx1"/>
                </a:solidFill>
                <a:latin typeface="+mn-lt"/>
                <a:ea typeface="ヒラギノ角ゴ Pro W3"/>
                <a:cs typeface="ヒラギノ角ゴ Pro W3"/>
              </a:rPr>
              <a:t> </a:t>
            </a:r>
            <a:r>
              <a:rPr lang="en-US" sz="825" kern="1200" dirty="0">
                <a:solidFill>
                  <a:schemeClr val="tx1"/>
                </a:solidFill>
                <a:latin typeface="+mn-lt"/>
                <a:ea typeface="ヒラギノ角ゴ Pro W3"/>
                <a:cs typeface="ヒラギノ角ゴ Pro W3"/>
              </a:rPr>
              <a:t>Facility for Rare Isotope Beams (FRIB) Operations, which is a DOE Office of Science User Facility under Award Number DE-SC0023633.</a:t>
            </a:r>
          </a:p>
        </p:txBody>
      </p:sp>
      <p:sp>
        <p:nvSpPr>
          <p:cNvPr id="10" name="Rectangle 9"/>
          <p:cNvSpPr/>
          <p:nvPr userDrawn="1"/>
        </p:nvSpPr>
        <p:spPr>
          <a:xfrm>
            <a:off x="3011412" y="415246"/>
            <a:ext cx="2743200" cy="2099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65335AD-8813-4512-B004-BA12777B68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886200" y="498961"/>
            <a:ext cx="1371600" cy="1751907"/>
          </a:xfrm>
          <a:prstGeom prst="rect">
            <a:avLst/>
          </a:prstGeom>
        </p:spPr>
      </p:pic>
      <p:pic>
        <p:nvPicPr>
          <p:cNvPr id="15" name="Picture 14">
            <a:extLst>
              <a:ext uri="{FF2B5EF4-FFF2-40B4-BE49-F238E27FC236}">
                <a16:creationId xmlns:a16="http://schemas.microsoft.com/office/drawing/2014/main" id="{3BF35698-5A2E-474F-A8A6-62D738E964C5}"/>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2286000" y="5702006"/>
            <a:ext cx="2534908" cy="555489"/>
          </a:xfrm>
          <a:prstGeom prst="rect">
            <a:avLst/>
          </a:prstGeom>
        </p:spPr>
      </p:pic>
      <p:pic>
        <p:nvPicPr>
          <p:cNvPr id="16" name="Picture 15">
            <a:extLst>
              <a:ext uri="{FF2B5EF4-FFF2-40B4-BE49-F238E27FC236}">
                <a16:creationId xmlns:a16="http://schemas.microsoft.com/office/drawing/2014/main" id="{5C06C5A6-0A1C-4FFC-A8F4-94E6520D172D}"/>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52400" y="5747343"/>
            <a:ext cx="1965626" cy="464814"/>
          </a:xfrm>
          <a:prstGeom prst="rect">
            <a:avLst/>
          </a:prstGeom>
        </p:spPr>
      </p:pic>
      <p:pic>
        <p:nvPicPr>
          <p:cNvPr id="11" name="Picture 10">
            <a:extLst>
              <a:ext uri="{FF2B5EF4-FFF2-40B4-BE49-F238E27FC236}">
                <a16:creationId xmlns:a16="http://schemas.microsoft.com/office/drawing/2014/main" id="{03DA2A18-8A41-4152-BFFB-A5455671672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989473" y="5638800"/>
            <a:ext cx="725527" cy="729897"/>
          </a:xfrm>
          <a:prstGeom prst="rect">
            <a:avLst/>
          </a:prstGeom>
        </p:spPr>
      </p:pic>
      <p:pic>
        <p:nvPicPr>
          <p:cNvPr id="13" name="Picture 2">
            <a:extLst>
              <a:ext uri="{FF2B5EF4-FFF2-40B4-BE49-F238E27FC236}">
                <a16:creationId xmlns:a16="http://schemas.microsoft.com/office/drawing/2014/main" id="{382EE485-A8E9-43A4-A09F-2E0E17A1318A}"/>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5867400" y="5619750"/>
            <a:ext cx="16875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National Research Council of Canada Fellowships - Mladiinfo">
            <a:extLst>
              <a:ext uri="{FF2B5EF4-FFF2-40B4-BE49-F238E27FC236}">
                <a16:creationId xmlns:a16="http://schemas.microsoft.com/office/drawing/2014/main" id="{C4ACFC77-8541-48BD-A15B-95317DB4CC3B}"/>
              </a:ext>
            </a:extLst>
          </p:cNvPr>
          <p:cNvPicPr>
            <a:picLocks noChangeAspect="1" noChangeArrowheads="1"/>
          </p:cNvPicPr>
          <p:nvPr userDrawn="1"/>
        </p:nvPicPr>
        <p:blipFill rotWithShape="1">
          <a:blip r:embed="rId7" cstate="hqprint">
            <a:extLst>
              <a:ext uri="{28A0092B-C50C-407E-A947-70E740481C1C}">
                <a14:useLocalDpi xmlns:a14="http://schemas.microsoft.com/office/drawing/2010/main"/>
              </a:ext>
            </a:extLst>
          </a:blip>
          <a:srcRect/>
          <a:stretch/>
        </p:blipFill>
        <p:spPr bwMode="auto">
          <a:xfrm>
            <a:off x="7659144" y="5637750"/>
            <a:ext cx="1256256" cy="68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241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3" name="Rectangle 12"/>
          <p:cNvSpPr/>
          <p:nvPr userDrawn="1"/>
        </p:nvSpPr>
        <p:spPr>
          <a:xfrm>
            <a:off x="-12060" y="6063452"/>
            <a:ext cx="9156059" cy="822960"/>
          </a:xfrm>
          <a:prstGeom prst="rect">
            <a:avLst/>
          </a:prstGeom>
          <a:solidFill>
            <a:srgbClr val="E7E9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7" descr="FRIB_ppt_top.jpg"/>
          <p:cNvPicPr>
            <a:picLocks noChangeAspect="1"/>
          </p:cNvPicPr>
          <p:nvPr/>
        </p:nvPicPr>
        <p:blipFill>
          <a:blip r:embed="rId2" cstate="print"/>
          <a:srcRect/>
          <a:stretch>
            <a:fillRect/>
          </a:stretch>
        </p:blipFill>
        <p:spPr bwMode="auto">
          <a:xfrm>
            <a:off x="0" y="2"/>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9" y="1320110"/>
            <a:ext cx="7864929" cy="318498"/>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68531" tIns="34265" rIns="68531" bIns="34265">
            <a:spAutoFit/>
          </a:bodyPr>
          <a:lstStyle/>
          <a:p>
            <a:pPr defTabSz="342780"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4937460"/>
          </a:xfrm>
        </p:spPr>
        <p:txBody>
          <a:bodyPr/>
          <a:lstStyle>
            <a:lvl3pPr>
              <a:defRPr sz="1350"/>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8"/>
          <p:cNvSpPr>
            <a:spLocks noGrp="1"/>
          </p:cNvSpPr>
          <p:nvPr>
            <p:ph type="title"/>
          </p:nvPr>
        </p:nvSpPr>
        <p:spPr>
          <a:xfrm>
            <a:off x="76200" y="343486"/>
            <a:ext cx="8991600" cy="370325"/>
          </a:xfrm>
        </p:spPr>
        <p:txBody>
          <a:bodyPr/>
          <a:lstStyle/>
          <a:p>
            <a:r>
              <a:rPr lang="en-US" dirty="0"/>
              <a:t>Click to edit Master title style</a:t>
            </a:r>
          </a:p>
        </p:txBody>
      </p:sp>
      <p:sp>
        <p:nvSpPr>
          <p:cNvPr id="8" name="Footer Placeholder 6"/>
          <p:cNvSpPr>
            <a:spLocks noGrp="1"/>
          </p:cNvSpPr>
          <p:nvPr>
            <p:ph type="ftr" sz="quarter" idx="10"/>
          </p:nvPr>
        </p:nvSpPr>
        <p:spPr>
          <a:xfrm>
            <a:off x="4572002" y="6356450"/>
            <a:ext cx="3657598" cy="364628"/>
          </a:xfrm>
        </p:spPr>
        <p:txBody>
          <a:bodyPr/>
          <a:lstStyle>
            <a:lvl1pPr algn="r" eaLnBrk="0" hangingPunct="0">
              <a:lnSpc>
                <a:spcPct val="90000"/>
              </a:lnSpc>
              <a:defRPr sz="1000" smtClean="0">
                <a:solidFill>
                  <a:srgbClr val="064308"/>
                </a:solidFill>
                <a:latin typeface="Arial"/>
                <a:ea typeface="+mn-ea"/>
                <a:cs typeface="Arial"/>
              </a:defRPr>
            </a:lvl1pPr>
          </a:lstStyle>
          <a:p>
            <a:pPr>
              <a:defRPr/>
            </a:pPr>
            <a:r>
              <a:rPr lang="en-US" dirty="0"/>
              <a:t>Lijie Sun, NS2024 @ ANL</a:t>
            </a:r>
            <a:endParaRPr lang="nl-NL" dirty="0"/>
          </a:p>
        </p:txBody>
      </p:sp>
      <p:sp>
        <p:nvSpPr>
          <p:cNvPr id="10" name="Slide Number Placeholder 4"/>
          <p:cNvSpPr>
            <a:spLocks noGrp="1"/>
          </p:cNvSpPr>
          <p:nvPr>
            <p:ph type="sldNum" sz="quarter" idx="11"/>
          </p:nvPr>
        </p:nvSpPr>
        <p:spPr/>
        <p:txBody>
          <a:bodyPr/>
          <a:lstStyle>
            <a:lvl1pPr>
              <a:defRPr sz="1000"/>
            </a:lvl1pPr>
          </a:lstStyle>
          <a:p>
            <a:pPr>
              <a:defRPr/>
            </a:pPr>
            <a:r>
              <a:rPr lang="en-US" dirty="0"/>
              <a:t>, Slide </a:t>
            </a:r>
            <a:fld id="{35AD4620-7552-4207-8973-898801ED212B}" type="slidenum">
              <a:rPr lang="en-US" smtClean="0"/>
              <a:pPr>
                <a:defRPr/>
              </a:pPr>
              <a:t>‹#›</a:t>
            </a:fld>
            <a:r>
              <a:rPr lang="en-US" dirty="0"/>
              <a:t> / 40</a:t>
            </a:r>
          </a:p>
        </p:txBody>
      </p:sp>
      <p:sp>
        <p:nvSpPr>
          <p:cNvPr id="12" name="TextBox 11">
            <a:extLst>
              <a:ext uri="{FF2B5EF4-FFF2-40B4-BE49-F238E27FC236}">
                <a16:creationId xmlns:a16="http://schemas.microsoft.com/office/drawing/2014/main" id="{1F82E54C-827D-4CDA-B159-FF75DFC5FF90}"/>
              </a:ext>
            </a:extLst>
          </p:cNvPr>
          <p:cNvSpPr txBox="1"/>
          <p:nvPr userDrawn="1"/>
        </p:nvSpPr>
        <p:spPr>
          <a:xfrm>
            <a:off x="533400" y="6153912"/>
            <a:ext cx="3869970" cy="646331"/>
          </a:xfrm>
          <a:prstGeom prst="rect">
            <a:avLst/>
          </a:prstGeom>
          <a:noFill/>
        </p:spPr>
        <p:txBody>
          <a:bodyPr wrap="none" rtlCol="0" anchor="ctr">
            <a:spAutoFit/>
          </a:bodyPr>
          <a:lstStyle/>
          <a:p>
            <a:pPr>
              <a:lnSpc>
                <a:spcPct val="100000"/>
              </a:lnSpc>
            </a:pPr>
            <a:r>
              <a:rPr lang="en-US" sz="900" b="0" kern="1200" dirty="0">
                <a:solidFill>
                  <a:schemeClr val="tx1"/>
                </a:solidFill>
                <a:latin typeface="Arial" pitchFamily="34" charset="0"/>
                <a:ea typeface="ヒラギノ角ゴ Pro W3" charset="-128"/>
                <a:cs typeface="+mn-cs"/>
              </a:rPr>
              <a:t>Facility for Rare Isotope Beams</a:t>
            </a:r>
          </a:p>
          <a:p>
            <a:pPr>
              <a:lnSpc>
                <a:spcPct val="100000"/>
              </a:lnSpc>
            </a:pPr>
            <a:r>
              <a:rPr lang="en-US" sz="900" kern="1200" dirty="0">
                <a:solidFill>
                  <a:schemeClr val="tx1"/>
                </a:solidFill>
                <a:latin typeface="Arial" pitchFamily="34" charset="0"/>
                <a:ea typeface="ヒラギノ角ゴ Pro W3" charset="-128"/>
                <a:cs typeface="+mn-cs"/>
              </a:rPr>
              <a:t>U.S. Department of Energy Office of Science | Michigan State University</a:t>
            </a:r>
          </a:p>
          <a:p>
            <a:pPr>
              <a:lnSpc>
                <a:spcPct val="100000"/>
              </a:lnSpc>
            </a:pPr>
            <a:r>
              <a:rPr lang="en-US" sz="900" kern="1200" dirty="0">
                <a:solidFill>
                  <a:schemeClr val="tx1"/>
                </a:solidFill>
                <a:latin typeface="Arial" pitchFamily="34" charset="0"/>
                <a:ea typeface="ヒラギノ角ゴ Pro W3" charset="-128"/>
                <a:cs typeface="+mn-cs"/>
              </a:rPr>
              <a:t>640 South Shaw Lane • East Lansing, MI 48824, USA</a:t>
            </a:r>
          </a:p>
          <a:p>
            <a:pPr>
              <a:lnSpc>
                <a:spcPct val="100000"/>
              </a:lnSpc>
            </a:pPr>
            <a:r>
              <a:rPr lang="en-US" sz="900" kern="1200" dirty="0">
                <a:solidFill>
                  <a:schemeClr val="tx1"/>
                </a:solidFill>
                <a:latin typeface="Arial" pitchFamily="34" charset="0"/>
                <a:ea typeface="ヒラギノ角ゴ Pro W3" charset="-128"/>
                <a:cs typeface="+mn-cs"/>
              </a:rPr>
              <a:t>frib.msu.edu</a:t>
            </a:r>
          </a:p>
        </p:txBody>
      </p:sp>
      <p:pic>
        <p:nvPicPr>
          <p:cNvPr id="14" name="Picture 13">
            <a:extLst>
              <a:ext uri="{FF2B5EF4-FFF2-40B4-BE49-F238E27FC236}">
                <a16:creationId xmlns:a16="http://schemas.microsoft.com/office/drawing/2014/main" id="{7F83FE10-D8A5-4300-97E2-7916AAE8466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6200" y="6172200"/>
            <a:ext cx="466069" cy="548640"/>
          </a:xfrm>
          <a:prstGeom prst="rect">
            <a:avLst/>
          </a:prstGeom>
        </p:spPr>
      </p:pic>
    </p:spTree>
    <p:extLst>
      <p:ext uri="{BB962C8B-B14F-4D97-AF65-F5344CB8AC3E}">
        <p14:creationId xmlns:p14="http://schemas.microsoft.com/office/powerpoint/2010/main" val="10907982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9" y="106986"/>
            <a:ext cx="8992810" cy="424506"/>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dirty="0"/>
              <a:t>Click to edit Master title style</a:t>
            </a:r>
          </a:p>
        </p:txBody>
      </p:sp>
      <p:sp>
        <p:nvSpPr>
          <p:cNvPr id="1027" name="Rectangle 6"/>
          <p:cNvSpPr>
            <a:spLocks noGrp="1" noChangeArrowheads="1"/>
          </p:cNvSpPr>
          <p:nvPr>
            <p:ph type="body" idx="1"/>
          </p:nvPr>
        </p:nvSpPr>
        <p:spPr bwMode="auto">
          <a:xfrm>
            <a:off x="75599"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6"/>
          <p:cNvSpPr>
            <a:spLocks noGrp="1"/>
          </p:cNvSpPr>
          <p:nvPr>
            <p:ph type="ftr" sz="quarter" idx="3"/>
          </p:nvPr>
        </p:nvSpPr>
        <p:spPr>
          <a:xfrm>
            <a:off x="3979571" y="6356450"/>
            <a:ext cx="4241321" cy="364628"/>
          </a:xfrm>
          <a:prstGeom prst="rect">
            <a:avLst/>
          </a:prstGeom>
        </p:spPr>
        <p:txBody>
          <a:bodyPr lIns="0" tIns="45712" rIns="0" bIns="45712" anchor="b"/>
          <a:lstStyle>
            <a:lvl1pPr algn="r" eaLnBrk="0" hangingPunct="0">
              <a:lnSpc>
                <a:spcPct val="90000"/>
              </a:lnSpc>
              <a:defRPr sz="1000" smtClean="0">
                <a:solidFill>
                  <a:srgbClr val="064308"/>
                </a:solidFill>
                <a:latin typeface="Arial"/>
                <a:ea typeface="+mn-ea"/>
                <a:cs typeface="Arial"/>
              </a:defRPr>
            </a:lvl1pPr>
          </a:lstStyle>
          <a:p>
            <a:pPr>
              <a:defRPr/>
            </a:pPr>
            <a:r>
              <a:rPr lang="en-US" altLang="zh-CN" dirty="0"/>
              <a:t>Lijie Sun, NS2024 @ ANL</a:t>
            </a:r>
            <a:endParaRPr lang="en-US" dirty="0"/>
          </a:p>
        </p:txBody>
      </p:sp>
      <p:sp>
        <p:nvSpPr>
          <p:cNvPr id="9" name="Slide Number Placeholder 4"/>
          <p:cNvSpPr>
            <a:spLocks noGrp="1"/>
          </p:cNvSpPr>
          <p:nvPr>
            <p:ph type="sldNum" sz="quarter" idx="4"/>
          </p:nvPr>
        </p:nvSpPr>
        <p:spPr>
          <a:xfrm>
            <a:off x="8229600" y="6356450"/>
            <a:ext cx="8382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900">
                <a:solidFill>
                  <a:srgbClr val="064308"/>
                </a:solidFill>
                <a:ea typeface="ヒラギノ角ゴ Pro W3" charset="-128"/>
                <a:cs typeface="+mn-cs"/>
              </a:defRPr>
            </a:lvl1pPr>
          </a:lstStyle>
          <a:p>
            <a:pPr>
              <a:defRPr/>
            </a:pPr>
            <a:r>
              <a:rPr lang="en-US" dirty="0"/>
              <a:t>, </a:t>
            </a:r>
            <a:r>
              <a:rPr lang="en-US" sz="1000" dirty="0"/>
              <a:t>Slide </a:t>
            </a:r>
            <a:fld id="{D30A2C6D-39BC-4576-856C-8743CF76CCF1}" type="slidenum">
              <a:rPr lang="en-US" sz="1000" smtClean="0"/>
              <a:pPr>
                <a:defRPr/>
              </a:pPr>
              <a:t>‹#›</a:t>
            </a:fld>
            <a:r>
              <a:rPr lang="en-US" sz="1000" dirty="0"/>
              <a:t> / 40</a:t>
            </a:r>
            <a:endParaRPr lang="en-US" dirty="0"/>
          </a:p>
        </p:txBody>
      </p:sp>
    </p:spTree>
    <p:extLst>
      <p:ext uri="{BB962C8B-B14F-4D97-AF65-F5344CB8AC3E}">
        <p14:creationId xmlns:p14="http://schemas.microsoft.com/office/powerpoint/2010/main" val="3239425277"/>
      </p:ext>
    </p:extLst>
  </p:cSld>
  <p:clrMap bg1="lt1" tx1="dk1" bg2="lt2" tx2="dk2" accent1="accent1" accent2="accent2" accent3="accent3" accent4="accent4" accent5="accent5" accent6="accent6" hlink="hlink" folHlink="folHlink"/>
  <p:sldLayoutIdLst>
    <p:sldLayoutId id="2147484011" r:id="rId1"/>
    <p:sldLayoutId id="2147484012" r:id="rId2"/>
  </p:sldLayoutIdLst>
  <p:hf hdr="0" dt="0"/>
  <p:txStyles>
    <p:titleStyle>
      <a:lvl1pPr algn="ctr" defTabSz="602528" rtl="0" eaLnBrk="1" fontAlgn="base" hangingPunct="1">
        <a:lnSpc>
          <a:spcPct val="88000"/>
        </a:lnSpc>
        <a:spcBef>
          <a:spcPct val="0"/>
        </a:spcBef>
        <a:spcAft>
          <a:spcPct val="0"/>
        </a:spcAft>
        <a:defRPr sz="2800" b="1">
          <a:solidFill>
            <a:srgbClr val="064308"/>
          </a:solidFill>
          <a:latin typeface="Arial" charset="0"/>
          <a:ea typeface="ＭＳ Ｐゴシック" pitchFamily="-65" charset="-128"/>
          <a:cs typeface="ＭＳ Ｐゴシック" pitchFamily="-65" charset="-128"/>
        </a:defRPr>
      </a:lvl1pPr>
      <a:lvl2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2pPr>
      <a:lvl3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3pPr>
      <a:lvl4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4pPr>
      <a:lvl5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5pPr>
      <a:lvl6pPr marL="342810"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6pPr>
      <a:lvl7pPr marL="685622"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7pPr>
      <a:lvl8pPr marL="1028431"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8pPr>
      <a:lvl9pPr marL="1371242"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9pPr>
    </p:titleStyle>
    <p:bodyStyle>
      <a:lvl1pPr marL="135146" indent="-135146" algn="l" defTabSz="602528" rtl="0" eaLnBrk="1" fontAlgn="base" hangingPunct="1">
        <a:lnSpc>
          <a:spcPct val="90000"/>
        </a:lnSpc>
        <a:spcBef>
          <a:spcPts val="905"/>
        </a:spcBef>
        <a:spcAft>
          <a:spcPct val="0"/>
        </a:spcAft>
        <a:buSzPct val="100000"/>
        <a:buFont typeface="Wingdings" pitchFamily="2" charset="2"/>
        <a:buChar char="§"/>
        <a:defRPr sz="2400">
          <a:solidFill>
            <a:srgbClr val="064308"/>
          </a:solidFill>
          <a:latin typeface="Arial" charset="0"/>
          <a:ea typeface="ＭＳ Ｐゴシック" pitchFamily="-65" charset="-128"/>
          <a:cs typeface="ＭＳ Ｐゴシック" pitchFamily="-65" charset="-128"/>
        </a:defRPr>
      </a:lvl1pPr>
      <a:lvl2pPr marL="272546" indent="-113749" algn="l" defTabSz="602528" rtl="0" eaLnBrk="1" fontAlgn="base" hangingPunct="1">
        <a:lnSpc>
          <a:spcPct val="90000"/>
        </a:lnSpc>
        <a:spcBef>
          <a:spcPts val="15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443731" indent="-120505" algn="l" defTabSz="602528" rtl="0" eaLnBrk="1" fontAlgn="base" hangingPunct="1">
        <a:lnSpc>
          <a:spcPct val="90000"/>
        </a:lnSpc>
        <a:spcBef>
          <a:spcPts val="15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546218" indent="-100234" algn="l" defTabSz="602528" rtl="0" eaLnBrk="1" fontAlgn="base" hangingPunct="1">
        <a:lnSpc>
          <a:spcPct val="90000"/>
        </a:lnSpc>
        <a:spcBef>
          <a:spcPts val="151"/>
        </a:spcBef>
        <a:spcAft>
          <a:spcPct val="0"/>
        </a:spcAft>
        <a:buClr>
          <a:srgbClr val="999999"/>
        </a:buClr>
        <a:buSzPct val="100000"/>
        <a:buFont typeface="Arial" pitchFamily="34" charset="0"/>
        <a:buChar char="•"/>
        <a:defRPr sz="1200">
          <a:solidFill>
            <a:schemeClr val="tx1"/>
          </a:solidFill>
          <a:latin typeface="+mn-lt"/>
          <a:ea typeface="ヒラギノ角ゴ Pro W3" pitchFamily="-111" charset="-128"/>
          <a:cs typeface="ヒラギノ角ゴ Pro W3"/>
        </a:defRPr>
      </a:lvl4pPr>
      <a:lvl5pPr marL="752315" indent="-135146" algn="l" defTabSz="602528" rtl="0" eaLnBrk="1" fontAlgn="base" hangingPunct="1">
        <a:lnSpc>
          <a:spcPct val="90000"/>
        </a:lnSpc>
        <a:spcBef>
          <a:spcPts val="151"/>
        </a:spcBef>
        <a:spcAft>
          <a:spcPct val="0"/>
        </a:spcAft>
        <a:buClr>
          <a:srgbClr val="999999"/>
        </a:buClr>
        <a:buSzPct val="100000"/>
        <a:buFont typeface="Lucida Grande" charset="0"/>
        <a:buChar char="»"/>
        <a:defRPr sz="1050">
          <a:solidFill>
            <a:schemeClr val="tx1"/>
          </a:solidFill>
          <a:latin typeface="+mn-lt"/>
          <a:ea typeface="ヒラギノ角ゴ Pro W3" pitchFamily="-111" charset="-128"/>
          <a:cs typeface="ヒラギノ角ゴ Pro W3"/>
        </a:defRPr>
      </a:lvl5pPr>
      <a:lvl6pPr marL="1667630"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6pPr>
      <a:lvl7pPr marL="2010443"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7pPr>
      <a:lvl8pPr marL="235325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8pPr>
      <a:lvl9pPr marL="269606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9pPr>
    </p:bodyStyle>
    <p:otherStyle>
      <a:defPPr>
        <a:defRPr lang="en-US"/>
      </a:defPPr>
      <a:lvl1pPr marL="0" algn="l" defTabSz="685622" rtl="0" eaLnBrk="1" latinLnBrk="0" hangingPunct="1">
        <a:defRPr sz="1350" kern="1200">
          <a:solidFill>
            <a:schemeClr val="tx1"/>
          </a:solidFill>
          <a:latin typeface="+mn-lt"/>
          <a:ea typeface="+mn-ea"/>
          <a:cs typeface="+mn-cs"/>
        </a:defRPr>
      </a:lvl1pPr>
      <a:lvl2pPr marL="342810" algn="l" defTabSz="685622" rtl="0" eaLnBrk="1" latinLnBrk="0" hangingPunct="1">
        <a:defRPr sz="1350" kern="1200">
          <a:solidFill>
            <a:schemeClr val="tx1"/>
          </a:solidFill>
          <a:latin typeface="+mn-lt"/>
          <a:ea typeface="+mn-ea"/>
          <a:cs typeface="+mn-cs"/>
        </a:defRPr>
      </a:lvl2pPr>
      <a:lvl3pPr marL="685622" algn="l" defTabSz="685622" rtl="0" eaLnBrk="1" latinLnBrk="0" hangingPunct="1">
        <a:defRPr sz="1350" kern="1200">
          <a:solidFill>
            <a:schemeClr val="tx1"/>
          </a:solidFill>
          <a:latin typeface="+mn-lt"/>
          <a:ea typeface="+mn-ea"/>
          <a:cs typeface="+mn-cs"/>
        </a:defRPr>
      </a:lvl3pPr>
      <a:lvl4pPr marL="1028431" algn="l" defTabSz="685622" rtl="0" eaLnBrk="1" latinLnBrk="0" hangingPunct="1">
        <a:defRPr sz="1350" kern="1200">
          <a:solidFill>
            <a:schemeClr val="tx1"/>
          </a:solidFill>
          <a:latin typeface="+mn-lt"/>
          <a:ea typeface="+mn-ea"/>
          <a:cs typeface="+mn-cs"/>
        </a:defRPr>
      </a:lvl4pPr>
      <a:lvl5pPr marL="1371242" algn="l" defTabSz="685622" rtl="0" eaLnBrk="1" latinLnBrk="0" hangingPunct="1">
        <a:defRPr sz="1350" kern="1200">
          <a:solidFill>
            <a:schemeClr val="tx1"/>
          </a:solidFill>
          <a:latin typeface="+mn-lt"/>
          <a:ea typeface="+mn-ea"/>
          <a:cs typeface="+mn-cs"/>
        </a:defRPr>
      </a:lvl5pPr>
      <a:lvl6pPr marL="1714055" algn="l" defTabSz="685622" rtl="0" eaLnBrk="1" latinLnBrk="0" hangingPunct="1">
        <a:defRPr sz="1350" kern="1200">
          <a:solidFill>
            <a:schemeClr val="tx1"/>
          </a:solidFill>
          <a:latin typeface="+mn-lt"/>
          <a:ea typeface="+mn-ea"/>
          <a:cs typeface="+mn-cs"/>
        </a:defRPr>
      </a:lvl6pPr>
      <a:lvl7pPr marL="2056865" algn="l" defTabSz="685622" rtl="0" eaLnBrk="1" latinLnBrk="0" hangingPunct="1">
        <a:defRPr sz="1350" kern="1200">
          <a:solidFill>
            <a:schemeClr val="tx1"/>
          </a:solidFill>
          <a:latin typeface="+mn-lt"/>
          <a:ea typeface="+mn-ea"/>
          <a:cs typeface="+mn-cs"/>
        </a:defRPr>
      </a:lvl7pPr>
      <a:lvl8pPr marL="2399675" algn="l" defTabSz="685622" rtl="0" eaLnBrk="1" latinLnBrk="0" hangingPunct="1">
        <a:defRPr sz="1350" kern="1200">
          <a:solidFill>
            <a:schemeClr val="tx1"/>
          </a:solidFill>
          <a:latin typeface="+mn-lt"/>
          <a:ea typeface="+mn-ea"/>
          <a:cs typeface="+mn-cs"/>
        </a:defRPr>
      </a:lvl8pPr>
      <a:lvl9pPr marL="2742485" algn="l" defTabSz="685622"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60.png"/><Relationship Id="rId3" Type="http://schemas.openxmlformats.org/officeDocument/2006/relationships/image" Target="../media/image45.png"/><Relationship Id="rId7" Type="http://schemas.openxmlformats.org/officeDocument/2006/relationships/image" Target="../media/image350.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20.png"/></Relationships>
</file>

<file path=ppt/slides/_rels/slide1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2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0.png"/><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0.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github.com/rlongland/RatesMC" TargetMode="External"/><Relationship Id="rId5" Type="http://schemas.openxmlformats.org/officeDocument/2006/relationships/image" Target="../media/image380.png"/><Relationship Id="rId4" Type="http://schemas.openxmlformats.org/officeDocument/2006/relationships/image" Target="../media/image8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3.emf"/><Relationship Id="rId5" Type="http://schemas.openxmlformats.org/officeDocument/2006/relationships/image" Target="../media/image92.emf"/><Relationship Id="rId4" Type="http://schemas.openxmlformats.org/officeDocument/2006/relationships/image" Target="../media/image91.jpeg"/></Relationships>
</file>

<file path=ppt/slides/_rels/slide41.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4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4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650.png"/><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51.xml.rels><?xml version="1.0" encoding="UTF-8" standalone="yes"?>
<Relationships xmlns="http://schemas.openxmlformats.org/package/2006/relationships"><Relationship Id="rId3" Type="http://schemas.openxmlformats.org/officeDocument/2006/relationships/image" Target="../media/image68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5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14.png"/><Relationship Id="rId4" Type="http://schemas.openxmlformats.org/officeDocument/2006/relationships/image" Target="../media/image720.png"/></Relationships>
</file>

<file path=ppt/slides/_rels/slide53.xml.rels><?xml version="1.0" encoding="UTF-8" standalone="yes"?>
<Relationships xmlns="http://schemas.openxmlformats.org/package/2006/relationships"><Relationship Id="rId3" Type="http://schemas.openxmlformats.org/officeDocument/2006/relationships/image" Target="../media/image750.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16.jpeg"/><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jpeg"/></Relationships>
</file>

<file path=ppt/slides/_rels/slide5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7.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 Id="rId4" Type="http://schemas.openxmlformats.org/officeDocument/2006/relationships/image" Target="../media/image117.jpg"/></Relationships>
</file>

<file path=ppt/slides/_rels/slide57.xml.rels><?xml version="1.0" encoding="UTF-8" standalone="yes"?>
<Relationships xmlns="http://schemas.openxmlformats.org/package/2006/relationships"><Relationship Id="rId2" Type="http://schemas.openxmlformats.org/officeDocument/2006/relationships/image" Target="../media/image123.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5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60.png"/></Relationships>
</file>

<file path=ppt/slides/_rels/slide6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6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35.png"/></Relationships>
</file>

<file path=ppt/slides/_rels/slide67.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png"/></Relationships>
</file>

<file path=ppt/slides/_rels/slide72.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png"/><Relationship Id="rId1" Type="http://schemas.openxmlformats.org/officeDocument/2006/relationships/slideLayout" Target="../slideLayouts/slideLayout2.xml"/><Relationship Id="rId4" Type="http://schemas.openxmlformats.org/officeDocument/2006/relationships/image" Target="../media/image146.jpeg"/></Relationships>
</file>

<file path=ppt/slides/_rels/slide7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50.em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image" Target="../media/image151.png"/></Relationships>
</file>

<file path=ppt/slides/_rels/slide7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54.jpeg"/><Relationship Id="rId4" Type="http://schemas.openxmlformats.org/officeDocument/2006/relationships/image" Target="../media/image153.png"/></Relationships>
</file>

<file path=ppt/slides/_rels/slide7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s://wikihost.nscl.msu.edu/pxct/"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gif"/><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6"/>
          <p:cNvSpPr>
            <a:spLocks noGrp="1"/>
          </p:cNvSpPr>
          <p:nvPr>
            <p:ph type="subTitle" idx="1"/>
          </p:nvPr>
        </p:nvSpPr>
        <p:spPr/>
        <p:txBody>
          <a:bodyPr/>
          <a:lstStyle/>
          <a:p>
            <a:r>
              <a:rPr lang="en-US" sz="2600" dirty="0"/>
              <a:t>Lijie Sun on behalf of DSL and PXCT Collaborations</a:t>
            </a:r>
          </a:p>
          <a:p>
            <a:r>
              <a:rPr lang="en-US" altLang="zh-CN" sz="2000" dirty="0"/>
              <a:t>July</a:t>
            </a:r>
            <a:r>
              <a:rPr lang="en-US" sz="2000" dirty="0"/>
              <a:t> 22, 2024</a:t>
            </a:r>
          </a:p>
        </p:txBody>
      </p:sp>
      <p:sp>
        <p:nvSpPr>
          <p:cNvPr id="9219" name="Title 5"/>
          <p:cNvSpPr>
            <a:spLocks noGrp="1"/>
          </p:cNvSpPr>
          <p:nvPr>
            <p:ph type="title"/>
          </p:nvPr>
        </p:nvSpPr>
        <p:spPr>
          <a:xfrm>
            <a:off x="71442" y="2786062"/>
            <a:ext cx="9001124" cy="986700"/>
          </a:xfrm>
        </p:spPr>
        <p:txBody>
          <a:bodyPr/>
          <a:lstStyle/>
          <a:p>
            <a:pPr>
              <a:lnSpc>
                <a:spcPct val="114000"/>
              </a:lnSpc>
            </a:pPr>
            <a:r>
              <a:rPr lang="en-US" altLang="zh-CN" dirty="0"/>
              <a:t>Probing lifetimes of short-lived nuclear resonances of astrophysical interest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653777-3DAA-4A12-8115-D375705DE5F6}"/>
              </a:ext>
            </a:extLst>
          </p:cNvPr>
          <p:cNvSpPr>
            <a:spLocks noGrp="1"/>
          </p:cNvSpPr>
          <p:nvPr>
            <p:ph type="title"/>
          </p:nvPr>
        </p:nvSpPr>
        <p:spPr>
          <a:xfrm>
            <a:off x="76200" y="316396"/>
            <a:ext cx="8991600" cy="424506"/>
          </a:xfrm>
        </p:spPr>
        <p:txBody>
          <a:bodyPr/>
          <a:lstStyle/>
          <a:p>
            <a:r>
              <a:rPr lang="en-US" dirty="0"/>
              <a:t>Frequentist Approach</a:t>
            </a:r>
          </a:p>
        </p:txBody>
      </p:sp>
      <p:sp>
        <p:nvSpPr>
          <p:cNvPr id="4" name="Footer Placeholder 3">
            <a:extLst>
              <a:ext uri="{FF2B5EF4-FFF2-40B4-BE49-F238E27FC236}">
                <a16:creationId xmlns:a16="http://schemas.microsoft.com/office/drawing/2014/main" id="{AE3ED143-809A-4A1C-B3A3-5E650E9B7103}"/>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7F768DAD-A306-45F6-953B-DB306BE3292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10</a:t>
            </a:fld>
            <a:r>
              <a:rPr lang="en-US" dirty="0"/>
              <a:t> / 40</a:t>
            </a:r>
          </a:p>
        </p:txBody>
      </p:sp>
      <p:pic>
        <p:nvPicPr>
          <p:cNvPr id="7" name="Picture 6">
            <a:extLst>
              <a:ext uri="{FF2B5EF4-FFF2-40B4-BE49-F238E27FC236}">
                <a16:creationId xmlns:a16="http://schemas.microsoft.com/office/drawing/2014/main" id="{4047DD7A-8E09-424F-B3B6-F0FA34B3F029}"/>
              </a:ext>
            </a:extLst>
          </p:cNvPr>
          <p:cNvPicPr>
            <a:picLocks noChangeAspect="1"/>
          </p:cNvPicPr>
          <p:nvPr/>
        </p:nvPicPr>
        <p:blipFill>
          <a:blip r:embed="rId2"/>
          <a:stretch>
            <a:fillRect/>
          </a:stretch>
        </p:blipFill>
        <p:spPr>
          <a:xfrm>
            <a:off x="55756" y="1332399"/>
            <a:ext cx="4434681" cy="2834640"/>
          </a:xfrm>
          <a:prstGeom prst="rect">
            <a:avLst/>
          </a:prstGeom>
        </p:spPr>
      </p:pic>
      <p:cxnSp>
        <p:nvCxnSpPr>
          <p:cNvPr id="8" name="Straight Arrow Connector 7">
            <a:extLst>
              <a:ext uri="{FF2B5EF4-FFF2-40B4-BE49-F238E27FC236}">
                <a16:creationId xmlns:a16="http://schemas.microsoft.com/office/drawing/2014/main" id="{E7D21E1A-5117-4A2D-829A-1C0BF97AD86F}"/>
              </a:ext>
            </a:extLst>
          </p:cNvPr>
          <p:cNvCxnSpPr>
            <a:cxnSpLocks/>
          </p:cNvCxnSpPr>
          <p:nvPr/>
        </p:nvCxnSpPr>
        <p:spPr>
          <a:xfrm>
            <a:off x="2362200" y="3280317"/>
            <a:ext cx="0" cy="274320"/>
          </a:xfrm>
          <a:prstGeom prst="straightConnector1">
            <a:avLst/>
          </a:prstGeom>
          <a:ln w="190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DE8850A-A19A-4388-9F9B-11F2123BD9AE}"/>
              </a:ext>
            </a:extLst>
          </p:cNvPr>
          <p:cNvCxnSpPr>
            <a:cxnSpLocks/>
          </p:cNvCxnSpPr>
          <p:nvPr/>
        </p:nvCxnSpPr>
        <p:spPr>
          <a:xfrm>
            <a:off x="1676400" y="3276600"/>
            <a:ext cx="1524000" cy="0"/>
          </a:xfrm>
          <a:prstGeom prst="line">
            <a:avLst/>
          </a:prstGeom>
          <a:ln w="19050">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940D2B5-85BF-417B-BD32-D27A75672512}"/>
              </a:ext>
            </a:extLst>
          </p:cNvPr>
          <p:cNvPicPr>
            <a:picLocks noChangeAspect="1"/>
          </p:cNvPicPr>
          <p:nvPr/>
        </p:nvPicPr>
        <p:blipFill>
          <a:blip r:embed="rId3"/>
          <a:stretch>
            <a:fillRect/>
          </a:stretch>
        </p:blipFill>
        <p:spPr>
          <a:xfrm>
            <a:off x="4572000" y="1332399"/>
            <a:ext cx="4572000" cy="2834640"/>
          </a:xfrm>
          <a:prstGeom prst="rect">
            <a:avLst/>
          </a:prstGeom>
        </p:spPr>
      </p:pic>
      <p:cxnSp>
        <p:nvCxnSpPr>
          <p:cNvPr id="11" name="Straight Arrow Connector 10">
            <a:extLst>
              <a:ext uri="{FF2B5EF4-FFF2-40B4-BE49-F238E27FC236}">
                <a16:creationId xmlns:a16="http://schemas.microsoft.com/office/drawing/2014/main" id="{5F625715-C3C0-46C5-B9ED-C3F1B013FF84}"/>
              </a:ext>
            </a:extLst>
          </p:cNvPr>
          <p:cNvCxnSpPr>
            <a:cxnSpLocks/>
          </p:cNvCxnSpPr>
          <p:nvPr/>
        </p:nvCxnSpPr>
        <p:spPr>
          <a:xfrm>
            <a:off x="6622941" y="3280317"/>
            <a:ext cx="0" cy="274320"/>
          </a:xfrm>
          <a:prstGeom prst="straightConnector1">
            <a:avLst/>
          </a:prstGeom>
          <a:ln w="190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B612352-093B-4564-A8DA-5ABA407B10E2}"/>
              </a:ext>
            </a:extLst>
          </p:cNvPr>
          <p:cNvCxnSpPr>
            <a:cxnSpLocks/>
          </p:cNvCxnSpPr>
          <p:nvPr/>
        </p:nvCxnSpPr>
        <p:spPr>
          <a:xfrm>
            <a:off x="5897719" y="3280317"/>
            <a:ext cx="1569881" cy="0"/>
          </a:xfrm>
          <a:prstGeom prst="line">
            <a:avLst/>
          </a:prstGeom>
          <a:ln w="19050">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F558830-75BA-4EDC-B573-6AA97E2F333C}"/>
              </a:ext>
            </a:extLst>
          </p:cNvPr>
          <p:cNvCxnSpPr>
            <a:cxnSpLocks/>
          </p:cNvCxnSpPr>
          <p:nvPr/>
        </p:nvCxnSpPr>
        <p:spPr>
          <a:xfrm>
            <a:off x="1869934" y="552898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3A6A1F01-C8E7-45A9-837F-6243648D96E7}"/>
              </a:ext>
            </a:extLst>
          </p:cNvPr>
          <p:cNvCxnSpPr>
            <a:cxnSpLocks/>
          </p:cNvCxnSpPr>
          <p:nvPr/>
        </p:nvCxnSpPr>
        <p:spPr>
          <a:xfrm>
            <a:off x="1869934" y="4733609"/>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76B62DEC-6460-4FEC-AD82-FC6035928036}"/>
              </a:ext>
            </a:extLst>
          </p:cNvPr>
          <p:cNvCxnSpPr>
            <a:cxnSpLocks/>
          </p:cNvCxnSpPr>
          <p:nvPr/>
        </p:nvCxnSpPr>
        <p:spPr>
          <a:xfrm>
            <a:off x="2371584" y="4759009"/>
            <a:ext cx="0" cy="751547"/>
          </a:xfrm>
          <a:prstGeom prst="straightConnector1">
            <a:avLst/>
          </a:prstGeom>
          <a:ln>
            <a:solidFill>
              <a:srgbClr val="000099"/>
            </a:solidFill>
            <a:tailEnd type="triangle"/>
          </a:ln>
        </p:spPr>
        <p:style>
          <a:lnRef idx="2">
            <a:schemeClr val="accent3"/>
          </a:lnRef>
          <a:fillRef idx="0">
            <a:schemeClr val="accent3"/>
          </a:fillRef>
          <a:effectRef idx="1">
            <a:schemeClr val="accent3"/>
          </a:effectRef>
          <a:fontRef idx="minor">
            <a:schemeClr val="tx1"/>
          </a:fontRef>
        </p:style>
      </p:cxnSp>
      <p:sp>
        <p:nvSpPr>
          <p:cNvPr id="16" name="TextBox 15">
            <a:extLst>
              <a:ext uri="{FF2B5EF4-FFF2-40B4-BE49-F238E27FC236}">
                <a16:creationId xmlns:a16="http://schemas.microsoft.com/office/drawing/2014/main" id="{704270CC-2F27-4687-89FD-CB29982FD0EF}"/>
              </a:ext>
            </a:extLst>
          </p:cNvPr>
          <p:cNvSpPr txBox="1"/>
          <p:nvPr/>
        </p:nvSpPr>
        <p:spPr>
          <a:xfrm>
            <a:off x="2386248" y="4888163"/>
            <a:ext cx="314510" cy="400110"/>
          </a:xfrm>
          <a:prstGeom prst="rect">
            <a:avLst/>
          </a:prstGeom>
          <a:noFill/>
        </p:spPr>
        <p:txBody>
          <a:bodyPr wrap="square" rtlCol="0">
            <a:spAutoFit/>
          </a:bodyPr>
          <a:lstStyle/>
          <a:p>
            <a:r>
              <a:rPr lang="en-US" altLang="zh-CN" sz="2000" i="1" dirty="0">
                <a:solidFill>
                  <a:srgbClr val="000099"/>
                </a:solidFill>
                <a:latin typeface="Cambria Math" panose="02040503050406030204" pitchFamily="18" charset="0"/>
                <a:ea typeface="Cambria Math" panose="02040503050406030204" pitchFamily="18" charset="0"/>
              </a:rPr>
              <a:t>γ</a:t>
            </a:r>
            <a:endParaRPr lang="zh-CN" altLang="en-US" i="1" dirty="0">
              <a:solidFill>
                <a:srgbClr val="000099"/>
              </a:solidFill>
              <a:latin typeface="Cambria Math" panose="02040503050406030204" pitchFamily="18" charset="0"/>
            </a:endParaRPr>
          </a:p>
        </p:txBody>
      </p:sp>
      <p:sp>
        <p:nvSpPr>
          <p:cNvPr id="17" name="TextBox 16">
            <a:extLst>
              <a:ext uri="{FF2B5EF4-FFF2-40B4-BE49-F238E27FC236}">
                <a16:creationId xmlns:a16="http://schemas.microsoft.com/office/drawing/2014/main" id="{A6AA53C3-2D7C-42FF-8172-E664FA5E9179}"/>
              </a:ext>
            </a:extLst>
          </p:cNvPr>
          <p:cNvSpPr txBox="1"/>
          <p:nvPr/>
        </p:nvSpPr>
        <p:spPr>
          <a:xfrm>
            <a:off x="2105387" y="5619690"/>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18" name="TextBox 17">
            <a:extLst>
              <a:ext uri="{FF2B5EF4-FFF2-40B4-BE49-F238E27FC236}">
                <a16:creationId xmlns:a16="http://schemas.microsoft.com/office/drawing/2014/main" id="{87503EDA-9C1B-43C2-A70F-F73D8ED041B6}"/>
              </a:ext>
            </a:extLst>
          </p:cNvPr>
          <p:cNvSpPr txBox="1"/>
          <p:nvPr/>
        </p:nvSpPr>
        <p:spPr>
          <a:xfrm>
            <a:off x="2813029" y="4560238"/>
            <a:ext cx="639919"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1248</a:t>
            </a:r>
            <a:endParaRPr lang="zh-CN" altLang="en-US" sz="1600" dirty="0">
              <a:latin typeface="Cambria Math" panose="02040503050406030204" pitchFamily="18" charset="0"/>
            </a:endParaRPr>
          </a:p>
        </p:txBody>
      </p:sp>
      <p:sp>
        <p:nvSpPr>
          <p:cNvPr id="19" name="TextBox 18">
            <a:extLst>
              <a:ext uri="{FF2B5EF4-FFF2-40B4-BE49-F238E27FC236}">
                <a16:creationId xmlns:a16="http://schemas.microsoft.com/office/drawing/2014/main" id="{45E79AD7-F927-4565-9F54-EE51979193B6}"/>
              </a:ext>
            </a:extLst>
          </p:cNvPr>
          <p:cNvSpPr txBox="1"/>
          <p:nvPr/>
        </p:nvSpPr>
        <p:spPr>
          <a:xfrm>
            <a:off x="2813029" y="5359703"/>
            <a:ext cx="298480"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20" name="TextBox 19">
            <a:extLst>
              <a:ext uri="{FF2B5EF4-FFF2-40B4-BE49-F238E27FC236}">
                <a16:creationId xmlns:a16="http://schemas.microsoft.com/office/drawing/2014/main" id="{7FD02B87-5D24-4770-921F-620E09F0F710}"/>
              </a:ext>
            </a:extLst>
          </p:cNvPr>
          <p:cNvSpPr txBox="1"/>
          <p:nvPr/>
        </p:nvSpPr>
        <p:spPr>
          <a:xfrm>
            <a:off x="1676400" y="5199831"/>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21" name="TextBox 20">
            <a:extLst>
              <a:ext uri="{FF2B5EF4-FFF2-40B4-BE49-F238E27FC236}">
                <a16:creationId xmlns:a16="http://schemas.microsoft.com/office/drawing/2014/main" id="{28AE3160-0F33-4527-B576-3B4E0BB21FE3}"/>
              </a:ext>
            </a:extLst>
          </p:cNvPr>
          <p:cNvSpPr txBox="1"/>
          <p:nvPr/>
        </p:nvSpPr>
        <p:spPr>
          <a:xfrm>
            <a:off x="1676400" y="4420455"/>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3/2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cxnSp>
        <p:nvCxnSpPr>
          <p:cNvPr id="22" name="Straight Connector 21">
            <a:extLst>
              <a:ext uri="{FF2B5EF4-FFF2-40B4-BE49-F238E27FC236}">
                <a16:creationId xmlns:a16="http://schemas.microsoft.com/office/drawing/2014/main" id="{A7488F5E-8BCB-43A4-B90C-A7372B3830EA}"/>
              </a:ext>
            </a:extLst>
          </p:cNvPr>
          <p:cNvCxnSpPr>
            <a:cxnSpLocks/>
          </p:cNvCxnSpPr>
          <p:nvPr/>
        </p:nvCxnSpPr>
        <p:spPr>
          <a:xfrm>
            <a:off x="6289534" y="5528125"/>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F484157D-9ED5-4EBE-B517-6B48FAD8A311}"/>
              </a:ext>
            </a:extLst>
          </p:cNvPr>
          <p:cNvCxnSpPr>
            <a:cxnSpLocks/>
          </p:cNvCxnSpPr>
          <p:nvPr/>
        </p:nvCxnSpPr>
        <p:spPr>
          <a:xfrm>
            <a:off x="6289534" y="4732754"/>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24" name="Straight Arrow Connector 23">
            <a:extLst>
              <a:ext uri="{FF2B5EF4-FFF2-40B4-BE49-F238E27FC236}">
                <a16:creationId xmlns:a16="http://schemas.microsoft.com/office/drawing/2014/main" id="{196D4AF3-DD33-413A-A2CB-43F8C47B913C}"/>
              </a:ext>
            </a:extLst>
          </p:cNvPr>
          <p:cNvCxnSpPr>
            <a:cxnSpLocks/>
          </p:cNvCxnSpPr>
          <p:nvPr/>
        </p:nvCxnSpPr>
        <p:spPr>
          <a:xfrm>
            <a:off x="6791184" y="4758154"/>
            <a:ext cx="0" cy="751547"/>
          </a:xfrm>
          <a:prstGeom prst="straightConnector1">
            <a:avLst/>
          </a:prstGeom>
          <a:ln>
            <a:solidFill>
              <a:srgbClr val="000099"/>
            </a:solidFill>
            <a:tailEnd type="triangle"/>
          </a:ln>
        </p:spPr>
        <p:style>
          <a:lnRef idx="2">
            <a:schemeClr val="accent3"/>
          </a:lnRef>
          <a:fillRef idx="0">
            <a:schemeClr val="accent3"/>
          </a:fillRef>
          <a:effectRef idx="1">
            <a:schemeClr val="accent3"/>
          </a:effectRef>
          <a:fontRef idx="minor">
            <a:schemeClr val="tx1"/>
          </a:fontRef>
        </p:style>
      </p:cxnSp>
      <p:sp>
        <p:nvSpPr>
          <p:cNvPr id="25" name="TextBox 24">
            <a:extLst>
              <a:ext uri="{FF2B5EF4-FFF2-40B4-BE49-F238E27FC236}">
                <a16:creationId xmlns:a16="http://schemas.microsoft.com/office/drawing/2014/main" id="{40FDE204-D970-4A02-AA06-180CBDB6999A}"/>
              </a:ext>
            </a:extLst>
          </p:cNvPr>
          <p:cNvSpPr txBox="1"/>
          <p:nvPr/>
        </p:nvSpPr>
        <p:spPr>
          <a:xfrm>
            <a:off x="6805848" y="4887308"/>
            <a:ext cx="314510" cy="400110"/>
          </a:xfrm>
          <a:prstGeom prst="rect">
            <a:avLst/>
          </a:prstGeom>
          <a:noFill/>
        </p:spPr>
        <p:txBody>
          <a:bodyPr wrap="square" rtlCol="0">
            <a:spAutoFit/>
          </a:bodyPr>
          <a:lstStyle/>
          <a:p>
            <a:r>
              <a:rPr lang="en-US" altLang="zh-CN" sz="2000" i="1" dirty="0">
                <a:solidFill>
                  <a:srgbClr val="000099"/>
                </a:solidFill>
                <a:latin typeface="Cambria Math" panose="02040503050406030204" pitchFamily="18" charset="0"/>
                <a:ea typeface="Cambria Math" panose="02040503050406030204" pitchFamily="18" charset="0"/>
              </a:rPr>
              <a:t>γ</a:t>
            </a:r>
            <a:endParaRPr lang="zh-CN" altLang="en-US" i="1" dirty="0">
              <a:solidFill>
                <a:srgbClr val="000099"/>
              </a:solidFill>
              <a:latin typeface="Cambria Math" panose="02040503050406030204" pitchFamily="18" charset="0"/>
            </a:endParaRPr>
          </a:p>
        </p:txBody>
      </p:sp>
      <p:sp>
        <p:nvSpPr>
          <p:cNvPr id="26" name="TextBox 25">
            <a:extLst>
              <a:ext uri="{FF2B5EF4-FFF2-40B4-BE49-F238E27FC236}">
                <a16:creationId xmlns:a16="http://schemas.microsoft.com/office/drawing/2014/main" id="{9841B052-1483-4484-BE81-B81829AE4F1B}"/>
              </a:ext>
            </a:extLst>
          </p:cNvPr>
          <p:cNvSpPr txBox="1"/>
          <p:nvPr/>
        </p:nvSpPr>
        <p:spPr>
          <a:xfrm>
            <a:off x="6524987" y="5618835"/>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27" name="TextBox 26">
            <a:extLst>
              <a:ext uri="{FF2B5EF4-FFF2-40B4-BE49-F238E27FC236}">
                <a16:creationId xmlns:a16="http://schemas.microsoft.com/office/drawing/2014/main" id="{6765B575-1A78-4D64-97F0-C013BB894D54}"/>
              </a:ext>
            </a:extLst>
          </p:cNvPr>
          <p:cNvSpPr txBox="1"/>
          <p:nvPr/>
        </p:nvSpPr>
        <p:spPr>
          <a:xfrm>
            <a:off x="7232629" y="4559383"/>
            <a:ext cx="639919"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2234</a:t>
            </a:r>
            <a:endParaRPr lang="zh-CN" altLang="en-US" sz="1600" dirty="0">
              <a:latin typeface="Cambria Math" panose="02040503050406030204" pitchFamily="18" charset="0"/>
            </a:endParaRPr>
          </a:p>
        </p:txBody>
      </p:sp>
      <p:sp>
        <p:nvSpPr>
          <p:cNvPr id="28" name="TextBox 27">
            <a:extLst>
              <a:ext uri="{FF2B5EF4-FFF2-40B4-BE49-F238E27FC236}">
                <a16:creationId xmlns:a16="http://schemas.microsoft.com/office/drawing/2014/main" id="{D2329035-EB5A-41EB-9CCA-044DB2D9A7DD}"/>
              </a:ext>
            </a:extLst>
          </p:cNvPr>
          <p:cNvSpPr txBox="1"/>
          <p:nvPr/>
        </p:nvSpPr>
        <p:spPr>
          <a:xfrm>
            <a:off x="7232629" y="5358848"/>
            <a:ext cx="298480"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29" name="TextBox 28">
            <a:extLst>
              <a:ext uri="{FF2B5EF4-FFF2-40B4-BE49-F238E27FC236}">
                <a16:creationId xmlns:a16="http://schemas.microsoft.com/office/drawing/2014/main" id="{0232EC40-C99A-4899-951F-CBC0D47AD363}"/>
              </a:ext>
            </a:extLst>
          </p:cNvPr>
          <p:cNvSpPr txBox="1"/>
          <p:nvPr/>
        </p:nvSpPr>
        <p:spPr>
          <a:xfrm>
            <a:off x="6096000" y="5198976"/>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30" name="TextBox 29">
            <a:extLst>
              <a:ext uri="{FF2B5EF4-FFF2-40B4-BE49-F238E27FC236}">
                <a16:creationId xmlns:a16="http://schemas.microsoft.com/office/drawing/2014/main" id="{C628FF4E-A202-4E5C-AD1C-4B71FFF7951C}"/>
              </a:ext>
            </a:extLst>
          </p:cNvPr>
          <p:cNvSpPr txBox="1"/>
          <p:nvPr/>
        </p:nvSpPr>
        <p:spPr>
          <a:xfrm>
            <a:off x="6096000" y="4419600"/>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5/2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79B8FA66-7045-438E-8BDA-730A4DCFD9D2}"/>
                  </a:ext>
                </a:extLst>
              </p:cNvPr>
              <p:cNvSpPr txBox="1"/>
              <p:nvPr/>
            </p:nvSpPr>
            <p:spPr>
              <a:xfrm>
                <a:off x="1828800" y="2819400"/>
                <a:ext cx="1097032" cy="3827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i="1" smtClean="0">
                              <a:solidFill>
                                <a:srgbClr val="0000FF"/>
                              </a:solidFill>
                              <a:latin typeface="Cambria Math" panose="02040503050406030204" pitchFamily="18" charset="0"/>
                            </a:rPr>
                          </m:ctrlPr>
                        </m:sSubSupPr>
                        <m:e>
                          <m:r>
                            <a:rPr lang="zh-CN" altLang="en-US" i="1" smtClean="0">
                              <a:solidFill>
                                <a:srgbClr val="0000FF"/>
                              </a:solidFill>
                              <a:latin typeface="Cambria Math" panose="02040503050406030204" pitchFamily="18" charset="0"/>
                            </a:rPr>
                            <m:t>𝜒</m:t>
                          </m:r>
                        </m:e>
                        <m:sub>
                          <m:r>
                            <m:rPr>
                              <m:sty m:val="p"/>
                            </m:rPr>
                            <a:rPr lang="en-US" altLang="zh-CN" i="1">
                              <a:solidFill>
                                <a:srgbClr val="0000FF"/>
                              </a:solidFill>
                              <a:latin typeface="Cambria Math" panose="02040503050406030204" pitchFamily="18" charset="0"/>
                            </a:rPr>
                            <m:t>min</m:t>
                          </m:r>
                        </m:sub>
                        <m:sup>
                          <m:r>
                            <a:rPr lang="en-US" altLang="zh-CN" b="0" i="1" smtClean="0">
                              <a:solidFill>
                                <a:srgbClr val="0000FF"/>
                              </a:solidFill>
                              <a:latin typeface="Cambria Math" panose="02040503050406030204" pitchFamily="18" charset="0"/>
                            </a:rPr>
                            <m:t>2</m:t>
                          </m:r>
                        </m:sup>
                      </m:sSubSup>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1</m:t>
                      </m:r>
                    </m:oMath>
                  </m:oMathPara>
                </a14:m>
                <a:endParaRPr lang="zh-CN" altLang="en-US" dirty="0">
                  <a:solidFill>
                    <a:srgbClr val="0000FF"/>
                  </a:solidFill>
                </a:endParaRPr>
              </a:p>
            </p:txBody>
          </p:sp>
        </mc:Choice>
        <mc:Fallback xmlns="">
          <p:sp>
            <p:nvSpPr>
              <p:cNvPr id="31" name="TextBox 30">
                <a:extLst>
                  <a:ext uri="{FF2B5EF4-FFF2-40B4-BE49-F238E27FC236}">
                    <a16:creationId xmlns:a16="http://schemas.microsoft.com/office/drawing/2014/main" id="{79B8FA66-7045-438E-8BDA-730A4DCFD9D2}"/>
                  </a:ext>
                </a:extLst>
              </p:cNvPr>
              <p:cNvSpPr txBox="1">
                <a:spLocks noRot="1" noChangeAspect="1" noMove="1" noResize="1" noEditPoints="1" noAdjustHandles="1" noChangeArrowheads="1" noChangeShapeType="1" noTextEdit="1"/>
              </p:cNvSpPr>
              <p:nvPr/>
            </p:nvSpPr>
            <p:spPr>
              <a:xfrm>
                <a:off x="1828800" y="2819400"/>
                <a:ext cx="1097032" cy="382797"/>
              </a:xfrm>
              <a:prstGeom prst="rect">
                <a:avLst/>
              </a:prstGeom>
              <a:blipFill>
                <a:blip r:embed="rId4"/>
                <a:stretch>
                  <a:fillRect b="-48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5E7AF41A-F9D9-4413-8650-0D8B3CB75E17}"/>
                  </a:ext>
                </a:extLst>
              </p:cNvPr>
              <p:cNvSpPr txBox="1"/>
              <p:nvPr/>
            </p:nvSpPr>
            <p:spPr>
              <a:xfrm>
                <a:off x="6113256" y="2814096"/>
                <a:ext cx="1097032" cy="3827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i="1" smtClean="0">
                              <a:solidFill>
                                <a:srgbClr val="0000FF"/>
                              </a:solidFill>
                              <a:latin typeface="Cambria Math" panose="02040503050406030204" pitchFamily="18" charset="0"/>
                            </a:rPr>
                          </m:ctrlPr>
                        </m:sSubSupPr>
                        <m:e>
                          <m:r>
                            <a:rPr lang="zh-CN" altLang="en-US" i="1" smtClean="0">
                              <a:solidFill>
                                <a:srgbClr val="0000FF"/>
                              </a:solidFill>
                              <a:latin typeface="Cambria Math" panose="02040503050406030204" pitchFamily="18" charset="0"/>
                            </a:rPr>
                            <m:t>𝜒</m:t>
                          </m:r>
                        </m:e>
                        <m:sub>
                          <m:r>
                            <m:rPr>
                              <m:sty m:val="p"/>
                            </m:rPr>
                            <a:rPr lang="en-US" altLang="zh-CN" i="1">
                              <a:solidFill>
                                <a:srgbClr val="0000FF"/>
                              </a:solidFill>
                              <a:latin typeface="Cambria Math" panose="02040503050406030204" pitchFamily="18" charset="0"/>
                            </a:rPr>
                            <m:t>min</m:t>
                          </m:r>
                        </m:sub>
                        <m:sup>
                          <m:r>
                            <a:rPr lang="en-US" altLang="zh-CN" b="0" i="1" smtClean="0">
                              <a:solidFill>
                                <a:srgbClr val="0000FF"/>
                              </a:solidFill>
                              <a:latin typeface="Cambria Math" panose="02040503050406030204" pitchFamily="18" charset="0"/>
                            </a:rPr>
                            <m:t>2</m:t>
                          </m:r>
                        </m:sup>
                      </m:sSubSup>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1</m:t>
                      </m:r>
                    </m:oMath>
                  </m:oMathPara>
                </a14:m>
                <a:endParaRPr lang="zh-CN" altLang="en-US" dirty="0">
                  <a:solidFill>
                    <a:srgbClr val="0000FF"/>
                  </a:solidFill>
                </a:endParaRPr>
              </a:p>
            </p:txBody>
          </p:sp>
        </mc:Choice>
        <mc:Fallback xmlns="">
          <p:sp>
            <p:nvSpPr>
              <p:cNvPr id="32" name="TextBox 31">
                <a:extLst>
                  <a:ext uri="{FF2B5EF4-FFF2-40B4-BE49-F238E27FC236}">
                    <a16:creationId xmlns:a16="http://schemas.microsoft.com/office/drawing/2014/main" id="{5E7AF41A-F9D9-4413-8650-0D8B3CB75E17}"/>
                  </a:ext>
                </a:extLst>
              </p:cNvPr>
              <p:cNvSpPr txBox="1">
                <a:spLocks noRot="1" noChangeAspect="1" noMove="1" noResize="1" noEditPoints="1" noAdjustHandles="1" noChangeArrowheads="1" noChangeShapeType="1" noTextEdit="1"/>
              </p:cNvSpPr>
              <p:nvPr/>
            </p:nvSpPr>
            <p:spPr>
              <a:xfrm>
                <a:off x="6113256" y="2814096"/>
                <a:ext cx="1097032" cy="382797"/>
              </a:xfrm>
              <a:prstGeom prst="rect">
                <a:avLst/>
              </a:prstGeom>
              <a:blipFill>
                <a:blip r:embed="rId5"/>
                <a:stretch>
                  <a:fillRect b="-6452"/>
                </a:stretch>
              </a:blipFill>
            </p:spPr>
            <p:txBody>
              <a:bodyPr/>
              <a:lstStyle/>
              <a:p>
                <a:r>
                  <a:rPr lang="en-US">
                    <a:noFill/>
                  </a:rPr>
                  <a:t> </a:t>
                </a:r>
              </a:p>
            </p:txBody>
          </p:sp>
        </mc:Fallback>
      </mc:AlternateContent>
    </p:spTree>
    <p:extLst>
      <p:ext uri="{BB962C8B-B14F-4D97-AF65-F5344CB8AC3E}">
        <p14:creationId xmlns:p14="http://schemas.microsoft.com/office/powerpoint/2010/main" val="3865289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4AB61F-4BDD-4F73-8A38-C50AD8DD1D5B}"/>
              </a:ext>
            </a:extLst>
          </p:cNvPr>
          <p:cNvSpPr>
            <a:spLocks noGrp="1"/>
          </p:cNvSpPr>
          <p:nvPr>
            <p:ph type="title"/>
          </p:nvPr>
        </p:nvSpPr>
        <p:spPr>
          <a:xfrm>
            <a:off x="76200" y="316396"/>
            <a:ext cx="8991600" cy="424506"/>
          </a:xfrm>
        </p:spPr>
        <p:txBody>
          <a:bodyPr/>
          <a:lstStyle/>
          <a:p>
            <a:r>
              <a:rPr lang="en-US" dirty="0"/>
              <a:t>Systematic Uncertainties</a:t>
            </a:r>
          </a:p>
        </p:txBody>
      </p:sp>
      <p:sp>
        <p:nvSpPr>
          <p:cNvPr id="4" name="Footer Placeholder 3">
            <a:extLst>
              <a:ext uri="{FF2B5EF4-FFF2-40B4-BE49-F238E27FC236}">
                <a16:creationId xmlns:a16="http://schemas.microsoft.com/office/drawing/2014/main" id="{2A138281-A8C8-4CED-8D0B-881AB6E968C2}"/>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EA771BCD-04F0-497C-B246-E1DFB626C1A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11</a:t>
            </a:fld>
            <a:r>
              <a:rPr lang="en-US" dirty="0"/>
              <a:t> / 40</a:t>
            </a:r>
          </a:p>
        </p:txBody>
      </p:sp>
      <p:pic>
        <p:nvPicPr>
          <p:cNvPr id="6" name="Picture 5">
            <a:extLst>
              <a:ext uri="{FF2B5EF4-FFF2-40B4-BE49-F238E27FC236}">
                <a16:creationId xmlns:a16="http://schemas.microsoft.com/office/drawing/2014/main" id="{47B5714F-DDE5-49F7-95F7-ADB2879317C5}"/>
              </a:ext>
            </a:extLst>
          </p:cNvPr>
          <p:cNvPicPr>
            <a:picLocks noChangeAspect="1"/>
          </p:cNvPicPr>
          <p:nvPr/>
        </p:nvPicPr>
        <p:blipFill>
          <a:blip r:embed="rId2"/>
          <a:stretch>
            <a:fillRect/>
          </a:stretch>
        </p:blipFill>
        <p:spPr>
          <a:xfrm>
            <a:off x="6130516" y="2941861"/>
            <a:ext cx="2861084" cy="1828800"/>
          </a:xfrm>
          <a:prstGeom prst="rect">
            <a:avLst/>
          </a:prstGeom>
        </p:spPr>
      </p:pic>
      <p:pic>
        <p:nvPicPr>
          <p:cNvPr id="7" name="Picture 6">
            <a:extLst>
              <a:ext uri="{FF2B5EF4-FFF2-40B4-BE49-F238E27FC236}">
                <a16:creationId xmlns:a16="http://schemas.microsoft.com/office/drawing/2014/main" id="{74D04F7D-D2C5-492C-83B4-81E2931D34D1}"/>
              </a:ext>
            </a:extLst>
          </p:cNvPr>
          <p:cNvPicPr>
            <a:picLocks noChangeAspect="1"/>
          </p:cNvPicPr>
          <p:nvPr/>
        </p:nvPicPr>
        <p:blipFill>
          <a:blip r:embed="rId3"/>
          <a:stretch>
            <a:fillRect/>
          </a:stretch>
        </p:blipFill>
        <p:spPr>
          <a:xfrm>
            <a:off x="139148" y="1117371"/>
            <a:ext cx="2861087" cy="1828800"/>
          </a:xfrm>
          <a:prstGeom prst="rect">
            <a:avLst/>
          </a:prstGeom>
        </p:spPr>
      </p:pic>
      <p:pic>
        <p:nvPicPr>
          <p:cNvPr id="8" name="Picture 7">
            <a:extLst>
              <a:ext uri="{FF2B5EF4-FFF2-40B4-BE49-F238E27FC236}">
                <a16:creationId xmlns:a16="http://schemas.microsoft.com/office/drawing/2014/main" id="{CEE412EC-5D8E-4EEE-BC73-C9C2D0DE8A01}"/>
              </a:ext>
            </a:extLst>
          </p:cNvPr>
          <p:cNvPicPr>
            <a:picLocks noChangeAspect="1"/>
          </p:cNvPicPr>
          <p:nvPr/>
        </p:nvPicPr>
        <p:blipFill>
          <a:blip r:embed="rId4"/>
          <a:stretch>
            <a:fillRect/>
          </a:stretch>
        </p:blipFill>
        <p:spPr>
          <a:xfrm>
            <a:off x="152400" y="2941861"/>
            <a:ext cx="2861087" cy="1828800"/>
          </a:xfrm>
          <a:prstGeom prst="rect">
            <a:avLst/>
          </a:prstGeom>
        </p:spPr>
      </p:pic>
      <p:sp>
        <p:nvSpPr>
          <p:cNvPr id="9" name="TextBox 8">
            <a:extLst>
              <a:ext uri="{FF2B5EF4-FFF2-40B4-BE49-F238E27FC236}">
                <a16:creationId xmlns:a16="http://schemas.microsoft.com/office/drawing/2014/main" id="{BAF79505-761F-4A8D-BA80-95D9017A99E0}"/>
              </a:ext>
            </a:extLst>
          </p:cNvPr>
          <p:cNvSpPr txBox="1"/>
          <p:nvPr/>
        </p:nvSpPr>
        <p:spPr>
          <a:xfrm>
            <a:off x="1049814" y="1219200"/>
            <a:ext cx="1580882"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Low background</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381B71C-81A4-4AF1-A4AE-72F60A18FA37}"/>
              </a:ext>
            </a:extLst>
          </p:cNvPr>
          <p:cNvSpPr txBox="1"/>
          <p:nvPr/>
        </p:nvSpPr>
        <p:spPr>
          <a:xfrm>
            <a:off x="764131" y="3048000"/>
            <a:ext cx="1616148"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High background</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034411D4-5FB4-46F0-9848-F981C21C2055}"/>
              </a:ext>
            </a:extLst>
          </p:cNvPr>
          <p:cNvPicPr>
            <a:picLocks noChangeAspect="1"/>
          </p:cNvPicPr>
          <p:nvPr/>
        </p:nvPicPr>
        <p:blipFill>
          <a:blip r:embed="rId5"/>
          <a:stretch>
            <a:fillRect/>
          </a:stretch>
        </p:blipFill>
        <p:spPr>
          <a:xfrm>
            <a:off x="6130515" y="1117371"/>
            <a:ext cx="2861085" cy="1828800"/>
          </a:xfrm>
          <a:prstGeom prst="rect">
            <a:avLst/>
          </a:prstGeom>
        </p:spPr>
      </p:pic>
      <p:sp>
        <p:nvSpPr>
          <p:cNvPr id="12" name="TextBox 11">
            <a:extLst>
              <a:ext uri="{FF2B5EF4-FFF2-40B4-BE49-F238E27FC236}">
                <a16:creationId xmlns:a16="http://schemas.microsoft.com/office/drawing/2014/main" id="{183B691B-3BC5-48F6-A486-0DCDBC6DC138}"/>
              </a:ext>
            </a:extLst>
          </p:cNvPr>
          <p:cNvSpPr txBox="1"/>
          <p:nvPr/>
        </p:nvSpPr>
        <p:spPr>
          <a:xfrm>
            <a:off x="6990124" y="1219200"/>
            <a:ext cx="1630062"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Low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-ray energy</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8B39FAD5-7DE9-43AA-9466-CA39E5B39092}"/>
              </a:ext>
            </a:extLst>
          </p:cNvPr>
          <p:cNvSpPr txBox="1"/>
          <p:nvPr/>
        </p:nvSpPr>
        <p:spPr>
          <a:xfrm>
            <a:off x="7086600" y="3048000"/>
            <a:ext cx="1665328"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High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-ray energy</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5F3E9910-5AC1-4094-AE46-BB9AB731F62B}"/>
              </a:ext>
            </a:extLst>
          </p:cNvPr>
          <p:cNvPicPr>
            <a:picLocks noChangeAspect="1"/>
          </p:cNvPicPr>
          <p:nvPr/>
        </p:nvPicPr>
        <p:blipFill>
          <a:blip r:embed="rId6"/>
          <a:stretch>
            <a:fillRect/>
          </a:stretch>
        </p:blipFill>
        <p:spPr>
          <a:xfrm>
            <a:off x="3134832" y="1117371"/>
            <a:ext cx="2861086" cy="1828800"/>
          </a:xfrm>
          <a:prstGeom prst="rect">
            <a:avLst/>
          </a:prstGeom>
        </p:spPr>
      </p:pic>
      <p:pic>
        <p:nvPicPr>
          <p:cNvPr id="15" name="Picture 14">
            <a:extLst>
              <a:ext uri="{FF2B5EF4-FFF2-40B4-BE49-F238E27FC236}">
                <a16:creationId xmlns:a16="http://schemas.microsoft.com/office/drawing/2014/main" id="{0D936BF7-AF77-4B7E-B59F-2D0F71360821}"/>
              </a:ext>
            </a:extLst>
          </p:cNvPr>
          <p:cNvPicPr>
            <a:picLocks noChangeAspect="1"/>
          </p:cNvPicPr>
          <p:nvPr/>
        </p:nvPicPr>
        <p:blipFill>
          <a:blip r:embed="rId7"/>
          <a:stretch>
            <a:fillRect/>
          </a:stretch>
        </p:blipFill>
        <p:spPr>
          <a:xfrm>
            <a:off x="3141458" y="2941861"/>
            <a:ext cx="2861086" cy="1828800"/>
          </a:xfrm>
          <a:prstGeom prst="rect">
            <a:avLst/>
          </a:prstGeom>
        </p:spPr>
      </p:pic>
      <p:sp>
        <p:nvSpPr>
          <p:cNvPr id="16" name="TextBox 15">
            <a:extLst>
              <a:ext uri="{FF2B5EF4-FFF2-40B4-BE49-F238E27FC236}">
                <a16:creationId xmlns:a16="http://schemas.microsoft.com/office/drawing/2014/main" id="{6FD0355F-E6DD-4276-9A61-D32487E59AF5}"/>
              </a:ext>
            </a:extLst>
          </p:cNvPr>
          <p:cNvSpPr txBox="1"/>
          <p:nvPr/>
        </p:nvSpPr>
        <p:spPr>
          <a:xfrm>
            <a:off x="4002146" y="1219200"/>
            <a:ext cx="1883849"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Low stopping power</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42BFCAC2-19D4-46C1-A179-5F0EB38FA292}"/>
              </a:ext>
            </a:extLst>
          </p:cNvPr>
          <p:cNvSpPr txBox="1"/>
          <p:nvPr/>
        </p:nvSpPr>
        <p:spPr>
          <a:xfrm>
            <a:off x="3628211" y="3048000"/>
            <a:ext cx="1919115" cy="338554"/>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High stopping power</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B1E14944-7A7C-4569-B9A2-4C5AE07B6F71}"/>
              </a:ext>
            </a:extLst>
          </p:cNvPr>
          <p:cNvCxnSpPr>
            <a:cxnSpLocks/>
          </p:cNvCxnSpPr>
          <p:nvPr/>
        </p:nvCxnSpPr>
        <p:spPr>
          <a:xfrm>
            <a:off x="3975629" y="5663149"/>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27" name="Straight Connector 26">
            <a:extLst>
              <a:ext uri="{FF2B5EF4-FFF2-40B4-BE49-F238E27FC236}">
                <a16:creationId xmlns:a16="http://schemas.microsoft.com/office/drawing/2014/main" id="{BD63963B-0C30-480F-A0AB-F3C944BB173A}"/>
              </a:ext>
            </a:extLst>
          </p:cNvPr>
          <p:cNvCxnSpPr>
            <a:cxnSpLocks/>
          </p:cNvCxnSpPr>
          <p:nvPr/>
        </p:nvCxnSpPr>
        <p:spPr>
          <a:xfrm>
            <a:off x="3975629" y="5090137"/>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2CA722CD-207B-4B9E-8714-4F2E45E367A4}"/>
              </a:ext>
            </a:extLst>
          </p:cNvPr>
          <p:cNvCxnSpPr>
            <a:cxnSpLocks/>
          </p:cNvCxnSpPr>
          <p:nvPr/>
        </p:nvCxnSpPr>
        <p:spPr>
          <a:xfrm>
            <a:off x="4477279" y="5115537"/>
            <a:ext cx="0" cy="529264"/>
          </a:xfrm>
          <a:prstGeom prst="straightConnector1">
            <a:avLst/>
          </a:prstGeom>
          <a:ln>
            <a:solidFill>
              <a:srgbClr val="000099"/>
            </a:solidFill>
            <a:tailEnd type="triangle"/>
          </a:ln>
        </p:spPr>
        <p:style>
          <a:lnRef idx="2">
            <a:schemeClr val="accent3"/>
          </a:lnRef>
          <a:fillRef idx="0">
            <a:schemeClr val="accent3"/>
          </a:fillRef>
          <a:effectRef idx="1">
            <a:schemeClr val="accent3"/>
          </a:effectRef>
          <a:fontRef idx="minor">
            <a:schemeClr val="tx1"/>
          </a:fontRef>
        </p:style>
      </p:cxnSp>
      <p:sp>
        <p:nvSpPr>
          <p:cNvPr id="29" name="TextBox 28">
            <a:extLst>
              <a:ext uri="{FF2B5EF4-FFF2-40B4-BE49-F238E27FC236}">
                <a16:creationId xmlns:a16="http://schemas.microsoft.com/office/drawing/2014/main" id="{8D9F138A-981B-43FC-A4E7-98BA907E8D39}"/>
              </a:ext>
            </a:extLst>
          </p:cNvPr>
          <p:cNvSpPr txBox="1"/>
          <p:nvPr/>
        </p:nvSpPr>
        <p:spPr>
          <a:xfrm>
            <a:off x="4491943" y="5244691"/>
            <a:ext cx="314510" cy="400110"/>
          </a:xfrm>
          <a:prstGeom prst="rect">
            <a:avLst/>
          </a:prstGeom>
          <a:noFill/>
        </p:spPr>
        <p:txBody>
          <a:bodyPr wrap="square" rtlCol="0">
            <a:spAutoFit/>
          </a:bodyPr>
          <a:lstStyle/>
          <a:p>
            <a:r>
              <a:rPr lang="en-US" altLang="zh-CN" sz="2000" i="1" dirty="0">
                <a:solidFill>
                  <a:srgbClr val="000099"/>
                </a:solidFill>
                <a:latin typeface="Cambria Math" panose="02040503050406030204" pitchFamily="18" charset="0"/>
                <a:ea typeface="Cambria Math" panose="02040503050406030204" pitchFamily="18" charset="0"/>
              </a:rPr>
              <a:t>γ</a:t>
            </a:r>
            <a:endParaRPr lang="zh-CN" altLang="en-US" i="1" dirty="0">
              <a:solidFill>
                <a:srgbClr val="000099"/>
              </a:solidFill>
              <a:latin typeface="Cambria Math" panose="02040503050406030204" pitchFamily="18" charset="0"/>
            </a:endParaRPr>
          </a:p>
        </p:txBody>
      </p:sp>
      <p:sp>
        <p:nvSpPr>
          <p:cNvPr id="30" name="TextBox 29">
            <a:extLst>
              <a:ext uri="{FF2B5EF4-FFF2-40B4-BE49-F238E27FC236}">
                <a16:creationId xmlns:a16="http://schemas.microsoft.com/office/drawing/2014/main" id="{AC463C78-B781-49BA-AB1A-6C8A02D43E46}"/>
              </a:ext>
            </a:extLst>
          </p:cNvPr>
          <p:cNvSpPr txBox="1"/>
          <p:nvPr/>
        </p:nvSpPr>
        <p:spPr>
          <a:xfrm>
            <a:off x="4211082" y="5695890"/>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31" name="TextBox 30">
            <a:extLst>
              <a:ext uri="{FF2B5EF4-FFF2-40B4-BE49-F238E27FC236}">
                <a16:creationId xmlns:a16="http://schemas.microsoft.com/office/drawing/2014/main" id="{B157A937-5B55-4FA6-A0BB-D1C35A3213FD}"/>
              </a:ext>
            </a:extLst>
          </p:cNvPr>
          <p:cNvSpPr txBox="1"/>
          <p:nvPr/>
        </p:nvSpPr>
        <p:spPr>
          <a:xfrm>
            <a:off x="4918724" y="4916766"/>
            <a:ext cx="639919"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2234</a:t>
            </a:r>
            <a:endParaRPr lang="zh-CN" altLang="en-US" sz="1600" dirty="0">
              <a:latin typeface="Cambria Math" panose="02040503050406030204" pitchFamily="18" charset="0"/>
            </a:endParaRPr>
          </a:p>
        </p:txBody>
      </p:sp>
      <p:sp>
        <p:nvSpPr>
          <p:cNvPr id="32" name="TextBox 31">
            <a:extLst>
              <a:ext uri="{FF2B5EF4-FFF2-40B4-BE49-F238E27FC236}">
                <a16:creationId xmlns:a16="http://schemas.microsoft.com/office/drawing/2014/main" id="{3D217CD8-0D3C-4205-8A03-F5263C860670}"/>
              </a:ext>
            </a:extLst>
          </p:cNvPr>
          <p:cNvSpPr txBox="1"/>
          <p:nvPr/>
        </p:nvSpPr>
        <p:spPr>
          <a:xfrm>
            <a:off x="4918724" y="5493872"/>
            <a:ext cx="298480"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33" name="TextBox 32">
            <a:extLst>
              <a:ext uri="{FF2B5EF4-FFF2-40B4-BE49-F238E27FC236}">
                <a16:creationId xmlns:a16="http://schemas.microsoft.com/office/drawing/2014/main" id="{59253195-EC55-4AC7-8E17-C890BB43AC3C}"/>
              </a:ext>
            </a:extLst>
          </p:cNvPr>
          <p:cNvSpPr txBox="1"/>
          <p:nvPr/>
        </p:nvSpPr>
        <p:spPr>
          <a:xfrm>
            <a:off x="3782095" y="5334000"/>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34" name="TextBox 33">
            <a:extLst>
              <a:ext uri="{FF2B5EF4-FFF2-40B4-BE49-F238E27FC236}">
                <a16:creationId xmlns:a16="http://schemas.microsoft.com/office/drawing/2014/main" id="{B44941D8-D002-40D9-B169-998CF16F7BAF}"/>
              </a:ext>
            </a:extLst>
          </p:cNvPr>
          <p:cNvSpPr txBox="1"/>
          <p:nvPr/>
        </p:nvSpPr>
        <p:spPr>
          <a:xfrm>
            <a:off x="3782095" y="4776983"/>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5/2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Tree>
    <p:extLst>
      <p:ext uri="{BB962C8B-B14F-4D97-AF65-F5344CB8AC3E}">
        <p14:creationId xmlns:p14="http://schemas.microsoft.com/office/powerpoint/2010/main" val="1482704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612F20-5605-4AE6-8618-0BA4F374C4C6}"/>
              </a:ext>
            </a:extLst>
          </p:cNvPr>
          <p:cNvSpPr>
            <a:spLocks noGrp="1"/>
          </p:cNvSpPr>
          <p:nvPr>
            <p:ph type="title"/>
          </p:nvPr>
        </p:nvSpPr>
        <p:spPr>
          <a:xfrm>
            <a:off x="76200" y="316396"/>
            <a:ext cx="8991600" cy="424506"/>
          </a:xfrm>
        </p:spPr>
        <p:txBody>
          <a:bodyPr/>
          <a:lstStyle/>
          <a:p>
            <a:r>
              <a:rPr lang="en-US" dirty="0"/>
              <a:t>Systematic Uncertainties</a:t>
            </a:r>
          </a:p>
        </p:txBody>
      </p:sp>
      <p:sp>
        <p:nvSpPr>
          <p:cNvPr id="4" name="Footer Placeholder 3">
            <a:extLst>
              <a:ext uri="{FF2B5EF4-FFF2-40B4-BE49-F238E27FC236}">
                <a16:creationId xmlns:a16="http://schemas.microsoft.com/office/drawing/2014/main" id="{A9CB1ECE-FE4E-4E38-85C0-D6EDD2932B42}"/>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4E80A504-4977-4ECD-9F58-F108D3A9D32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12</a:t>
            </a:fld>
            <a:r>
              <a:rPr lang="en-US" dirty="0"/>
              <a:t> / 40</a:t>
            </a:r>
          </a:p>
        </p:txBody>
      </p:sp>
      <p:pic>
        <p:nvPicPr>
          <p:cNvPr id="6" name="Content Placeholder 6">
            <a:extLst>
              <a:ext uri="{FF2B5EF4-FFF2-40B4-BE49-F238E27FC236}">
                <a16:creationId xmlns:a16="http://schemas.microsoft.com/office/drawing/2014/main" id="{23F3F9A9-3729-4DF6-B874-B3D764986FEE}"/>
              </a:ext>
            </a:extLst>
          </p:cNvPr>
          <p:cNvPicPr>
            <a:picLocks noGrp="1" noChangeAspect="1"/>
          </p:cNvPicPr>
          <p:nvPr>
            <p:ph idx="1"/>
          </p:nvPr>
        </p:nvPicPr>
        <p:blipFill>
          <a:blip r:embed="rId3"/>
          <a:stretch>
            <a:fillRect/>
          </a:stretch>
        </p:blipFill>
        <p:spPr>
          <a:xfrm>
            <a:off x="2006813" y="1828800"/>
            <a:ext cx="4883384" cy="3248807"/>
          </a:xfrm>
        </p:spPr>
      </p:pic>
      <p:cxnSp>
        <p:nvCxnSpPr>
          <p:cNvPr id="7" name="Straight Connector 6">
            <a:extLst>
              <a:ext uri="{FF2B5EF4-FFF2-40B4-BE49-F238E27FC236}">
                <a16:creationId xmlns:a16="http://schemas.microsoft.com/office/drawing/2014/main" id="{6DAC2820-3D39-421A-9BF1-DC2B2541DB95}"/>
              </a:ext>
            </a:extLst>
          </p:cNvPr>
          <p:cNvCxnSpPr>
            <a:cxnSpLocks/>
          </p:cNvCxnSpPr>
          <p:nvPr/>
        </p:nvCxnSpPr>
        <p:spPr>
          <a:xfrm>
            <a:off x="7356334" y="3775525"/>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0E33B512-5392-4061-9A63-91DE229A05ED}"/>
              </a:ext>
            </a:extLst>
          </p:cNvPr>
          <p:cNvCxnSpPr>
            <a:cxnSpLocks/>
          </p:cNvCxnSpPr>
          <p:nvPr/>
        </p:nvCxnSpPr>
        <p:spPr>
          <a:xfrm>
            <a:off x="7356334" y="2980154"/>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377D8755-C554-4A0B-8ECB-FBEE5D699E45}"/>
              </a:ext>
            </a:extLst>
          </p:cNvPr>
          <p:cNvCxnSpPr>
            <a:cxnSpLocks/>
          </p:cNvCxnSpPr>
          <p:nvPr/>
        </p:nvCxnSpPr>
        <p:spPr>
          <a:xfrm>
            <a:off x="7857984" y="3005554"/>
            <a:ext cx="0" cy="751547"/>
          </a:xfrm>
          <a:prstGeom prst="straightConnector1">
            <a:avLst/>
          </a:prstGeom>
          <a:ln>
            <a:solidFill>
              <a:srgbClr val="000099"/>
            </a:solidFill>
            <a:tailEnd type="triangle"/>
          </a:ln>
        </p:spPr>
        <p:style>
          <a:lnRef idx="2">
            <a:schemeClr val="accent3"/>
          </a:lnRef>
          <a:fillRef idx="0">
            <a:schemeClr val="accent3"/>
          </a:fillRef>
          <a:effectRef idx="1">
            <a:schemeClr val="accent3"/>
          </a:effectRef>
          <a:fontRef idx="minor">
            <a:schemeClr val="tx1"/>
          </a:fontRef>
        </p:style>
      </p:cxnSp>
      <p:sp>
        <p:nvSpPr>
          <p:cNvPr id="10" name="TextBox 9">
            <a:extLst>
              <a:ext uri="{FF2B5EF4-FFF2-40B4-BE49-F238E27FC236}">
                <a16:creationId xmlns:a16="http://schemas.microsoft.com/office/drawing/2014/main" id="{57073FDF-3802-408E-A32B-94A5C46CF028}"/>
              </a:ext>
            </a:extLst>
          </p:cNvPr>
          <p:cNvSpPr txBox="1"/>
          <p:nvPr/>
        </p:nvSpPr>
        <p:spPr>
          <a:xfrm>
            <a:off x="7872648" y="3134708"/>
            <a:ext cx="314510" cy="400110"/>
          </a:xfrm>
          <a:prstGeom prst="rect">
            <a:avLst/>
          </a:prstGeom>
          <a:noFill/>
        </p:spPr>
        <p:txBody>
          <a:bodyPr wrap="square" rtlCol="0">
            <a:spAutoFit/>
          </a:bodyPr>
          <a:lstStyle/>
          <a:p>
            <a:r>
              <a:rPr lang="en-US" altLang="zh-CN" sz="2000" i="1" dirty="0">
                <a:solidFill>
                  <a:srgbClr val="000099"/>
                </a:solidFill>
                <a:latin typeface="Cambria Math" panose="02040503050406030204" pitchFamily="18" charset="0"/>
                <a:ea typeface="Cambria Math" panose="02040503050406030204" pitchFamily="18" charset="0"/>
              </a:rPr>
              <a:t>γ</a:t>
            </a:r>
            <a:endParaRPr lang="zh-CN" altLang="en-US" i="1" dirty="0">
              <a:solidFill>
                <a:srgbClr val="000099"/>
              </a:solidFill>
              <a:latin typeface="Cambria Math" panose="02040503050406030204" pitchFamily="18" charset="0"/>
            </a:endParaRPr>
          </a:p>
        </p:txBody>
      </p:sp>
      <p:sp>
        <p:nvSpPr>
          <p:cNvPr id="11" name="TextBox 10">
            <a:extLst>
              <a:ext uri="{FF2B5EF4-FFF2-40B4-BE49-F238E27FC236}">
                <a16:creationId xmlns:a16="http://schemas.microsoft.com/office/drawing/2014/main" id="{3A60E274-8879-41E6-9693-4E1E07A9D7AD}"/>
              </a:ext>
            </a:extLst>
          </p:cNvPr>
          <p:cNvSpPr txBox="1"/>
          <p:nvPr/>
        </p:nvSpPr>
        <p:spPr>
          <a:xfrm>
            <a:off x="7591787" y="3866235"/>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12" name="TextBox 11">
            <a:extLst>
              <a:ext uri="{FF2B5EF4-FFF2-40B4-BE49-F238E27FC236}">
                <a16:creationId xmlns:a16="http://schemas.microsoft.com/office/drawing/2014/main" id="{1A179EDE-44DC-431D-BAE1-AEAF17891E60}"/>
              </a:ext>
            </a:extLst>
          </p:cNvPr>
          <p:cNvSpPr txBox="1"/>
          <p:nvPr/>
        </p:nvSpPr>
        <p:spPr>
          <a:xfrm>
            <a:off x="8299429" y="2806783"/>
            <a:ext cx="639919"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2234</a:t>
            </a:r>
            <a:endParaRPr lang="zh-CN" altLang="en-US" sz="1600" dirty="0">
              <a:latin typeface="Cambria Math" panose="02040503050406030204" pitchFamily="18" charset="0"/>
            </a:endParaRPr>
          </a:p>
        </p:txBody>
      </p:sp>
      <p:sp>
        <p:nvSpPr>
          <p:cNvPr id="13" name="TextBox 12">
            <a:extLst>
              <a:ext uri="{FF2B5EF4-FFF2-40B4-BE49-F238E27FC236}">
                <a16:creationId xmlns:a16="http://schemas.microsoft.com/office/drawing/2014/main" id="{CDADEADC-88D0-4713-95ED-B90E73CEC112}"/>
              </a:ext>
            </a:extLst>
          </p:cNvPr>
          <p:cNvSpPr txBox="1"/>
          <p:nvPr/>
        </p:nvSpPr>
        <p:spPr>
          <a:xfrm>
            <a:off x="8299429" y="3606248"/>
            <a:ext cx="298480"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14" name="TextBox 13">
            <a:extLst>
              <a:ext uri="{FF2B5EF4-FFF2-40B4-BE49-F238E27FC236}">
                <a16:creationId xmlns:a16="http://schemas.microsoft.com/office/drawing/2014/main" id="{15121394-CA90-47E2-B0C6-96019EE13E98}"/>
              </a:ext>
            </a:extLst>
          </p:cNvPr>
          <p:cNvSpPr txBox="1"/>
          <p:nvPr/>
        </p:nvSpPr>
        <p:spPr>
          <a:xfrm>
            <a:off x="7162800" y="3446376"/>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15" name="TextBox 14">
            <a:extLst>
              <a:ext uri="{FF2B5EF4-FFF2-40B4-BE49-F238E27FC236}">
                <a16:creationId xmlns:a16="http://schemas.microsoft.com/office/drawing/2014/main" id="{01CFDDF7-20C7-4C4A-8518-E98AE1FB6EB5}"/>
              </a:ext>
            </a:extLst>
          </p:cNvPr>
          <p:cNvSpPr txBox="1"/>
          <p:nvPr/>
        </p:nvSpPr>
        <p:spPr>
          <a:xfrm>
            <a:off x="7162800" y="2667000"/>
            <a:ext cx="615874" cy="338554"/>
          </a:xfrm>
          <a:prstGeom prst="rect">
            <a:avLst/>
          </a:prstGeom>
          <a:noFill/>
        </p:spPr>
        <p:txBody>
          <a:bodyPr wrap="square" rtlCol="0">
            <a:spAutoFit/>
          </a:bodyPr>
          <a:lstStyle/>
          <a:p>
            <a:r>
              <a:rPr lang="en-US" altLang="zh-CN" sz="1600" dirty="0">
                <a:latin typeface="Cambria Math" panose="02040503050406030204" pitchFamily="18" charset="0"/>
                <a:ea typeface="Cambria Math" panose="02040503050406030204" pitchFamily="18" charset="0"/>
              </a:rPr>
              <a:t>5/2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Tree>
    <p:extLst>
      <p:ext uri="{BB962C8B-B14F-4D97-AF65-F5344CB8AC3E}">
        <p14:creationId xmlns:p14="http://schemas.microsoft.com/office/powerpoint/2010/main" val="485060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96DF7D-0366-4542-9329-D06E5A5F35E9}"/>
              </a:ext>
            </a:extLst>
          </p:cNvPr>
          <p:cNvSpPr>
            <a:spLocks noGrp="1"/>
          </p:cNvSpPr>
          <p:nvPr>
            <p:ph type="title"/>
          </p:nvPr>
        </p:nvSpPr>
        <p:spPr>
          <a:xfrm>
            <a:off x="76200" y="316396"/>
            <a:ext cx="8991600" cy="424506"/>
          </a:xfrm>
        </p:spPr>
        <p:txBody>
          <a:bodyPr/>
          <a:lstStyle/>
          <a:p>
            <a:r>
              <a:rPr lang="en-US" altLang="zh-CN" dirty="0">
                <a:latin typeface="Arial" pitchFamily="34" charset="0"/>
                <a:ea typeface="ＭＳ Ｐゴシック"/>
              </a:rPr>
              <a:t>Evaluation of Lifetimes of </a:t>
            </a:r>
            <a:r>
              <a:rPr lang="en-US" altLang="zh-CN" baseline="30000" dirty="0">
                <a:latin typeface="Arial" pitchFamily="34" charset="0"/>
                <a:ea typeface="ＭＳ Ｐゴシック"/>
              </a:rPr>
              <a:t>31</a:t>
            </a:r>
            <a:r>
              <a:rPr lang="en-US" altLang="zh-CN" dirty="0">
                <a:latin typeface="Arial" pitchFamily="34" charset="0"/>
                <a:ea typeface="ＭＳ Ｐゴシック"/>
              </a:rPr>
              <a:t>S Excited States</a:t>
            </a:r>
            <a:endParaRPr lang="en-US" dirty="0"/>
          </a:p>
        </p:txBody>
      </p:sp>
      <p:sp>
        <p:nvSpPr>
          <p:cNvPr id="4" name="Footer Placeholder 3">
            <a:extLst>
              <a:ext uri="{FF2B5EF4-FFF2-40B4-BE49-F238E27FC236}">
                <a16:creationId xmlns:a16="http://schemas.microsoft.com/office/drawing/2014/main" id="{A598C5CA-828A-4BE7-8642-D428C47BCDAC}"/>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6A78FF20-D1F7-4C44-A052-569F1B44475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13</a:t>
            </a:fld>
            <a:r>
              <a:rPr lang="en-US" dirty="0"/>
              <a:t> / 40</a:t>
            </a:r>
          </a:p>
        </p:txBody>
      </p:sp>
      <p:graphicFrame>
        <p:nvGraphicFramePr>
          <p:cNvPr id="6" name="Table 2">
            <a:extLst>
              <a:ext uri="{FF2B5EF4-FFF2-40B4-BE49-F238E27FC236}">
                <a16:creationId xmlns:a16="http://schemas.microsoft.com/office/drawing/2014/main" id="{4F5567C8-4529-4F40-AF0C-DA0F24F61758}"/>
              </a:ext>
            </a:extLst>
          </p:cNvPr>
          <p:cNvGraphicFramePr>
            <a:graphicFrameLocks noGrp="1"/>
          </p:cNvGraphicFramePr>
          <p:nvPr>
            <p:ph idx="1"/>
            <p:extLst>
              <p:ext uri="{D42A27DB-BD31-4B8C-83A1-F6EECF244321}">
                <p14:modId xmlns:p14="http://schemas.microsoft.com/office/powerpoint/2010/main" val="1189045664"/>
              </p:ext>
            </p:extLst>
          </p:nvPr>
        </p:nvGraphicFramePr>
        <p:xfrm>
          <a:off x="304800" y="1070919"/>
          <a:ext cx="8610599" cy="4547995"/>
        </p:xfrm>
        <a:graphic>
          <a:graphicData uri="http://schemas.openxmlformats.org/drawingml/2006/table">
            <a:tbl>
              <a:tblPr firstRow="1" bandRow="1">
                <a:tableStyleId>{5C22544A-7EE6-4342-B048-85BDC9FD1C3A}</a:tableStyleId>
              </a:tblPr>
              <a:tblGrid>
                <a:gridCol w="727247">
                  <a:extLst>
                    <a:ext uri="{9D8B030D-6E8A-4147-A177-3AD203B41FA5}">
                      <a16:colId xmlns:a16="http://schemas.microsoft.com/office/drawing/2014/main" val="290580839"/>
                    </a:ext>
                  </a:extLst>
                </a:gridCol>
                <a:gridCol w="698157">
                  <a:extLst>
                    <a:ext uri="{9D8B030D-6E8A-4147-A177-3AD203B41FA5}">
                      <a16:colId xmlns:a16="http://schemas.microsoft.com/office/drawing/2014/main" val="2567915445"/>
                    </a:ext>
                  </a:extLst>
                </a:gridCol>
                <a:gridCol w="2385368">
                  <a:extLst>
                    <a:ext uri="{9D8B030D-6E8A-4147-A177-3AD203B41FA5}">
                      <a16:colId xmlns:a16="http://schemas.microsoft.com/office/drawing/2014/main" val="3338739867"/>
                    </a:ext>
                  </a:extLst>
                </a:gridCol>
                <a:gridCol w="2385368">
                  <a:extLst>
                    <a:ext uri="{9D8B030D-6E8A-4147-A177-3AD203B41FA5}">
                      <a16:colId xmlns:a16="http://schemas.microsoft.com/office/drawing/2014/main" val="2499904838"/>
                    </a:ext>
                  </a:extLst>
                </a:gridCol>
                <a:gridCol w="2414459">
                  <a:extLst>
                    <a:ext uri="{9D8B030D-6E8A-4147-A177-3AD203B41FA5}">
                      <a16:colId xmlns:a16="http://schemas.microsoft.com/office/drawing/2014/main" val="3114897884"/>
                    </a:ext>
                  </a:extLst>
                </a:gridCol>
              </a:tblGrid>
              <a:tr h="309771">
                <a:tc gridSpan="2">
                  <a:txBody>
                    <a:bodyPr/>
                    <a:lstStyle/>
                    <a:p>
                      <a:pPr algn="ctr"/>
                      <a:r>
                        <a:rPr lang="en-US" altLang="zh-CN" sz="1700" b="0" baseline="30000" dirty="0">
                          <a:solidFill>
                            <a:schemeClr val="tx1"/>
                          </a:solidFill>
                          <a:latin typeface="Cambria" panose="02040503050406030204" pitchFamily="18" charset="0"/>
                          <a:ea typeface="Cambria" panose="02040503050406030204" pitchFamily="18" charset="0"/>
                        </a:rPr>
                        <a:t>31</a:t>
                      </a:r>
                      <a:r>
                        <a:rPr lang="en-US" altLang="zh-CN" sz="1700" b="0" dirty="0">
                          <a:solidFill>
                            <a:schemeClr val="tx1"/>
                          </a:solidFill>
                          <a:latin typeface="Cambria" panose="02040503050406030204" pitchFamily="18" charset="0"/>
                          <a:ea typeface="Cambria" panose="02040503050406030204" pitchFamily="18" charset="0"/>
                        </a:rPr>
                        <a:t>S state</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r>
                        <a:rPr lang="en-US" altLang="zh-CN" sz="1800" b="0" baseline="30000" dirty="0">
                          <a:solidFill>
                            <a:schemeClr val="tx1"/>
                          </a:solidFill>
                          <a:latin typeface="Cambria" panose="02040503050406030204" pitchFamily="18" charset="0"/>
                          <a:ea typeface="Cambria" panose="02040503050406030204" pitchFamily="18" charset="0"/>
                        </a:rPr>
                        <a:t>31</a:t>
                      </a:r>
                      <a:r>
                        <a:rPr lang="en-US" altLang="zh-CN" sz="1800" b="0" dirty="0">
                          <a:solidFill>
                            <a:schemeClr val="tx1"/>
                          </a:solidFill>
                          <a:latin typeface="Cambria" panose="02040503050406030204" pitchFamily="18" charset="0"/>
                          <a:ea typeface="Cambria" panose="02040503050406030204" pitchFamily="18" charset="0"/>
                        </a:rPr>
                        <a:t>S state</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altLang="zh-CN" sz="1700" b="0" i="1" dirty="0">
                          <a:solidFill>
                            <a:schemeClr val="tx1"/>
                          </a:solidFill>
                          <a:latin typeface="Cambria" panose="02040503050406030204" pitchFamily="18" charset="0"/>
                          <a:ea typeface="Cambria" panose="02040503050406030204" pitchFamily="18" charset="0"/>
                        </a:rPr>
                        <a:t>τ</a:t>
                      </a:r>
                      <a:r>
                        <a:rPr lang="en-US" altLang="zh-CN" sz="1700" b="0" dirty="0">
                          <a:solidFill>
                            <a:schemeClr val="tx1"/>
                          </a:solidFill>
                          <a:latin typeface="Cambria" panose="02040503050406030204" pitchFamily="18" charset="0"/>
                          <a:ea typeface="Cambria" panose="02040503050406030204" pitchFamily="18" charset="0"/>
                        </a:rPr>
                        <a:t> (fs) [ENSDF </a:t>
                      </a:r>
                      <a:r>
                        <a:rPr lang="en-US" altLang="zh-CN" sz="1600" b="0" i="0" dirty="0">
                          <a:solidFill>
                            <a:schemeClr val="tx1"/>
                          </a:solidFill>
                          <a:latin typeface="Cambria" panose="02040503050406030204" pitchFamily="18" charset="0"/>
                          <a:ea typeface="Cambria" panose="02040503050406030204" pitchFamily="18" charset="0"/>
                        </a:rPr>
                        <a:t>2022</a:t>
                      </a:r>
                      <a:r>
                        <a:rPr lang="en-US" altLang="zh-CN" sz="1700" b="0" dirty="0">
                          <a:solidFill>
                            <a:schemeClr val="tx1"/>
                          </a:solidFill>
                          <a:latin typeface="Cambria" panose="02040503050406030204" pitchFamily="18" charset="0"/>
                          <a:ea typeface="Cambria" panose="02040503050406030204" pitchFamily="18" charset="0"/>
                        </a:rPr>
                        <a:t>]</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DD">
                        <a:alpha val="80000"/>
                      </a:srgbClr>
                    </a:solidFill>
                  </a:tcPr>
                </a:tc>
                <a:tc>
                  <a:txBody>
                    <a:bodyPr/>
                    <a:lstStyle/>
                    <a:p>
                      <a:pPr algn="ctr"/>
                      <a:r>
                        <a:rPr lang="en-US" altLang="zh-CN" sz="1700" b="0" i="1" dirty="0">
                          <a:solidFill>
                            <a:schemeClr val="tx1"/>
                          </a:solidFill>
                          <a:latin typeface="Cambria" panose="02040503050406030204" pitchFamily="18" charset="0"/>
                          <a:ea typeface="Cambria" panose="02040503050406030204" pitchFamily="18" charset="0"/>
                        </a:rPr>
                        <a:t>τ</a:t>
                      </a:r>
                      <a:r>
                        <a:rPr lang="en-US" altLang="zh-CN" sz="1700" b="0" dirty="0">
                          <a:solidFill>
                            <a:schemeClr val="tx1"/>
                          </a:solidFill>
                          <a:latin typeface="Cambria" panose="02040503050406030204" pitchFamily="18" charset="0"/>
                          <a:ea typeface="Cambria" panose="02040503050406030204" pitchFamily="18" charset="0"/>
                        </a:rPr>
                        <a:t> (fs) [</a:t>
                      </a:r>
                      <a:r>
                        <a:rPr lang="en-US" altLang="zh-CN" sz="1600" b="0" dirty="0">
                          <a:solidFill>
                            <a:schemeClr val="tx1"/>
                          </a:solidFill>
                          <a:latin typeface="Cambria" panose="02040503050406030204" pitchFamily="18" charset="0"/>
                          <a:ea typeface="Cambria" panose="02040503050406030204" pitchFamily="18" charset="0"/>
                        </a:rPr>
                        <a:t>updated</a:t>
                      </a:r>
                      <a:r>
                        <a:rPr lang="en-US" altLang="zh-CN" sz="1700" b="0" dirty="0">
                          <a:solidFill>
                            <a:schemeClr val="tx1"/>
                          </a:solidFill>
                          <a:latin typeface="Cambria" panose="02040503050406030204" pitchFamily="18" charset="0"/>
                          <a:ea typeface="Cambria" panose="02040503050406030204" pitchFamily="18" charset="0"/>
                        </a:rPr>
                        <a:t>]</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1E7FF">
                        <a:alpha val="80000"/>
                      </a:srgbClr>
                    </a:solid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Literature</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425525"/>
                  </a:ext>
                </a:extLst>
              </a:tr>
              <a:tr h="1239085">
                <a:tc>
                  <a:txBody>
                    <a:bodyPr/>
                    <a:lstStyle/>
                    <a:p>
                      <a:pPr algn="ctr"/>
                      <a:r>
                        <a:rPr lang="en-US" altLang="zh-CN" sz="1700" b="0" dirty="0">
                          <a:solidFill>
                            <a:schemeClr val="tx1"/>
                          </a:solidFill>
                          <a:latin typeface="Cambria" panose="02040503050406030204" pitchFamily="18" charset="0"/>
                        </a:rPr>
                        <a:t>3/2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1248</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700" b="0" dirty="0">
                          <a:solidFill>
                            <a:schemeClr val="tx1"/>
                          </a:solidFill>
                          <a:latin typeface="Cambria" panose="02040503050406030204" pitchFamily="18" charset="0"/>
                        </a:rPr>
                        <a:t>720(180)</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700" b="0" dirty="0">
                          <a:solidFill>
                            <a:schemeClr val="tx1"/>
                          </a:solidFill>
                          <a:latin typeface="Cambria" panose="02040503050406030204" pitchFamily="18" charset="0"/>
                        </a:rPr>
                        <a:t>720(90)</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it-IT" altLang="zh-CN" sz="1700" kern="0" spc="0" baseline="0" dirty="0">
                          <a:latin typeface="Cambria" panose="02040503050406030204" pitchFamily="18" charset="0"/>
                          <a:ea typeface="Cambria" panose="02040503050406030204" pitchFamily="18" charset="0"/>
                        </a:rPr>
                        <a:t>Engmann NPA 1971</a:t>
                      </a:r>
                    </a:p>
                    <a:p>
                      <a:pPr marL="0" marR="0" lvl="0" indent="0" algn="ctr" defTabSz="914074"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Doornenbal</a:t>
                      </a:r>
                      <a:r>
                        <a:rPr kumimoji="0" lang="en-US" altLang="zh-CN" sz="1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NIMA 2010</a:t>
                      </a:r>
                    </a:p>
                    <a:p>
                      <a:pPr marL="0" marR="0" lvl="0" indent="0" algn="ctr" defTabSz="914074" rtl="0" eaLnBrk="1" fontAlgn="auto" latinLnBrk="0" hangingPunct="1">
                        <a:lnSpc>
                          <a:spcPct val="100000"/>
                        </a:lnSpc>
                        <a:spcBef>
                          <a:spcPts val="0"/>
                        </a:spcBef>
                        <a:spcAft>
                          <a:spcPts val="0"/>
                        </a:spcAft>
                        <a:buClrTx/>
                        <a:buSzTx/>
                        <a:buFontTx/>
                        <a:buNone/>
                        <a:tabLst/>
                        <a:defRPr/>
                      </a:pPr>
                      <a:r>
                        <a:rPr lang="pt-BR" altLang="zh-CN" sz="1700" b="0" i="0" u="none" strike="noStrike" spc="-100" baseline="0" dirty="0">
                          <a:solidFill>
                            <a:srgbClr val="000000"/>
                          </a:solidFill>
                          <a:effectLst/>
                          <a:latin typeface="Cambria" panose="02040503050406030204" pitchFamily="18" charset="0"/>
                          <a:ea typeface="Cambria" panose="02040503050406030204" pitchFamily="18" charset="0"/>
                        </a:rPr>
                        <a:t>Tonev PLB 2021</a:t>
                      </a:r>
                    </a:p>
                    <a:p>
                      <a:pPr marL="0" marR="0" lvl="0" indent="0" algn="ctr" defTabSz="914074" rtl="0" eaLnBrk="1" fontAlgn="auto" latinLnBrk="0" hangingPunct="1">
                        <a:lnSpc>
                          <a:spcPct val="100000"/>
                        </a:lnSpc>
                        <a:spcBef>
                          <a:spcPts val="0"/>
                        </a:spcBef>
                        <a:spcAft>
                          <a:spcPts val="0"/>
                        </a:spcAft>
                        <a:buClrTx/>
                        <a:buSzTx/>
                        <a:buFontTx/>
                        <a:buNone/>
                        <a:tabLst/>
                        <a:defRPr/>
                      </a:pPr>
                      <a:r>
                        <a:rPr lang="de-DE" altLang="zh-CN" sz="1700" kern="0" spc="0" baseline="0" dirty="0">
                          <a:latin typeface="Cambria" panose="02040503050406030204" pitchFamily="18" charset="0"/>
                          <a:ea typeface="Cambria" panose="02040503050406030204" pitchFamily="18" charset="0"/>
                        </a:rPr>
                        <a:t>Herlitzius Thesis 2013</a:t>
                      </a:r>
                      <a:endParaRPr lang="en-US" altLang="zh-CN" sz="1700" kern="0" spc="0" baseline="0" dirty="0">
                        <a:latin typeface="Cambria" panose="02040503050406030204" pitchFamily="18" charset="0"/>
                        <a:ea typeface="Cambria" panose="02040503050406030204" pitchFamily="18" charset="0"/>
                      </a:endParaRP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1461705104"/>
                  </a:ext>
                </a:extLst>
              </a:tr>
              <a:tr h="542099">
                <a:tc>
                  <a:txBody>
                    <a:bodyPr/>
                    <a:lstStyle/>
                    <a:p>
                      <a:pPr algn="ctr"/>
                      <a:r>
                        <a:rPr lang="en-US" altLang="zh-CN" sz="1700" b="0" dirty="0">
                          <a:solidFill>
                            <a:schemeClr val="tx1"/>
                          </a:solidFill>
                          <a:latin typeface="Cambria" panose="02040503050406030204" pitchFamily="18" charset="0"/>
                        </a:rPr>
                        <a:t>5/2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2234</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rPr>
                        <a:t>320(80)</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algn="ctr"/>
                      <a:r>
                        <a:rPr lang="en-US" altLang="zh-CN" sz="1700" b="0" dirty="0">
                          <a:solidFill>
                            <a:schemeClr val="tx1"/>
                          </a:solidFill>
                          <a:latin typeface="Cambria" panose="02040503050406030204" pitchFamily="18" charset="0"/>
                        </a:rPr>
                        <a:t>290(80)</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it-IT" altLang="zh-CN" sz="1700" kern="0" spc="0" baseline="0" dirty="0">
                          <a:latin typeface="Cambria" panose="02040503050406030204" pitchFamily="18" charset="0"/>
                          <a:ea typeface="Cambria" panose="02040503050406030204" pitchFamily="18" charset="0"/>
                        </a:rPr>
                        <a:t>Engmann NPA 1971</a:t>
                      </a:r>
                    </a:p>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209434191"/>
                  </a:ext>
                </a:extLst>
              </a:tr>
              <a:tr h="309771">
                <a:tc>
                  <a:txBody>
                    <a:bodyPr/>
                    <a:lstStyle/>
                    <a:p>
                      <a:pPr algn="ctr"/>
                      <a:r>
                        <a:rPr lang="en-US" altLang="zh-CN" sz="1700" b="0" dirty="0">
                          <a:solidFill>
                            <a:schemeClr val="tx1"/>
                          </a:solidFill>
                          <a:latin typeface="Cambria" panose="02040503050406030204" pitchFamily="18" charset="0"/>
                        </a:rPr>
                        <a:t>1/2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3076</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algn="ctr" fontAlgn="ctr"/>
                      <a:r>
                        <a:rPr lang="en-US" altLang="zh-CN" sz="1700" b="0" i="0" u="none" strike="noStrike" dirty="0">
                          <a:solidFill>
                            <a:schemeClr val="tx1"/>
                          </a:solidFill>
                          <a:effectLst/>
                          <a:latin typeface="Cambria" panose="02040503050406030204" pitchFamily="18" charset="0"/>
                          <a:ea typeface="Cambria" panose="02040503050406030204" pitchFamily="18" charset="0"/>
                          <a:cs typeface="Times New Roman" panose="02020603050405020304" pitchFamily="18" charset="0"/>
                        </a:rPr>
                        <a:t>&lt;11</a:t>
                      </a: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1034236601"/>
                  </a:ext>
                </a:extLst>
              </a:tr>
              <a:tr h="309771">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3/2</a:t>
                      </a:r>
                      <a:r>
                        <a:rPr lang="en-US" altLang="zh-CN" sz="1700" b="0" baseline="30000" dirty="0">
                          <a:solidFill>
                            <a:schemeClr val="tx1"/>
                          </a:solidFill>
                          <a:latin typeface="Cambria" panose="02040503050406030204" pitchFamily="18" charset="0"/>
                          <a:ea typeface="Cambria" panose="02040503050406030204" pitchFamily="18" charset="0"/>
                        </a:rPr>
                        <a:t>+</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3435</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algn="ctr" fontAlgn="ctr"/>
                      <a:r>
                        <a:rPr lang="en-US" altLang="zh-CN" sz="1700" b="0" i="0" u="none" strike="noStrike" dirty="0">
                          <a:solidFill>
                            <a:schemeClr val="tx1"/>
                          </a:solidFill>
                          <a:effectLst/>
                          <a:latin typeface="Cambria" panose="02040503050406030204" pitchFamily="18" charset="0"/>
                          <a:ea typeface="Cambria" panose="02040503050406030204" pitchFamily="18" charset="0"/>
                          <a:cs typeface="Times New Roman" panose="02020603050405020304" pitchFamily="18" charset="0"/>
                        </a:rPr>
                        <a:t>&lt;16</a:t>
                      </a: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3728458243"/>
                  </a:ext>
                </a:extLst>
              </a:tr>
              <a:tr h="542099">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7/2</a:t>
                      </a:r>
                      <a:r>
                        <a:rPr lang="en-US" altLang="zh-CN" sz="1700" b="0" baseline="30000" dirty="0">
                          <a:solidFill>
                            <a:schemeClr val="tx1"/>
                          </a:solidFill>
                          <a:latin typeface="Cambria" panose="02040503050406030204" pitchFamily="18" charset="0"/>
                          <a:ea typeface="Cambria" panose="02040503050406030204" pitchFamily="18" charset="0"/>
                        </a:rPr>
                        <a:t>–</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4450</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r>
                        <a:rPr lang="en-US" altLang="zh-CN"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rPr>
                        <a:t>790(250)</a:t>
                      </a: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algn="ctr" fontAlgn="ctr"/>
                      <a:r>
                        <a:rPr lang="en-US" altLang="zh-CN"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rPr>
                        <a:t>790(250)</a:t>
                      </a: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err="1">
                          <a:latin typeface="Cambria" panose="02040503050406030204" pitchFamily="18" charset="0"/>
                          <a:ea typeface="Cambria" panose="02040503050406030204" pitchFamily="18" charset="0"/>
                        </a:rPr>
                        <a:t>Pattabiraman</a:t>
                      </a:r>
                      <a:r>
                        <a:rPr lang="en-US" altLang="zh-CN" sz="1700" kern="0" spc="0" baseline="0" dirty="0">
                          <a:latin typeface="Cambria" panose="02040503050406030204" pitchFamily="18" charset="0"/>
                          <a:ea typeface="Cambria" panose="02040503050406030204" pitchFamily="18" charset="0"/>
                        </a:rPr>
                        <a:t> PRC 2008</a:t>
                      </a:r>
                    </a:p>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err="1">
                          <a:latin typeface="Cambria" panose="02040503050406030204" pitchFamily="18" charset="0"/>
                          <a:ea typeface="Cambria" panose="02040503050406030204" pitchFamily="18" charset="0"/>
                        </a:rPr>
                        <a:t>Tonev</a:t>
                      </a:r>
                      <a:r>
                        <a:rPr lang="en-US" altLang="zh-CN" sz="1700" kern="0" spc="0" baseline="0" dirty="0">
                          <a:latin typeface="Cambria" panose="02040503050406030204" pitchFamily="18" charset="0"/>
                          <a:ea typeface="Cambria" panose="02040503050406030204" pitchFamily="18" charset="0"/>
                        </a:rPr>
                        <a:t> PLB 2021</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1358635"/>
                  </a:ext>
                </a:extLst>
              </a:tr>
              <a:tr h="309771">
                <a:tc>
                  <a:txBody>
                    <a:bodyPr/>
                    <a:lstStyle/>
                    <a:p>
                      <a:pPr algn="ctr"/>
                      <a:r>
                        <a:rPr lang="en-US" altLang="zh-CN" sz="1700" b="0" dirty="0">
                          <a:solidFill>
                            <a:schemeClr val="tx1"/>
                          </a:solidFill>
                          <a:latin typeface="Cambria" panose="02040503050406030204" pitchFamily="18" charset="0"/>
                        </a:rPr>
                        <a:t>(3/2)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4971</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mn-cs"/>
                        </a:rPr>
                        <a:t>&lt;7</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924768648"/>
                  </a:ext>
                </a:extLst>
              </a:tr>
              <a:tr h="309771">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b="0" dirty="0">
                          <a:solidFill>
                            <a:schemeClr val="tx1"/>
                          </a:solidFill>
                          <a:latin typeface="Cambria" panose="02040503050406030204" pitchFamily="18" charset="0"/>
                        </a:rPr>
                        <a:t>1/2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ea typeface="Cambria" panose="02040503050406030204" pitchFamily="18" charset="0"/>
                        </a:rPr>
                        <a:t>5156</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700" b="0" i="0" u="none" strike="noStrike" dirty="0">
                          <a:solidFill>
                            <a:schemeClr val="tx1"/>
                          </a:solidFill>
                          <a:effectLst/>
                          <a:latin typeface="Cambria" panose="02040503050406030204" pitchFamily="18" charset="0"/>
                          <a:ea typeface="Cambria" panose="02040503050406030204" pitchFamily="18" charset="0"/>
                          <a:cs typeface="Times New Roman" panose="02020603050405020304" pitchFamily="18" charset="0"/>
                        </a:rPr>
                        <a:t>&lt;15</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700" kern="0" spc="0" baseline="0" dirty="0">
                          <a:latin typeface="Cambria" panose="02040503050406030204" pitchFamily="18" charset="0"/>
                          <a:ea typeface="Cambria" panose="02040503050406030204" pitchFamily="18" charset="0"/>
                        </a:rPr>
                        <a:t>Sun PLB 2023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2302772640"/>
                  </a:ext>
                </a:extLst>
              </a:tr>
              <a:tr h="309771">
                <a:tc>
                  <a:txBody>
                    <a:bodyPr/>
                    <a:lstStyle/>
                    <a:p>
                      <a:pPr algn="ctr"/>
                      <a:r>
                        <a:rPr lang="en-US" altLang="zh-CN" sz="1700" b="0" dirty="0">
                          <a:solidFill>
                            <a:schemeClr val="tx1"/>
                          </a:solidFill>
                          <a:latin typeface="Cambria" panose="02040503050406030204" pitchFamily="18" charset="0"/>
                        </a:rPr>
                        <a:t>9/2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rPr>
                        <a:t>6376</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rPr>
                        <a:t>245(45)</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FFDDDD">
                        <a:alpha val="8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rPr>
                        <a:t>245(45)</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Pattabiraman</a:t>
                      </a:r>
                      <a:r>
                        <a:rPr kumimoji="0" lang="en-US" altLang="zh-CN" sz="1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PRC 2008</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2495121055"/>
                  </a:ext>
                </a:extLst>
              </a:tr>
              <a:tr h="309771">
                <a:tc>
                  <a:txBody>
                    <a:bodyPr/>
                    <a:lstStyle/>
                    <a:p>
                      <a:pPr algn="ctr"/>
                      <a:r>
                        <a:rPr lang="en-US" altLang="zh-CN" sz="1700" b="0" dirty="0">
                          <a:solidFill>
                            <a:schemeClr val="tx1"/>
                          </a:solidFill>
                          <a:latin typeface="Cambria" panose="02040503050406030204" pitchFamily="18" charset="0"/>
                        </a:rPr>
                        <a:t>11/2</a:t>
                      </a:r>
                      <a:r>
                        <a:rPr lang="en-US" altLang="zh-CN" sz="1700" b="0" baseline="30000" dirty="0">
                          <a:solidFill>
                            <a:schemeClr val="tx1"/>
                          </a:solidFill>
                          <a:latin typeface="Cambria" panose="02040503050406030204" pitchFamily="18" charset="0"/>
                        </a:rPr>
                        <a:t>(–)</a:t>
                      </a:r>
                      <a:endParaRPr lang="zh-CN" altLang="en-US" sz="17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700" b="0" dirty="0">
                          <a:solidFill>
                            <a:schemeClr val="tx1"/>
                          </a:solidFill>
                          <a:latin typeface="Cambria" panose="02040503050406030204" pitchFamily="18" charset="0"/>
                        </a:rPr>
                        <a:t>6833</a:t>
                      </a: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rPr>
                        <a:t>180(35)</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DDD">
                        <a:alpha val="8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rPr>
                        <a:t>180(35)</a:t>
                      </a: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1E7FF">
                        <a:alpha val="80000"/>
                      </a:srgbClr>
                    </a:solidFill>
                  </a:tcPr>
                </a:tc>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Pattabiraman</a:t>
                      </a:r>
                      <a:r>
                        <a:rPr kumimoji="0" lang="en-US" altLang="zh-CN" sz="1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PRC 2008</a:t>
                      </a: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577716"/>
                  </a:ext>
                </a:extLst>
              </a:tr>
            </a:tbl>
          </a:graphicData>
        </a:graphic>
      </p:graphicFrame>
      <p:sp>
        <p:nvSpPr>
          <p:cNvPr id="8" name="TextBox 7">
            <a:extLst>
              <a:ext uri="{FF2B5EF4-FFF2-40B4-BE49-F238E27FC236}">
                <a16:creationId xmlns:a16="http://schemas.microsoft.com/office/drawing/2014/main" id="{71A768DE-5978-468D-B876-7DE812C00E2D}"/>
              </a:ext>
            </a:extLst>
          </p:cNvPr>
          <p:cNvSpPr txBox="1"/>
          <p:nvPr/>
        </p:nvSpPr>
        <p:spPr>
          <a:xfrm>
            <a:off x="79664" y="5718522"/>
            <a:ext cx="3369833" cy="307777"/>
          </a:xfrm>
          <a:prstGeom prst="rect">
            <a:avLst/>
          </a:prstGeom>
          <a:noFill/>
        </p:spPr>
        <p:txBody>
          <a:bodyPr wrap="none">
            <a:spAutoFit/>
          </a:bodyPr>
          <a:lstStyle/>
          <a:p>
            <a:r>
              <a:rPr lang="en-US" sz="1400" dirty="0">
                <a:solidFill>
                  <a:srgbClr val="000066"/>
                </a:solidFill>
                <a:latin typeface="Arial Narrow" panose="020B0606020202030204" pitchFamily="34" charset="0"/>
              </a:rPr>
              <a:t>J. Chen </a:t>
            </a:r>
            <a:r>
              <a:rPr lang="en-US" altLang="zh-CN" sz="1400" i="1" dirty="0">
                <a:solidFill>
                  <a:srgbClr val="000066"/>
                </a:solidFill>
                <a:latin typeface="Arial Narrow" panose="020B0606020202030204" pitchFamily="34" charset="0"/>
              </a:rPr>
              <a:t>et al</a:t>
            </a:r>
            <a:r>
              <a:rPr lang="en-US" altLang="zh-CN" sz="1400" dirty="0">
                <a:solidFill>
                  <a:srgbClr val="000066"/>
                </a:solidFill>
                <a:latin typeface="Arial Narrow" panose="020B0606020202030204" pitchFamily="34" charset="0"/>
              </a:rPr>
              <a:t>.</a:t>
            </a:r>
            <a:r>
              <a:rPr lang="en-US" sz="1400" dirty="0">
                <a:solidFill>
                  <a:srgbClr val="000066"/>
                </a:solidFill>
                <a:latin typeface="Arial Narrow" panose="020B0606020202030204" pitchFamily="34" charset="0"/>
              </a:rPr>
              <a:t>, Nucl. Data Sheets 184, 29 (2022).</a:t>
            </a:r>
          </a:p>
        </p:txBody>
      </p:sp>
    </p:spTree>
    <p:extLst>
      <p:ext uri="{BB962C8B-B14F-4D97-AF65-F5344CB8AC3E}">
        <p14:creationId xmlns:p14="http://schemas.microsoft.com/office/powerpoint/2010/main" val="4233036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7BCC77-6B32-411E-8747-88F3013DD277}"/>
              </a:ext>
            </a:extLst>
          </p:cNvPr>
          <p:cNvSpPr>
            <a:spLocks noGrp="1"/>
          </p:cNvSpPr>
          <p:nvPr>
            <p:ph type="title"/>
          </p:nvPr>
        </p:nvSpPr>
        <p:spPr>
          <a:xfrm>
            <a:off x="76200" y="316396"/>
            <a:ext cx="8991600" cy="424506"/>
          </a:xfrm>
        </p:spPr>
        <p:txBody>
          <a:bodyPr/>
          <a:lstStyle/>
          <a:p>
            <a:r>
              <a:rPr lang="en-US" altLang="zh-CN" baseline="30000" dirty="0"/>
              <a:t>3</a:t>
            </a:r>
            <a:r>
              <a:rPr lang="en-US" altLang="zh-CN" dirty="0"/>
              <a:t>He(</a:t>
            </a:r>
            <a:r>
              <a:rPr lang="en-US" altLang="zh-CN" baseline="30000" dirty="0"/>
              <a:t>32</a:t>
            </a:r>
            <a:r>
              <a:rPr lang="en-US" altLang="zh-CN" dirty="0"/>
              <a:t>S,</a:t>
            </a:r>
            <a:r>
              <a:rPr lang="el-GR" altLang="zh-CN" i="1" dirty="0"/>
              <a:t>α</a:t>
            </a:r>
            <a:r>
              <a:rPr lang="en-US" altLang="zh-CN" i="1" dirty="0"/>
              <a:t>γ</a:t>
            </a:r>
            <a:r>
              <a:rPr lang="el-GR" altLang="zh-CN" dirty="0"/>
              <a:t>)</a:t>
            </a:r>
            <a:r>
              <a:rPr lang="el-GR" altLang="zh-CN" baseline="30000" dirty="0"/>
              <a:t>31</a:t>
            </a:r>
            <a:r>
              <a:rPr lang="en-US" altLang="zh-CN" dirty="0"/>
              <a:t>S Reaction with DSL1</a:t>
            </a:r>
            <a:endParaRPr lang="en-US" dirty="0"/>
          </a:p>
        </p:txBody>
      </p:sp>
      <p:sp>
        <p:nvSpPr>
          <p:cNvPr id="4" name="Footer Placeholder 3">
            <a:extLst>
              <a:ext uri="{FF2B5EF4-FFF2-40B4-BE49-F238E27FC236}">
                <a16:creationId xmlns:a16="http://schemas.microsoft.com/office/drawing/2014/main" id="{2F173917-5146-4BA4-A9D5-0A792243EDC7}"/>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31FAF7A2-55D6-41E7-A3CD-0D7711CC329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14</a:t>
            </a:fld>
            <a:r>
              <a:rPr lang="en-US" dirty="0"/>
              <a:t> / 40</a:t>
            </a:r>
          </a:p>
        </p:txBody>
      </p:sp>
      <p:pic>
        <p:nvPicPr>
          <p:cNvPr id="6" name="Content Placeholder 19">
            <a:extLst>
              <a:ext uri="{FF2B5EF4-FFF2-40B4-BE49-F238E27FC236}">
                <a16:creationId xmlns:a16="http://schemas.microsoft.com/office/drawing/2014/main" id="{CFDECA3F-567D-45E9-9A24-CC6D89593017}"/>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52401" y="1145365"/>
            <a:ext cx="4572000" cy="2832173"/>
          </a:xfrm>
        </p:spPr>
      </p:pic>
      <p:sp>
        <p:nvSpPr>
          <p:cNvPr id="7" name="TextBox 6">
            <a:extLst>
              <a:ext uri="{FF2B5EF4-FFF2-40B4-BE49-F238E27FC236}">
                <a16:creationId xmlns:a16="http://schemas.microsoft.com/office/drawing/2014/main" id="{B4922C38-31BE-4FEF-88F8-5D7F6BF83D06}"/>
              </a:ext>
            </a:extLst>
          </p:cNvPr>
          <p:cNvSpPr txBox="1"/>
          <p:nvPr/>
        </p:nvSpPr>
        <p:spPr>
          <a:xfrm>
            <a:off x="1070205" y="1307068"/>
            <a:ext cx="2836033" cy="369332"/>
          </a:xfrm>
          <a:prstGeom prst="rect">
            <a:avLst/>
          </a:prstGeom>
          <a:noFill/>
        </p:spPr>
        <p:txBody>
          <a:bodyPr wrap="none">
            <a:spAutoFit/>
          </a:bodyPr>
          <a:lstStyle/>
          <a:p>
            <a:pPr algn="ctr"/>
            <a:r>
              <a:rPr lang="en-US" altLang="zh-CN" dirty="0">
                <a:latin typeface="Cambria" panose="02040503050406030204" pitchFamily="18" charset="0"/>
                <a:ea typeface="Cambria" panose="02040503050406030204" pitchFamily="18" charset="0"/>
              </a:rPr>
              <a:t>Δ</a:t>
            </a:r>
            <a:r>
              <a:rPr lang="en-US" altLang="zh-CN" i="1" dirty="0">
                <a:latin typeface="Cambria" panose="02040503050406030204" pitchFamily="18" charset="0"/>
                <a:ea typeface="Cambria" panose="02040503050406030204" pitchFamily="18" charset="0"/>
              </a:rPr>
              <a:t>E</a:t>
            </a:r>
            <a:r>
              <a:rPr lang="en-US" altLang="zh-CN" dirty="0">
                <a:latin typeface="Cambria" panose="02040503050406030204" pitchFamily="18" charset="0"/>
                <a:ea typeface="Cambria" panose="02040503050406030204" pitchFamily="18" charset="0"/>
              </a:rPr>
              <a:t>-</a:t>
            </a:r>
            <a:r>
              <a:rPr lang="en-US" altLang="zh-CN" i="1" dirty="0">
                <a:latin typeface="Cambria" panose="02040503050406030204" pitchFamily="18" charset="0"/>
                <a:ea typeface="Cambria" panose="02040503050406030204" pitchFamily="18" charset="0"/>
              </a:rPr>
              <a:t>E</a:t>
            </a:r>
            <a:r>
              <a:rPr lang="en-US" altLang="zh-CN" dirty="0">
                <a:latin typeface="Cambria" panose="02040503050406030204" pitchFamily="18" charset="0"/>
                <a:ea typeface="Cambria" panose="02040503050406030204" pitchFamily="18" charset="0"/>
              </a:rPr>
              <a:t> particle identification</a:t>
            </a:r>
            <a:endParaRPr lang="zh-CN" altLang="en-US" dirty="0">
              <a:latin typeface="Cambria" panose="02040503050406030204" pitchFamily="18" charset="0"/>
            </a:endParaRPr>
          </a:p>
        </p:txBody>
      </p:sp>
      <p:pic>
        <p:nvPicPr>
          <p:cNvPr id="8" name="Picture 7">
            <a:extLst>
              <a:ext uri="{FF2B5EF4-FFF2-40B4-BE49-F238E27FC236}">
                <a16:creationId xmlns:a16="http://schemas.microsoft.com/office/drawing/2014/main" id="{F955DD9A-A021-47DE-99D8-AD5DB0A6D2A0}"/>
              </a:ext>
            </a:extLst>
          </p:cNvPr>
          <p:cNvPicPr>
            <a:picLocks noChangeAspect="1"/>
          </p:cNvPicPr>
          <p:nvPr/>
        </p:nvPicPr>
        <p:blipFill>
          <a:blip r:embed="rId4"/>
          <a:stretch>
            <a:fillRect/>
          </a:stretch>
        </p:blipFill>
        <p:spPr>
          <a:xfrm>
            <a:off x="4677191" y="1084828"/>
            <a:ext cx="4390609" cy="2844000"/>
          </a:xfrm>
          <a:prstGeom prst="rect">
            <a:avLst/>
          </a:prstGeom>
        </p:spPr>
      </p:pic>
      <p:sp>
        <p:nvSpPr>
          <p:cNvPr id="9" name="TextBox 8">
            <a:extLst>
              <a:ext uri="{FF2B5EF4-FFF2-40B4-BE49-F238E27FC236}">
                <a16:creationId xmlns:a16="http://schemas.microsoft.com/office/drawing/2014/main" id="{9100A1AC-3197-438B-AFF2-11E10E8C663B}"/>
              </a:ext>
            </a:extLst>
          </p:cNvPr>
          <p:cNvSpPr txBox="1"/>
          <p:nvPr/>
        </p:nvSpPr>
        <p:spPr>
          <a:xfrm>
            <a:off x="8213672" y="2145268"/>
            <a:ext cx="614271"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Raw</a:t>
            </a:r>
          </a:p>
        </p:txBody>
      </p:sp>
      <p:sp>
        <p:nvSpPr>
          <p:cNvPr id="10" name="TextBox 9">
            <a:extLst>
              <a:ext uri="{FF2B5EF4-FFF2-40B4-BE49-F238E27FC236}">
                <a16:creationId xmlns:a16="http://schemas.microsoft.com/office/drawing/2014/main" id="{6E75222D-7BE8-43B3-90BB-1F4B9416BAFF}"/>
              </a:ext>
            </a:extLst>
          </p:cNvPr>
          <p:cNvSpPr txBox="1"/>
          <p:nvPr/>
        </p:nvSpPr>
        <p:spPr>
          <a:xfrm>
            <a:off x="5157801" y="3233702"/>
            <a:ext cx="1578958" cy="338554"/>
          </a:xfrm>
          <a:prstGeom prst="rect">
            <a:avLst/>
          </a:prstGeom>
          <a:noFill/>
        </p:spPr>
        <p:txBody>
          <a:bodyPr wrap="none">
            <a:spAutoFit/>
          </a:bodyPr>
          <a:lstStyle/>
          <a:p>
            <a:r>
              <a:rPr lang="en-US" altLang="zh-CN" sz="1600" dirty="0">
                <a:solidFill>
                  <a:srgbClr val="0000FF"/>
                </a:solidFill>
                <a:latin typeface="Cambria" panose="02040503050406030204" pitchFamily="18" charset="0"/>
                <a:ea typeface="Cambria" panose="02040503050406030204" pitchFamily="18" charset="0"/>
              </a:rPr>
              <a:t>39-MeV </a:t>
            </a:r>
            <a:r>
              <a:rPr lang="en-US" altLang="zh-CN" sz="1600" i="1" dirty="0">
                <a:solidFill>
                  <a:srgbClr val="0000FF"/>
                </a:solidFill>
                <a:latin typeface="Cambria" panose="02040503050406030204" pitchFamily="18" charset="0"/>
                <a:ea typeface="Cambria" panose="02040503050406030204" pitchFamily="18" charset="0"/>
              </a:rPr>
              <a:t>α</a:t>
            </a:r>
            <a:r>
              <a:rPr lang="en-US" altLang="zh-CN" sz="1600" dirty="0">
                <a:solidFill>
                  <a:srgbClr val="0000FF"/>
                </a:solidFill>
                <a:latin typeface="Cambria" panose="02040503050406030204" pitchFamily="18" charset="0"/>
                <a:ea typeface="Cambria" panose="02040503050406030204" pitchFamily="18" charset="0"/>
              </a:rPr>
              <a:t>-gated</a:t>
            </a:r>
            <a:endParaRPr lang="zh-CN" altLang="en-US" sz="1600" dirty="0">
              <a:solidFill>
                <a:srgbClr val="0000FF"/>
              </a:solidFill>
              <a:latin typeface="Cambria" panose="02040503050406030204" pitchFamily="18" charset="0"/>
            </a:endParaRPr>
          </a:p>
        </p:txBody>
      </p:sp>
      <p:sp>
        <p:nvSpPr>
          <p:cNvPr id="11" name="TextBox 10">
            <a:extLst>
              <a:ext uri="{FF2B5EF4-FFF2-40B4-BE49-F238E27FC236}">
                <a16:creationId xmlns:a16="http://schemas.microsoft.com/office/drawing/2014/main" id="{316F6889-42FF-4532-A5D0-A47AE1F6751F}"/>
              </a:ext>
            </a:extLst>
          </p:cNvPr>
          <p:cNvSpPr txBox="1"/>
          <p:nvPr/>
        </p:nvSpPr>
        <p:spPr>
          <a:xfrm>
            <a:off x="7393360" y="2667000"/>
            <a:ext cx="930896" cy="369332"/>
          </a:xfrm>
          <a:prstGeom prst="rect">
            <a:avLst/>
          </a:prstGeom>
          <a:noFill/>
        </p:spPr>
        <p:txBody>
          <a:bodyPr wrap="none">
            <a:spAutoFit/>
          </a:bodyPr>
          <a:lstStyle/>
          <a:p>
            <a:r>
              <a:rPr lang="en-US" altLang="zh-CN" i="1" dirty="0">
                <a:solidFill>
                  <a:srgbClr val="FF0000"/>
                </a:solidFill>
                <a:latin typeface="Cambria" panose="02040503050406030204" pitchFamily="18" charset="0"/>
                <a:ea typeface="Cambria" panose="02040503050406030204" pitchFamily="18" charset="0"/>
              </a:rPr>
              <a:t>α</a:t>
            </a:r>
            <a:r>
              <a:rPr lang="en-US" altLang="zh-CN" dirty="0">
                <a:solidFill>
                  <a:srgbClr val="FF0000"/>
                </a:solidFill>
                <a:latin typeface="Cambria" panose="02040503050406030204" pitchFamily="18" charset="0"/>
                <a:ea typeface="Cambria" panose="02040503050406030204" pitchFamily="18" charset="0"/>
              </a:rPr>
              <a:t>-gated</a:t>
            </a:r>
          </a:p>
        </p:txBody>
      </p:sp>
      <p:sp>
        <p:nvSpPr>
          <p:cNvPr id="12" name="TextBox 11">
            <a:extLst>
              <a:ext uri="{FF2B5EF4-FFF2-40B4-BE49-F238E27FC236}">
                <a16:creationId xmlns:a16="http://schemas.microsoft.com/office/drawing/2014/main" id="{B8842C96-E05F-439A-97A8-61665525F3F9}"/>
              </a:ext>
            </a:extLst>
          </p:cNvPr>
          <p:cNvSpPr txBox="1"/>
          <p:nvPr/>
        </p:nvSpPr>
        <p:spPr>
          <a:xfrm>
            <a:off x="7393360" y="1204798"/>
            <a:ext cx="1518364" cy="369332"/>
          </a:xfrm>
          <a:prstGeom prst="rect">
            <a:avLst/>
          </a:prstGeom>
          <a:noFill/>
        </p:spPr>
        <p:txBody>
          <a:bodyPr wrap="none">
            <a:spAutoFit/>
          </a:bodyPr>
          <a:lstStyle/>
          <a:p>
            <a:r>
              <a:rPr lang="el-GR" altLang="zh-CN" i="1" dirty="0">
                <a:latin typeface="Cambria" panose="02040503050406030204" pitchFamily="18" charset="0"/>
                <a:ea typeface="Cambria" panose="02040503050406030204" pitchFamily="18" charset="0"/>
              </a:rPr>
              <a:t>γ</a:t>
            </a:r>
            <a:r>
              <a:rPr lang="el-GR" altLang="zh-CN" dirty="0">
                <a:latin typeface="Cambria" panose="02040503050406030204" pitchFamily="18" charset="0"/>
                <a:ea typeface="Cambria" panose="02040503050406030204" pitchFamily="18" charset="0"/>
              </a:rPr>
              <a:t>-</a:t>
            </a:r>
            <a:r>
              <a:rPr lang="en-US" altLang="zh-CN" dirty="0">
                <a:latin typeface="Cambria" panose="02040503050406030204" pitchFamily="18" charset="0"/>
                <a:ea typeface="Cambria" panose="02040503050406030204" pitchFamily="18" charset="0"/>
              </a:rPr>
              <a:t>ray spectra</a:t>
            </a:r>
            <a:endParaRPr lang="zh-CN" altLang="en-US" sz="1200" dirty="0">
              <a:latin typeface="Cambria" panose="02040503050406030204" pitchFamily="18" charset="0"/>
            </a:endParaRPr>
          </a:p>
        </p:txBody>
      </p:sp>
      <p:sp>
        <p:nvSpPr>
          <p:cNvPr id="13" name="Arrow: Right 12">
            <a:extLst>
              <a:ext uri="{FF2B5EF4-FFF2-40B4-BE49-F238E27FC236}">
                <a16:creationId xmlns:a16="http://schemas.microsoft.com/office/drawing/2014/main" id="{81B4FC9D-A1D0-4864-A83B-09016667352C}"/>
              </a:ext>
            </a:extLst>
          </p:cNvPr>
          <p:cNvSpPr/>
          <p:nvPr/>
        </p:nvSpPr>
        <p:spPr>
          <a:xfrm rot="20746633">
            <a:off x="3112911" y="2868634"/>
            <a:ext cx="2007941" cy="227528"/>
          </a:xfrm>
          <a:prstGeom prst="rightArrow">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4" name="TextBox 13">
            <a:extLst>
              <a:ext uri="{FF2B5EF4-FFF2-40B4-BE49-F238E27FC236}">
                <a16:creationId xmlns:a16="http://schemas.microsoft.com/office/drawing/2014/main" id="{36008AE6-F588-45A0-B32E-D00CB94C6C27}"/>
              </a:ext>
            </a:extLst>
          </p:cNvPr>
          <p:cNvSpPr txBox="1"/>
          <p:nvPr/>
        </p:nvSpPr>
        <p:spPr>
          <a:xfrm>
            <a:off x="106531" y="5645024"/>
            <a:ext cx="3900427" cy="338554"/>
          </a:xfrm>
          <a:prstGeom prst="rect">
            <a:avLst/>
          </a:prstGeom>
          <a:noFill/>
        </p:spPr>
        <p:txBody>
          <a:bodyPr wrap="none">
            <a:spAutoFit/>
          </a:bodyPr>
          <a:lstStyle/>
          <a:p>
            <a:r>
              <a:rPr lang="en-US" altLang="zh-CN" sz="1600" dirty="0">
                <a:solidFill>
                  <a:srgbClr val="000066"/>
                </a:solidFill>
                <a:latin typeface="Arial Narrow" panose="020B0606020202030204" pitchFamily="34" charset="0"/>
              </a:rPr>
              <a:t>L. J. Sun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Lett. B 839, 137801 (2023).</a:t>
            </a:r>
            <a:endParaRPr lang="zh-CN" altLang="en-US" sz="1600" dirty="0">
              <a:solidFill>
                <a:srgbClr val="000066"/>
              </a:solidFill>
              <a:latin typeface="Arial Narrow" panose="020B0606020202030204" pitchFamily="34" charset="0"/>
            </a:endParaRPr>
          </a:p>
        </p:txBody>
      </p:sp>
      <p:pic>
        <p:nvPicPr>
          <p:cNvPr id="19" name="Picture 18">
            <a:extLst>
              <a:ext uri="{FF2B5EF4-FFF2-40B4-BE49-F238E27FC236}">
                <a16:creationId xmlns:a16="http://schemas.microsoft.com/office/drawing/2014/main" id="{9D9B4648-2673-499D-A86B-4F7BEB422F91}"/>
              </a:ext>
            </a:extLst>
          </p:cNvPr>
          <p:cNvPicPr>
            <a:picLocks noChangeAspect="1"/>
          </p:cNvPicPr>
          <p:nvPr/>
        </p:nvPicPr>
        <p:blipFill>
          <a:blip r:embed="rId5"/>
          <a:stretch>
            <a:fillRect/>
          </a:stretch>
        </p:blipFill>
        <p:spPr>
          <a:xfrm>
            <a:off x="4800600" y="4069080"/>
            <a:ext cx="4206240" cy="1902441"/>
          </a:xfrm>
          <a:prstGeom prst="rect">
            <a:avLst/>
          </a:prstGeom>
        </p:spPr>
      </p:pic>
      <p:sp>
        <p:nvSpPr>
          <p:cNvPr id="20" name="TextBox 19">
            <a:extLst>
              <a:ext uri="{FF2B5EF4-FFF2-40B4-BE49-F238E27FC236}">
                <a16:creationId xmlns:a16="http://schemas.microsoft.com/office/drawing/2014/main" id="{11E4A482-E637-44B2-8CF7-7C29DC8735B1}"/>
              </a:ext>
            </a:extLst>
          </p:cNvPr>
          <p:cNvSpPr txBox="1"/>
          <p:nvPr/>
        </p:nvSpPr>
        <p:spPr>
          <a:xfrm>
            <a:off x="5755597" y="4096836"/>
            <a:ext cx="1300356" cy="338554"/>
          </a:xfrm>
          <a:prstGeom prst="rect">
            <a:avLst/>
          </a:prstGeom>
          <a:noFill/>
        </p:spPr>
        <p:txBody>
          <a:bodyPr wrap="none" rtlCol="0">
            <a:spAutoFit/>
          </a:bodyPr>
          <a:lstStyle/>
          <a:p>
            <a:r>
              <a:rPr lang="en-US" sz="1600" dirty="0">
                <a:solidFill>
                  <a:srgbClr val="0000FF"/>
                </a:solidFill>
                <a:latin typeface="Cambria" panose="02040503050406030204" pitchFamily="18" charset="0"/>
                <a:ea typeface="Cambria" panose="02040503050406030204" pitchFamily="18" charset="0"/>
              </a:rPr>
              <a:t>6390</a:t>
            </a:r>
            <a:r>
              <a:rPr lang="zh-CN" altLang="en-US" sz="1600" dirty="0">
                <a:solidFill>
                  <a:srgbClr val="0000FF"/>
                </a:solidFill>
                <a:latin typeface="Cambria" panose="02040503050406030204" pitchFamily="18" charset="0"/>
              </a:rPr>
              <a:t>→</a:t>
            </a:r>
            <a:r>
              <a:rPr lang="en-US" altLang="zh-CN" sz="1600" dirty="0">
                <a:solidFill>
                  <a:srgbClr val="0000FF"/>
                </a:solidFill>
                <a:latin typeface="Cambria" panose="02040503050406030204" pitchFamily="18" charset="0"/>
                <a:ea typeface="Cambria" panose="02040503050406030204" pitchFamily="18" charset="0"/>
              </a:rPr>
              <a:t>2234</a:t>
            </a:r>
            <a:endParaRPr lang="en-US" sz="1600" dirty="0">
              <a:solidFill>
                <a:srgbClr val="0000FF"/>
              </a:solidFill>
              <a:latin typeface="Cambria" panose="02040503050406030204" pitchFamily="18" charset="0"/>
              <a:ea typeface="Cambria" panose="02040503050406030204" pitchFamily="18" charset="0"/>
            </a:endParaRPr>
          </a:p>
        </p:txBody>
      </p:sp>
      <p:cxnSp>
        <p:nvCxnSpPr>
          <p:cNvPr id="22" name="Straight Connector 21">
            <a:extLst>
              <a:ext uri="{FF2B5EF4-FFF2-40B4-BE49-F238E27FC236}">
                <a16:creationId xmlns:a16="http://schemas.microsoft.com/office/drawing/2014/main" id="{0C19724F-0336-4E84-A273-6BE50AA181D1}"/>
              </a:ext>
            </a:extLst>
          </p:cNvPr>
          <p:cNvCxnSpPr>
            <a:cxnSpLocks/>
          </p:cNvCxnSpPr>
          <p:nvPr/>
        </p:nvCxnSpPr>
        <p:spPr>
          <a:xfrm>
            <a:off x="6996752" y="4276481"/>
            <a:ext cx="279515" cy="191164"/>
          </a:xfrm>
          <a:prstGeom prst="line">
            <a:avLst/>
          </a:prstGeom>
          <a:ln w="15875">
            <a:solidFill>
              <a:srgbClr val="0000FF"/>
            </a:solidFill>
          </a:ln>
          <a:effectLst/>
        </p:spPr>
        <p:style>
          <a:lnRef idx="2">
            <a:schemeClr val="accent3"/>
          </a:lnRef>
          <a:fillRef idx="0">
            <a:schemeClr val="accent3"/>
          </a:fillRef>
          <a:effectRef idx="1">
            <a:schemeClr val="accent3"/>
          </a:effectRef>
          <a:fontRef idx="minor">
            <a:schemeClr val="tx1"/>
          </a:fontRef>
        </p:style>
      </p:cxnSp>
      <p:sp>
        <p:nvSpPr>
          <p:cNvPr id="2" name="TextBox 1">
            <a:extLst>
              <a:ext uri="{FF2B5EF4-FFF2-40B4-BE49-F238E27FC236}">
                <a16:creationId xmlns:a16="http://schemas.microsoft.com/office/drawing/2014/main" id="{3DC97DF9-E161-43E3-9C5C-1C768D55620C}"/>
              </a:ext>
            </a:extLst>
          </p:cNvPr>
          <p:cNvSpPr txBox="1"/>
          <p:nvPr/>
        </p:nvSpPr>
        <p:spPr>
          <a:xfrm>
            <a:off x="7725181" y="4129091"/>
            <a:ext cx="1186543" cy="338554"/>
          </a:xfrm>
          <a:prstGeom prst="rect">
            <a:avLst/>
          </a:prstGeom>
          <a:noFill/>
        </p:spPr>
        <p:txBody>
          <a:bodyPr wrap="none" rtlCol="0">
            <a:spAutoFit/>
          </a:bodyPr>
          <a:lstStyle/>
          <a:p>
            <a:r>
              <a:rPr lang="en-US" sz="1600" dirty="0">
                <a:solidFill>
                  <a:srgbClr val="0000FF"/>
                </a:solidFill>
                <a:latin typeface="Cambria" panose="02040503050406030204" pitchFamily="18" charset="0"/>
                <a:ea typeface="Cambria" panose="02040503050406030204" pitchFamily="18" charset="0"/>
              </a:rPr>
              <a:t>~50 counts</a:t>
            </a:r>
          </a:p>
        </p:txBody>
      </p:sp>
      <p:cxnSp>
        <p:nvCxnSpPr>
          <p:cNvPr id="18" name="Straight Connector 17">
            <a:extLst>
              <a:ext uri="{FF2B5EF4-FFF2-40B4-BE49-F238E27FC236}">
                <a16:creationId xmlns:a16="http://schemas.microsoft.com/office/drawing/2014/main" id="{D717E872-E97F-456C-B935-A4141BFCD4FD}"/>
              </a:ext>
            </a:extLst>
          </p:cNvPr>
          <p:cNvCxnSpPr>
            <a:cxnSpLocks/>
          </p:cNvCxnSpPr>
          <p:nvPr/>
        </p:nvCxnSpPr>
        <p:spPr>
          <a:xfrm>
            <a:off x="3268577" y="5142671"/>
            <a:ext cx="822960" cy="0"/>
          </a:xfrm>
          <a:prstGeom prst="line">
            <a:avLst/>
          </a:prstGeom>
          <a:ln w="19050"/>
          <a:effectLst/>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E5D211A0-6812-4C7E-9BD3-5E9659338C7A}"/>
              </a:ext>
            </a:extLst>
          </p:cNvPr>
          <p:cNvCxnSpPr>
            <a:cxnSpLocks/>
          </p:cNvCxnSpPr>
          <p:nvPr/>
        </p:nvCxnSpPr>
        <p:spPr>
          <a:xfrm>
            <a:off x="3268577" y="4361576"/>
            <a:ext cx="822960" cy="0"/>
          </a:xfrm>
          <a:prstGeom prst="line">
            <a:avLst/>
          </a:prstGeom>
          <a:ln w="19050"/>
          <a:effectLst/>
        </p:spPr>
        <p:style>
          <a:lnRef idx="2">
            <a:schemeClr val="dk1"/>
          </a:lnRef>
          <a:fillRef idx="0">
            <a:schemeClr val="dk1"/>
          </a:fillRef>
          <a:effectRef idx="1">
            <a:schemeClr val="dk1"/>
          </a:effectRef>
          <a:fontRef idx="minor">
            <a:schemeClr val="tx1"/>
          </a:fontRef>
        </p:style>
      </p:cxnSp>
      <p:sp>
        <p:nvSpPr>
          <p:cNvPr id="23" name="TextBox 22">
            <a:extLst>
              <a:ext uri="{FF2B5EF4-FFF2-40B4-BE49-F238E27FC236}">
                <a16:creationId xmlns:a16="http://schemas.microsoft.com/office/drawing/2014/main" id="{0EC94527-56DE-4126-B866-4515FF102CFF}"/>
              </a:ext>
            </a:extLst>
          </p:cNvPr>
          <p:cNvSpPr txBox="1"/>
          <p:nvPr/>
        </p:nvSpPr>
        <p:spPr>
          <a:xfrm>
            <a:off x="3762207" y="4473114"/>
            <a:ext cx="129844" cy="307777"/>
          </a:xfrm>
          <a:prstGeom prst="rect">
            <a:avLst/>
          </a:prstGeom>
          <a:noFill/>
        </p:spPr>
        <p:txBody>
          <a:bodyPr wrap="none" lIns="0" tIns="0" rIns="0" bIns="0" rtlCol="0">
            <a:spAutoFit/>
          </a:bodyPr>
          <a:lstStyle/>
          <a:p>
            <a:pPr algn="ctr"/>
            <a:r>
              <a:rPr lang="en-US" altLang="zh-CN" sz="2000" i="1" dirty="0">
                <a:latin typeface="Cambria Math" panose="02040503050406030204" pitchFamily="18" charset="0"/>
                <a:ea typeface="Cambria Math" panose="02040503050406030204" pitchFamily="18" charset="0"/>
              </a:rPr>
              <a:t>γ</a:t>
            </a:r>
            <a:endParaRPr lang="zh-CN" altLang="en-US" i="1" dirty="0">
              <a:latin typeface="Cambria Math" panose="02040503050406030204" pitchFamily="18" charset="0"/>
            </a:endParaRPr>
          </a:p>
        </p:txBody>
      </p:sp>
      <p:sp>
        <p:nvSpPr>
          <p:cNvPr id="24" name="TextBox 23">
            <a:extLst>
              <a:ext uri="{FF2B5EF4-FFF2-40B4-BE49-F238E27FC236}">
                <a16:creationId xmlns:a16="http://schemas.microsoft.com/office/drawing/2014/main" id="{7C1DE851-0281-4346-A685-1F946A6F3BB1}"/>
              </a:ext>
            </a:extLst>
          </p:cNvPr>
          <p:cNvSpPr txBox="1"/>
          <p:nvPr/>
        </p:nvSpPr>
        <p:spPr>
          <a:xfrm>
            <a:off x="3485300" y="5153483"/>
            <a:ext cx="315792" cy="307777"/>
          </a:xfrm>
          <a:prstGeom prst="rect">
            <a:avLst/>
          </a:prstGeom>
          <a:noFill/>
        </p:spPr>
        <p:txBody>
          <a:bodyPr wrap="none" lIns="0" tIns="0" rIns="0" bIns="0"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25" name="TextBox 24">
            <a:extLst>
              <a:ext uri="{FF2B5EF4-FFF2-40B4-BE49-F238E27FC236}">
                <a16:creationId xmlns:a16="http://schemas.microsoft.com/office/drawing/2014/main" id="{A5EB2719-F0BE-41D1-B37B-17DFAB9CB652}"/>
              </a:ext>
            </a:extLst>
          </p:cNvPr>
          <p:cNvSpPr txBox="1"/>
          <p:nvPr/>
        </p:nvSpPr>
        <p:spPr>
          <a:xfrm>
            <a:off x="4122598" y="4238466"/>
            <a:ext cx="455253"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6390</a:t>
            </a:r>
            <a:endParaRPr lang="zh-CN" altLang="en-US" sz="1600" dirty="0">
              <a:latin typeface="Cambria Math" panose="02040503050406030204" pitchFamily="18" charset="0"/>
            </a:endParaRPr>
          </a:p>
        </p:txBody>
      </p:sp>
      <p:sp>
        <p:nvSpPr>
          <p:cNvPr id="26" name="TextBox 25">
            <a:extLst>
              <a:ext uri="{FF2B5EF4-FFF2-40B4-BE49-F238E27FC236}">
                <a16:creationId xmlns:a16="http://schemas.microsoft.com/office/drawing/2014/main" id="{90A69E57-1AA7-47AE-8F17-B12224F9FE65}"/>
              </a:ext>
            </a:extLst>
          </p:cNvPr>
          <p:cNvSpPr txBox="1"/>
          <p:nvPr/>
        </p:nvSpPr>
        <p:spPr>
          <a:xfrm>
            <a:off x="4122598" y="5020860"/>
            <a:ext cx="113814"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27" name="TextBox 26">
            <a:extLst>
              <a:ext uri="{FF2B5EF4-FFF2-40B4-BE49-F238E27FC236}">
                <a16:creationId xmlns:a16="http://schemas.microsoft.com/office/drawing/2014/main" id="{D64AB7C1-B5AD-43AD-B743-B2145D709C92}"/>
              </a:ext>
            </a:extLst>
          </p:cNvPr>
          <p:cNvSpPr txBox="1"/>
          <p:nvPr/>
        </p:nvSpPr>
        <p:spPr>
          <a:xfrm>
            <a:off x="2831719" y="5016590"/>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28" name="TextBox 27">
            <a:extLst>
              <a:ext uri="{FF2B5EF4-FFF2-40B4-BE49-F238E27FC236}">
                <a16:creationId xmlns:a16="http://schemas.microsoft.com/office/drawing/2014/main" id="{D9E55214-C2C6-46BB-BF2D-D88DB2760227}"/>
              </a:ext>
            </a:extLst>
          </p:cNvPr>
          <p:cNvSpPr txBox="1"/>
          <p:nvPr/>
        </p:nvSpPr>
        <p:spPr>
          <a:xfrm>
            <a:off x="2827198" y="4215290"/>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3/2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cxnSp>
        <p:nvCxnSpPr>
          <p:cNvPr id="29" name="Straight Connector 28">
            <a:extLst>
              <a:ext uri="{FF2B5EF4-FFF2-40B4-BE49-F238E27FC236}">
                <a16:creationId xmlns:a16="http://schemas.microsoft.com/office/drawing/2014/main" id="{401CBAA6-9A32-4CEB-890D-16F3B0766938}"/>
              </a:ext>
            </a:extLst>
          </p:cNvPr>
          <p:cNvCxnSpPr>
            <a:cxnSpLocks/>
          </p:cNvCxnSpPr>
          <p:nvPr/>
        </p:nvCxnSpPr>
        <p:spPr>
          <a:xfrm>
            <a:off x="3268577" y="4904257"/>
            <a:ext cx="822960" cy="0"/>
          </a:xfrm>
          <a:prstGeom prst="line">
            <a:avLst/>
          </a:prstGeom>
          <a:ln w="19050"/>
          <a:effectLst/>
        </p:spPr>
        <p:style>
          <a:lnRef idx="2">
            <a:schemeClr val="dk1"/>
          </a:lnRef>
          <a:fillRef idx="0">
            <a:schemeClr val="dk1"/>
          </a:fillRef>
          <a:effectRef idx="1">
            <a:schemeClr val="dk1"/>
          </a:effectRef>
          <a:fontRef idx="minor">
            <a:schemeClr val="tx1"/>
          </a:fontRef>
        </p:style>
      </p:cxnSp>
      <p:sp>
        <p:nvSpPr>
          <p:cNvPr id="30" name="TextBox 29">
            <a:extLst>
              <a:ext uri="{FF2B5EF4-FFF2-40B4-BE49-F238E27FC236}">
                <a16:creationId xmlns:a16="http://schemas.microsoft.com/office/drawing/2014/main" id="{5DBA459A-5304-4E72-8748-87E79A217491}"/>
              </a:ext>
            </a:extLst>
          </p:cNvPr>
          <p:cNvSpPr txBox="1"/>
          <p:nvPr/>
        </p:nvSpPr>
        <p:spPr>
          <a:xfrm>
            <a:off x="4122598" y="4781147"/>
            <a:ext cx="455253"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2234</a:t>
            </a:r>
            <a:endParaRPr lang="zh-CN" altLang="en-US" sz="1600" dirty="0">
              <a:latin typeface="Cambria Math" panose="02040503050406030204" pitchFamily="18" charset="0"/>
            </a:endParaRPr>
          </a:p>
        </p:txBody>
      </p:sp>
      <p:sp>
        <p:nvSpPr>
          <p:cNvPr id="31" name="TextBox 30">
            <a:extLst>
              <a:ext uri="{FF2B5EF4-FFF2-40B4-BE49-F238E27FC236}">
                <a16:creationId xmlns:a16="http://schemas.microsoft.com/office/drawing/2014/main" id="{BE0A9C11-6A6B-4648-9D73-D2211B8D9232}"/>
              </a:ext>
            </a:extLst>
          </p:cNvPr>
          <p:cNvSpPr txBox="1"/>
          <p:nvPr/>
        </p:nvSpPr>
        <p:spPr>
          <a:xfrm>
            <a:off x="2831719" y="4777749"/>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5/2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cxnSp>
        <p:nvCxnSpPr>
          <p:cNvPr id="32" name="Straight Arrow Connector 31">
            <a:extLst>
              <a:ext uri="{FF2B5EF4-FFF2-40B4-BE49-F238E27FC236}">
                <a16:creationId xmlns:a16="http://schemas.microsoft.com/office/drawing/2014/main" id="{F32C1E70-46C9-4A44-B503-27D869B45C03}"/>
              </a:ext>
            </a:extLst>
          </p:cNvPr>
          <p:cNvCxnSpPr>
            <a:cxnSpLocks/>
          </p:cNvCxnSpPr>
          <p:nvPr/>
        </p:nvCxnSpPr>
        <p:spPr>
          <a:xfrm>
            <a:off x="3655831" y="4370832"/>
            <a:ext cx="0" cy="514018"/>
          </a:xfrm>
          <a:prstGeom prst="straightConnector1">
            <a:avLst/>
          </a:prstGeom>
          <a:ln w="19050">
            <a:solidFill>
              <a:schemeClr val="tx1"/>
            </a:solidFill>
            <a:tailEnd type="triangle"/>
          </a:ln>
          <a:effectLst/>
        </p:spPr>
        <p:style>
          <a:lnRef idx="2">
            <a:schemeClr val="accent3"/>
          </a:lnRef>
          <a:fillRef idx="0">
            <a:schemeClr val="accent3"/>
          </a:fillRef>
          <a:effectRef idx="1">
            <a:schemeClr val="accent3"/>
          </a:effectRef>
          <a:fontRef idx="minor">
            <a:schemeClr val="tx1"/>
          </a:fontRef>
        </p:style>
      </p:cxnSp>
      <p:cxnSp>
        <p:nvCxnSpPr>
          <p:cNvPr id="33" name="Straight Connector 32">
            <a:extLst>
              <a:ext uri="{FF2B5EF4-FFF2-40B4-BE49-F238E27FC236}">
                <a16:creationId xmlns:a16="http://schemas.microsoft.com/office/drawing/2014/main" id="{6C2DF4D4-8D8A-4FB4-A350-91F7E98215FD}"/>
              </a:ext>
            </a:extLst>
          </p:cNvPr>
          <p:cNvCxnSpPr>
            <a:cxnSpLocks/>
          </p:cNvCxnSpPr>
          <p:nvPr/>
        </p:nvCxnSpPr>
        <p:spPr>
          <a:xfrm flipV="1">
            <a:off x="5181600" y="3562350"/>
            <a:ext cx="2015490" cy="567692"/>
          </a:xfrm>
          <a:prstGeom prst="line">
            <a:avLst/>
          </a:prstGeom>
          <a:ln w="12700">
            <a:solidFill>
              <a:srgbClr val="0000CC"/>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25D9D9AC-4F3F-44FC-AD3D-23BB0030CAF9}"/>
              </a:ext>
            </a:extLst>
          </p:cNvPr>
          <p:cNvCxnSpPr>
            <a:cxnSpLocks/>
          </p:cNvCxnSpPr>
          <p:nvPr/>
        </p:nvCxnSpPr>
        <p:spPr>
          <a:xfrm flipH="1" flipV="1">
            <a:off x="7288530" y="3562350"/>
            <a:ext cx="1631950" cy="567692"/>
          </a:xfrm>
          <a:prstGeom prst="line">
            <a:avLst/>
          </a:prstGeom>
          <a:ln w="12700">
            <a:solidFill>
              <a:srgbClr val="0000C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2543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9D8974-83AB-4A2A-A378-EC5521A0B6B4}"/>
              </a:ext>
            </a:extLst>
          </p:cNvPr>
          <p:cNvSpPr>
            <a:spLocks noGrp="1"/>
          </p:cNvSpPr>
          <p:nvPr>
            <p:ph type="title"/>
          </p:nvPr>
        </p:nvSpPr>
        <p:spPr>
          <a:xfrm>
            <a:off x="76200" y="316396"/>
            <a:ext cx="8991600" cy="424506"/>
          </a:xfrm>
        </p:spPr>
        <p:txBody>
          <a:bodyPr/>
          <a:lstStyle/>
          <a:p>
            <a:r>
              <a:rPr lang="en-US" altLang="zh-CN" dirty="0"/>
              <a:t>Key </a:t>
            </a:r>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 Resonance</a:t>
            </a:r>
            <a:endParaRPr lang="en-US" dirty="0"/>
          </a:p>
        </p:txBody>
      </p:sp>
      <p:sp>
        <p:nvSpPr>
          <p:cNvPr id="4" name="Footer Placeholder 3">
            <a:extLst>
              <a:ext uri="{FF2B5EF4-FFF2-40B4-BE49-F238E27FC236}">
                <a16:creationId xmlns:a16="http://schemas.microsoft.com/office/drawing/2014/main" id="{CF9C3F31-254D-4FC3-AF3C-E0164FA88D61}"/>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DE2A9762-88F5-409A-A74B-EF8D5669FE4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15</a:t>
            </a:fld>
            <a:r>
              <a:rPr lang="en-US" dirty="0"/>
              <a:t> / 40</a:t>
            </a:r>
          </a:p>
        </p:txBody>
      </p:sp>
      <p:cxnSp>
        <p:nvCxnSpPr>
          <p:cNvPr id="14" name="Straight Connector 13">
            <a:extLst>
              <a:ext uri="{FF2B5EF4-FFF2-40B4-BE49-F238E27FC236}">
                <a16:creationId xmlns:a16="http://schemas.microsoft.com/office/drawing/2014/main" id="{1410195C-7684-485B-8825-80FF90FF11E1}"/>
              </a:ext>
            </a:extLst>
          </p:cNvPr>
          <p:cNvCxnSpPr/>
          <p:nvPr/>
        </p:nvCxnSpPr>
        <p:spPr>
          <a:xfrm>
            <a:off x="376549" y="226280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A7A4900E-9E36-46C5-BD8A-60210439FF29}"/>
              </a:ext>
            </a:extLst>
          </p:cNvPr>
          <p:cNvCxnSpPr>
            <a:cxnSpLocks/>
          </p:cNvCxnSpPr>
          <p:nvPr/>
        </p:nvCxnSpPr>
        <p:spPr>
          <a:xfrm>
            <a:off x="1992822" y="405862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E792DF10-BB72-4274-AE2E-98814E182952}"/>
              </a:ext>
            </a:extLst>
          </p:cNvPr>
          <p:cNvCxnSpPr>
            <a:cxnSpLocks/>
          </p:cNvCxnSpPr>
          <p:nvPr/>
        </p:nvCxnSpPr>
        <p:spPr>
          <a:xfrm>
            <a:off x="1992822" y="1903553"/>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61EA0061-F142-43B7-9443-4E57F9004B11}"/>
              </a:ext>
            </a:extLst>
          </p:cNvPr>
          <p:cNvCxnSpPr>
            <a:cxnSpLocks/>
          </p:cNvCxnSpPr>
          <p:nvPr/>
        </p:nvCxnSpPr>
        <p:spPr>
          <a:xfrm flipH="1">
            <a:off x="1367150" y="1910495"/>
            <a:ext cx="618573" cy="352305"/>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8" name="Straight Arrow Connector 17">
            <a:extLst>
              <a:ext uri="{FF2B5EF4-FFF2-40B4-BE49-F238E27FC236}">
                <a16:creationId xmlns:a16="http://schemas.microsoft.com/office/drawing/2014/main" id="{59C1B72C-DD5D-415B-949F-6B0056A98A1F}"/>
              </a:ext>
            </a:extLst>
          </p:cNvPr>
          <p:cNvCxnSpPr>
            <a:cxnSpLocks/>
          </p:cNvCxnSpPr>
          <p:nvPr/>
        </p:nvCxnSpPr>
        <p:spPr>
          <a:xfrm>
            <a:off x="2458054" y="1903553"/>
            <a:ext cx="0" cy="1589979"/>
          </a:xfrm>
          <a:prstGeom prst="straightConnector1">
            <a:avLst/>
          </a:prstGeom>
          <a:ln>
            <a:solidFill>
              <a:srgbClr val="0000FF"/>
            </a:solidFill>
            <a:tailEnd type="triangle"/>
          </a:ln>
        </p:spPr>
        <p:style>
          <a:lnRef idx="2">
            <a:schemeClr val="accent3"/>
          </a:lnRef>
          <a:fillRef idx="0">
            <a:schemeClr val="accent3"/>
          </a:fillRef>
          <a:effectRef idx="1">
            <a:schemeClr val="accent3"/>
          </a:effectRef>
          <a:fontRef idx="minor">
            <a:schemeClr val="tx1"/>
          </a:fontRef>
        </p:style>
      </p:cxnSp>
      <p:sp>
        <p:nvSpPr>
          <p:cNvPr id="20" name="TextBox 19">
            <a:extLst>
              <a:ext uri="{FF2B5EF4-FFF2-40B4-BE49-F238E27FC236}">
                <a16:creationId xmlns:a16="http://schemas.microsoft.com/office/drawing/2014/main" id="{45D5E41C-A116-4928-AC6C-9DF2CA146D22}"/>
              </a:ext>
            </a:extLst>
          </p:cNvPr>
          <p:cNvSpPr txBox="1"/>
          <p:nvPr/>
        </p:nvSpPr>
        <p:spPr>
          <a:xfrm>
            <a:off x="1395726" y="1686225"/>
            <a:ext cx="327334" cy="400110"/>
          </a:xfrm>
          <a:prstGeom prst="rect">
            <a:avLst/>
          </a:prstGeom>
          <a:noFill/>
        </p:spPr>
        <p:txBody>
          <a:bodyPr wrap="none" rtlCol="0">
            <a:spAutoFit/>
          </a:bodyPr>
          <a:lstStyle/>
          <a:p>
            <a:r>
              <a:rPr lang="en-US" altLang="zh-CN" sz="2000" i="1" dirty="0">
                <a:solidFill>
                  <a:srgbClr val="FF0000"/>
                </a:solidFill>
                <a:latin typeface="Cambria Math" panose="02040503050406030204" pitchFamily="18" charset="0"/>
                <a:ea typeface="Cambria Math" panose="02040503050406030204" pitchFamily="18" charset="0"/>
              </a:rPr>
              <a:t>p</a:t>
            </a:r>
            <a:endParaRPr lang="zh-CN" altLang="en-US" i="1" dirty="0">
              <a:solidFill>
                <a:srgbClr val="FF0000"/>
              </a:solidFill>
              <a:latin typeface="Cambria Math" panose="02040503050406030204" pitchFamily="18" charset="0"/>
            </a:endParaRPr>
          </a:p>
        </p:txBody>
      </p:sp>
      <p:sp>
        <p:nvSpPr>
          <p:cNvPr id="21" name="TextBox 20">
            <a:extLst>
              <a:ext uri="{FF2B5EF4-FFF2-40B4-BE49-F238E27FC236}">
                <a16:creationId xmlns:a16="http://schemas.microsoft.com/office/drawing/2014/main" id="{6F2D6D32-7301-4C98-A90E-6D2BA108FB98}"/>
              </a:ext>
            </a:extLst>
          </p:cNvPr>
          <p:cNvSpPr txBox="1"/>
          <p:nvPr/>
        </p:nvSpPr>
        <p:spPr>
          <a:xfrm>
            <a:off x="2420002" y="2533826"/>
            <a:ext cx="314510" cy="400110"/>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γ</a:t>
            </a:r>
            <a:endParaRPr lang="zh-CN" altLang="en-US" i="1" dirty="0">
              <a:solidFill>
                <a:srgbClr val="0000FF"/>
              </a:solidFill>
              <a:latin typeface="Cambria Math" panose="02040503050406030204" pitchFamily="18" charset="0"/>
            </a:endParaRPr>
          </a:p>
        </p:txBody>
      </p:sp>
      <p:cxnSp>
        <p:nvCxnSpPr>
          <p:cNvPr id="22" name="Straight Connector 21">
            <a:extLst>
              <a:ext uri="{FF2B5EF4-FFF2-40B4-BE49-F238E27FC236}">
                <a16:creationId xmlns:a16="http://schemas.microsoft.com/office/drawing/2014/main" id="{D2BD51CB-15F7-48CE-AD87-13089F01C1EC}"/>
              </a:ext>
            </a:extLst>
          </p:cNvPr>
          <p:cNvCxnSpPr>
            <a:cxnSpLocks/>
          </p:cNvCxnSpPr>
          <p:nvPr/>
        </p:nvCxnSpPr>
        <p:spPr>
          <a:xfrm>
            <a:off x="1467454" y="2271066"/>
            <a:ext cx="1485900" cy="0"/>
          </a:xfrm>
          <a:prstGeom prst="line">
            <a:avLst/>
          </a:prstGeom>
          <a:ln>
            <a:solidFill>
              <a:srgbClr val="800000"/>
            </a:solidFill>
            <a:prstDash val="dash"/>
          </a:ln>
        </p:spPr>
        <p:style>
          <a:lnRef idx="2">
            <a:schemeClr val="dk1"/>
          </a:lnRef>
          <a:fillRef idx="0">
            <a:schemeClr val="dk1"/>
          </a:fillRef>
          <a:effectRef idx="1">
            <a:schemeClr val="dk1"/>
          </a:effectRef>
          <a:fontRef idx="minor">
            <a:schemeClr val="tx1"/>
          </a:fontRef>
        </p:style>
      </p:cxnSp>
      <p:sp>
        <p:nvSpPr>
          <p:cNvPr id="23" name="TextBox 22">
            <a:extLst>
              <a:ext uri="{FF2B5EF4-FFF2-40B4-BE49-F238E27FC236}">
                <a16:creationId xmlns:a16="http://schemas.microsoft.com/office/drawing/2014/main" id="{F523BFC9-2089-4ABA-98D6-5CA714EE3F52}"/>
              </a:ext>
            </a:extLst>
          </p:cNvPr>
          <p:cNvSpPr txBox="1"/>
          <p:nvPr/>
        </p:nvSpPr>
        <p:spPr>
          <a:xfrm>
            <a:off x="612002" y="2326797"/>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30</a:t>
            </a:r>
            <a:r>
              <a:rPr lang="en-US" altLang="zh-CN" sz="2000" dirty="0">
                <a:latin typeface="Cambria Math" panose="02040503050406030204" pitchFamily="18" charset="0"/>
                <a:ea typeface="Cambria Math" panose="02040503050406030204" pitchFamily="18" charset="0"/>
              </a:rPr>
              <a:t>P</a:t>
            </a:r>
            <a:endParaRPr lang="zh-CN" altLang="en-US" sz="2000" dirty="0">
              <a:latin typeface="Cambria Math" panose="02040503050406030204" pitchFamily="18" charset="0"/>
            </a:endParaRPr>
          </a:p>
        </p:txBody>
      </p:sp>
      <p:sp>
        <p:nvSpPr>
          <p:cNvPr id="24" name="TextBox 23">
            <a:extLst>
              <a:ext uri="{FF2B5EF4-FFF2-40B4-BE49-F238E27FC236}">
                <a16:creationId xmlns:a16="http://schemas.microsoft.com/office/drawing/2014/main" id="{ACB6187C-A348-4744-B11D-8C0F5421D7E1}"/>
              </a:ext>
            </a:extLst>
          </p:cNvPr>
          <p:cNvSpPr txBox="1"/>
          <p:nvPr/>
        </p:nvSpPr>
        <p:spPr>
          <a:xfrm>
            <a:off x="2210404" y="4095690"/>
            <a:ext cx="519694" cy="400110"/>
          </a:xfrm>
          <a:prstGeom prst="rect">
            <a:avLst/>
          </a:prstGeom>
          <a:noFill/>
        </p:spPr>
        <p:txBody>
          <a:bodyPr wrap="non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25" name="TextBox 24">
            <a:extLst>
              <a:ext uri="{FF2B5EF4-FFF2-40B4-BE49-F238E27FC236}">
                <a16:creationId xmlns:a16="http://schemas.microsoft.com/office/drawing/2014/main" id="{1439A875-306C-4E37-B611-C2B57B658CA7}"/>
              </a:ext>
            </a:extLst>
          </p:cNvPr>
          <p:cNvSpPr txBox="1"/>
          <p:nvPr/>
        </p:nvSpPr>
        <p:spPr>
          <a:xfrm>
            <a:off x="316422" y="1910495"/>
            <a:ext cx="428322"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1</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26" name="TextBox 25">
            <a:extLst>
              <a:ext uri="{FF2B5EF4-FFF2-40B4-BE49-F238E27FC236}">
                <a16:creationId xmlns:a16="http://schemas.microsoft.com/office/drawing/2014/main" id="{6223C51D-29A0-43D0-BC3A-00A2D342B72A}"/>
              </a:ext>
            </a:extLst>
          </p:cNvPr>
          <p:cNvSpPr txBox="1"/>
          <p:nvPr/>
        </p:nvSpPr>
        <p:spPr>
          <a:xfrm>
            <a:off x="1779646" y="3688766"/>
            <a:ext cx="67037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1/2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27" name="TextBox 26">
            <a:extLst>
              <a:ext uri="{FF2B5EF4-FFF2-40B4-BE49-F238E27FC236}">
                <a16:creationId xmlns:a16="http://schemas.microsoft.com/office/drawing/2014/main" id="{098144D0-BC35-4AD0-8D4B-E3082BB0E215}"/>
              </a:ext>
            </a:extLst>
          </p:cNvPr>
          <p:cNvSpPr txBox="1"/>
          <p:nvPr/>
        </p:nvSpPr>
        <p:spPr>
          <a:xfrm>
            <a:off x="2964039" y="2086790"/>
            <a:ext cx="1451039" cy="369332"/>
          </a:xfrm>
          <a:prstGeom prst="rect">
            <a:avLst/>
          </a:prstGeom>
          <a:noFill/>
        </p:spPr>
        <p:txBody>
          <a:bodyPr wrap="none">
            <a:spAutoFit/>
          </a:bodyPr>
          <a:lstStyle/>
          <a:p>
            <a:pPr algn="ctr"/>
            <a:r>
              <a:rPr lang="en-US" altLang="zh-CN" dirty="0">
                <a:solidFill>
                  <a:srgbClr val="800000"/>
                </a:solidFill>
                <a:latin typeface="Cambria Math" panose="02040503050406030204" pitchFamily="18" charset="0"/>
              </a:rPr>
              <a:t>6130.65(24)</a:t>
            </a:r>
            <a:endParaRPr lang="zh-CN" altLang="en-US" dirty="0">
              <a:solidFill>
                <a:srgbClr val="800000"/>
              </a:solidFill>
              <a:latin typeface="Cambria Math" panose="02040503050406030204" pitchFamily="18" charset="0"/>
            </a:endParaRPr>
          </a:p>
        </p:txBody>
      </p:sp>
      <p:sp>
        <p:nvSpPr>
          <p:cNvPr id="28" name="TextBox 27">
            <a:extLst>
              <a:ext uri="{FF2B5EF4-FFF2-40B4-BE49-F238E27FC236}">
                <a16:creationId xmlns:a16="http://schemas.microsoft.com/office/drawing/2014/main" id="{7CBE746D-00B6-4320-9300-80A9CAAA88D6}"/>
              </a:ext>
            </a:extLst>
          </p:cNvPr>
          <p:cNvSpPr txBox="1"/>
          <p:nvPr/>
        </p:nvSpPr>
        <p:spPr>
          <a:xfrm>
            <a:off x="1875216" y="1533825"/>
            <a:ext cx="670376" cy="369332"/>
          </a:xfrm>
          <a:prstGeom prst="rect">
            <a:avLst/>
          </a:prstGeom>
          <a:noFill/>
        </p:spPr>
        <p:txBody>
          <a:bodyPr wrap="none" rtlCol="0">
            <a:spAutoFit/>
          </a:bodyPr>
          <a:lstStyle/>
          <a:p>
            <a:r>
              <a:rPr lang="en-US" altLang="zh-CN" dirty="0">
                <a:solidFill>
                  <a:srgbClr val="7030A0"/>
                </a:solidFill>
                <a:latin typeface="Cambria Math" panose="02040503050406030204" pitchFamily="18" charset="0"/>
                <a:ea typeface="Cambria Math" panose="02040503050406030204" pitchFamily="18" charset="0"/>
              </a:rPr>
              <a:t>3/2</a:t>
            </a:r>
            <a:r>
              <a:rPr lang="en-US" altLang="zh-CN" baseline="30000" dirty="0">
                <a:solidFill>
                  <a:srgbClr val="7030A0"/>
                </a:solidFill>
                <a:latin typeface="Cambria Math" panose="02040503050406030204" pitchFamily="18" charset="0"/>
                <a:ea typeface="Cambria Math" panose="02040503050406030204" pitchFamily="18" charset="0"/>
              </a:rPr>
              <a:t>+</a:t>
            </a:r>
            <a:endParaRPr lang="zh-CN" altLang="en-US" baseline="30000" dirty="0">
              <a:solidFill>
                <a:srgbClr val="7030A0"/>
              </a:solidFill>
              <a:latin typeface="Cambria Math" panose="02040503050406030204" pitchFamily="18" charset="0"/>
            </a:endParaRPr>
          </a:p>
        </p:txBody>
      </p:sp>
      <p:sp>
        <p:nvSpPr>
          <p:cNvPr id="29" name="TextBox 28">
            <a:extLst>
              <a:ext uri="{FF2B5EF4-FFF2-40B4-BE49-F238E27FC236}">
                <a16:creationId xmlns:a16="http://schemas.microsoft.com/office/drawing/2014/main" id="{35B232FB-B2A7-4386-AD2C-533103265ABD}"/>
              </a:ext>
            </a:extLst>
          </p:cNvPr>
          <p:cNvSpPr txBox="1"/>
          <p:nvPr/>
        </p:nvSpPr>
        <p:spPr>
          <a:xfrm>
            <a:off x="2971800" y="1734125"/>
            <a:ext cx="1451038" cy="369332"/>
          </a:xfrm>
          <a:prstGeom prst="rect">
            <a:avLst/>
          </a:prstGeom>
          <a:noFill/>
        </p:spPr>
        <p:txBody>
          <a:bodyPr wrap="none">
            <a:spAutoFit/>
          </a:bodyPr>
          <a:lstStyle/>
          <a:p>
            <a:pPr algn="ctr"/>
            <a:r>
              <a:rPr lang="en-US" altLang="zh-CN" dirty="0">
                <a:solidFill>
                  <a:srgbClr val="0000FF"/>
                </a:solidFill>
                <a:latin typeface="Cambria Math" panose="02040503050406030204" pitchFamily="18" charset="0"/>
              </a:rPr>
              <a:t>6390.46(16)</a:t>
            </a:r>
            <a:endParaRPr lang="zh-CN" altLang="en-US" dirty="0">
              <a:solidFill>
                <a:srgbClr val="0000FF"/>
              </a:solidFill>
              <a:latin typeface="Cambria Math" panose="02040503050406030204" pitchFamily="18" charset="0"/>
            </a:endParaRPr>
          </a:p>
        </p:txBody>
      </p:sp>
      <p:cxnSp>
        <p:nvCxnSpPr>
          <p:cNvPr id="30" name="Straight Connector 29">
            <a:extLst>
              <a:ext uri="{FF2B5EF4-FFF2-40B4-BE49-F238E27FC236}">
                <a16:creationId xmlns:a16="http://schemas.microsoft.com/office/drawing/2014/main" id="{3D748470-7EA3-4B00-B02A-17B7276082A8}"/>
              </a:ext>
            </a:extLst>
          </p:cNvPr>
          <p:cNvCxnSpPr>
            <a:cxnSpLocks/>
          </p:cNvCxnSpPr>
          <p:nvPr/>
        </p:nvCxnSpPr>
        <p:spPr>
          <a:xfrm>
            <a:off x="1992822" y="3505200"/>
            <a:ext cx="990600" cy="0"/>
          </a:xfrm>
          <a:prstGeom prst="line">
            <a:avLst/>
          </a:prstGeom>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470EB436-D1BD-49D3-B77B-AAAFBB944FD2}"/>
              </a:ext>
            </a:extLst>
          </p:cNvPr>
          <p:cNvSpPr txBox="1"/>
          <p:nvPr/>
        </p:nvSpPr>
        <p:spPr>
          <a:xfrm>
            <a:off x="1779646" y="3124200"/>
            <a:ext cx="67037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5/2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32" name="TextBox 31">
            <a:extLst>
              <a:ext uri="{FF2B5EF4-FFF2-40B4-BE49-F238E27FC236}">
                <a16:creationId xmlns:a16="http://schemas.microsoft.com/office/drawing/2014/main" id="{99198454-8E27-4BDE-89E7-C48F41D2EE3F}"/>
              </a:ext>
            </a:extLst>
          </p:cNvPr>
          <p:cNvSpPr txBox="1"/>
          <p:nvPr/>
        </p:nvSpPr>
        <p:spPr>
          <a:xfrm>
            <a:off x="193904" y="2708446"/>
            <a:ext cx="1502335" cy="369332"/>
          </a:xfrm>
          <a:prstGeom prst="rect">
            <a:avLst/>
          </a:prstGeom>
          <a:noFill/>
        </p:spPr>
        <p:txBody>
          <a:bodyPr wrap="none" rtlCol="0">
            <a:spAutoFit/>
          </a:bodyPr>
          <a:lstStyle/>
          <a:p>
            <a:pPr algn="ctr"/>
            <a:r>
              <a:rPr lang="en-US" altLang="zh-CN" dirty="0">
                <a:latin typeface="Cambria Math" panose="02040503050406030204" pitchFamily="18" charset="0"/>
                <a:ea typeface="Cambria Math" panose="02040503050406030204" pitchFamily="18" charset="0"/>
              </a:rPr>
              <a:t>2.498(4) min</a:t>
            </a:r>
            <a:endParaRPr lang="zh-CN" altLang="en-US"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030E5DE3-42AD-48E4-B487-28BAC11FA450}"/>
                  </a:ext>
                </a:extLst>
              </p:cNvPr>
              <p:cNvSpPr txBox="1"/>
              <p:nvPr/>
            </p:nvSpPr>
            <p:spPr>
              <a:xfrm>
                <a:off x="4687560" y="1945009"/>
                <a:ext cx="4390536" cy="681982"/>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zh-CN" altLang="en-US" sz="2000" i="1" smtClean="0">
                              <a:solidFill>
                                <a:srgbClr val="FF0000"/>
                              </a:solidFill>
                              <a:latin typeface="Cambria Math" panose="02040503050406030204" pitchFamily="18" charset="0"/>
                            </a:rPr>
                          </m:ctrlPr>
                        </m:sSubPr>
                        <m:e>
                          <m:r>
                            <a:rPr lang="zh-CN" altLang="en-US" sz="2000" i="1">
                              <a:solidFill>
                                <a:srgbClr val="FF0000"/>
                              </a:solidFill>
                              <a:latin typeface="Cambria Math" panose="02040503050406030204" pitchFamily="18" charset="0"/>
                            </a:rPr>
                            <m:t>𝐵</m:t>
                          </m:r>
                        </m:e>
                        <m:sub>
                          <m:r>
                            <a:rPr lang="zh-CN" altLang="en-US" sz="2000" i="1">
                              <a:solidFill>
                                <a:srgbClr val="FF0000"/>
                              </a:solidFill>
                              <a:latin typeface="Cambria Math" panose="02040503050406030204" pitchFamily="18" charset="0"/>
                            </a:rPr>
                            <m:t>𝑝</m:t>
                          </m:r>
                        </m:sub>
                      </m:sSub>
                      <m:r>
                        <a:rPr lang="en-US" altLang="zh-CN" sz="2000" b="0" i="1" smtClean="0">
                          <a:solidFill>
                            <a:srgbClr val="FF0000"/>
                          </a:solidFill>
                          <a:latin typeface="Cambria Math" panose="02040503050406030204" pitchFamily="18" charset="0"/>
                        </a:rPr>
                        <m:t>=</m:t>
                      </m:r>
                      <m:sSubSup>
                        <m:sSubSupPr>
                          <m:ctrlPr>
                            <a:rPr lang="en-US" altLang="zh-CN" sz="2000" b="0" i="1" smtClean="0">
                              <a:solidFill>
                                <a:srgbClr val="FF0000"/>
                              </a:solidFill>
                              <a:latin typeface="Cambria Math" panose="02040503050406030204" pitchFamily="18" charset="0"/>
                            </a:rPr>
                          </m:ctrlPr>
                        </m:sSubSupPr>
                        <m:e>
                          <m:r>
                            <a:rPr lang="en-US" altLang="zh-CN" sz="2000" i="1">
                              <a:solidFill>
                                <a:srgbClr val="FF0000"/>
                              </a:solidFill>
                              <a:latin typeface="Cambria Math" panose="02040503050406030204" pitchFamily="18" charset="0"/>
                            </a:rPr>
                            <m:t>2.</m:t>
                          </m:r>
                          <m:r>
                            <a:rPr lang="en-US" altLang="zh-CN" sz="2000" b="0" i="1" smtClean="0">
                              <a:solidFill>
                                <a:srgbClr val="FF0000"/>
                              </a:solidFill>
                              <a:latin typeface="Cambria Math" panose="02040503050406030204" pitchFamily="18" charset="0"/>
                            </a:rPr>
                            <m:t>5</m:t>
                          </m:r>
                        </m:e>
                        <m:sub>
                          <m:r>
                            <a:rPr lang="en-US" altLang="zh-CN" sz="2000" b="0" i="1" smtClean="0">
                              <a:solidFill>
                                <a:srgbClr val="FF0000"/>
                              </a:solidFill>
                              <a:latin typeface="Cambria Math" panose="02040503050406030204" pitchFamily="18" charset="0"/>
                            </a:rPr>
                            <m:t>−0.3</m:t>
                          </m:r>
                        </m:sub>
                        <m:sup>
                          <m:r>
                            <a:rPr lang="en-US" altLang="zh-CN" sz="2000" b="0" i="1" smtClean="0">
                              <a:solidFill>
                                <a:srgbClr val="FF0000"/>
                              </a:solidFill>
                              <a:latin typeface="Cambria Math" panose="02040503050406030204" pitchFamily="18" charset="0"/>
                            </a:rPr>
                            <m:t>+0.4</m:t>
                          </m:r>
                        </m:sup>
                      </m:sSubSup>
                      <m:r>
                        <a:rPr lang="en-US" altLang="zh-CN" sz="2000" b="0" i="1" smtClean="0">
                          <a:solidFill>
                            <a:srgbClr val="FF0000"/>
                          </a:solidFill>
                          <a:latin typeface="Cambria Math" panose="02040503050406030204" pitchFamily="18" charset="0"/>
                          <a:ea typeface="Cambria Math" panose="02040503050406030204" pitchFamily="18" charset="0"/>
                        </a:rPr>
                        <m:t>×</m:t>
                      </m:r>
                      <m:sSup>
                        <m:sSupPr>
                          <m:ctrlPr>
                            <a:rPr lang="en-US" altLang="zh-CN" sz="2000" b="0" i="1" smtClean="0">
                              <a:solidFill>
                                <a:srgbClr val="FF0000"/>
                              </a:solidFill>
                              <a:latin typeface="Cambria Math" panose="02040503050406030204" pitchFamily="18" charset="0"/>
                              <a:ea typeface="Cambria Math" panose="02040503050406030204" pitchFamily="18" charset="0"/>
                            </a:rPr>
                          </m:ctrlPr>
                        </m:sSupPr>
                        <m:e>
                          <m:r>
                            <a:rPr lang="en-US" altLang="zh-CN" sz="2000" b="0" i="1" smtClean="0">
                              <a:solidFill>
                                <a:srgbClr val="FF0000"/>
                              </a:solidFill>
                              <a:latin typeface="Cambria Math" panose="02040503050406030204" pitchFamily="18" charset="0"/>
                              <a:ea typeface="Cambria Math" panose="02040503050406030204" pitchFamily="18" charset="0"/>
                            </a:rPr>
                            <m:t>10</m:t>
                          </m:r>
                        </m:e>
                        <m:sup>
                          <m:r>
                            <a:rPr lang="en-US" altLang="zh-CN" sz="2000" b="0" i="1" smtClean="0">
                              <a:solidFill>
                                <a:srgbClr val="FF0000"/>
                              </a:solidFill>
                              <a:latin typeface="Cambria Math" panose="02040503050406030204" pitchFamily="18" charset="0"/>
                              <a:ea typeface="Cambria Math" panose="02040503050406030204" pitchFamily="18" charset="0"/>
                            </a:rPr>
                            <m:t>−4</m:t>
                          </m:r>
                        </m:sup>
                      </m:sSup>
                    </m:oMath>
                  </m:oMathPara>
                </a14:m>
                <a:endParaRPr lang="en-US" altLang="zh-CN" sz="1600" i="0" dirty="0">
                  <a:solidFill>
                    <a:srgbClr val="002060"/>
                  </a:solidFill>
                  <a:effectLst/>
                  <a:latin typeface="Arial Narrow" panose="020B0606020202030204" pitchFamily="34" charset="0"/>
                </a:endParaRPr>
              </a:p>
              <a:p>
                <a:r>
                  <a:rPr lang="nb-NO" altLang="zh-CN" sz="1600" i="0" dirty="0">
                    <a:solidFill>
                      <a:srgbClr val="000066"/>
                    </a:solidFill>
                    <a:effectLst/>
                    <a:latin typeface="Arial Narrow" panose="020B0606020202030204" pitchFamily="34" charset="0"/>
                  </a:rPr>
                  <a:t>T. Budner </a:t>
                </a:r>
                <a:r>
                  <a:rPr lang="nb-NO" altLang="zh-CN" sz="1600" i="1" dirty="0">
                    <a:solidFill>
                      <a:srgbClr val="000066"/>
                    </a:solidFill>
                    <a:effectLst/>
                    <a:latin typeface="Arial Narrow" panose="020B0606020202030204" pitchFamily="34" charset="0"/>
                  </a:rPr>
                  <a:t>et al</a:t>
                </a:r>
                <a:r>
                  <a:rPr lang="nb-NO" altLang="zh-CN" sz="1600" i="0" dirty="0">
                    <a:solidFill>
                      <a:srgbClr val="000066"/>
                    </a:solidFill>
                    <a:effectLst/>
                    <a:latin typeface="Arial Narrow" panose="020B0606020202030204" pitchFamily="34" charset="0"/>
                  </a:rPr>
                  <a:t>., Phys. Rev. Lett. 128, 182701 (2022).</a:t>
                </a:r>
                <a:endParaRPr lang="en-US" altLang="zh-CN" sz="1600" i="0" dirty="0">
                  <a:solidFill>
                    <a:srgbClr val="000066"/>
                  </a:solidFill>
                  <a:effectLst/>
                  <a:latin typeface="Arial Narrow" panose="020B0606020202030204" pitchFamily="34" charset="0"/>
                </a:endParaRPr>
              </a:p>
            </p:txBody>
          </p:sp>
        </mc:Choice>
        <mc:Fallback xmlns="">
          <p:sp>
            <p:nvSpPr>
              <p:cNvPr id="33" name="TextBox 32">
                <a:extLst>
                  <a:ext uri="{FF2B5EF4-FFF2-40B4-BE49-F238E27FC236}">
                    <a16:creationId xmlns:a16="http://schemas.microsoft.com/office/drawing/2014/main" id="{030E5DE3-42AD-48E4-B487-28BAC11FA450}"/>
                  </a:ext>
                </a:extLst>
              </p:cNvPr>
              <p:cNvSpPr txBox="1">
                <a:spLocks noRot="1" noChangeAspect="1" noMove="1" noResize="1" noEditPoints="1" noAdjustHandles="1" noChangeArrowheads="1" noChangeShapeType="1" noTextEdit="1"/>
              </p:cNvSpPr>
              <p:nvPr/>
            </p:nvSpPr>
            <p:spPr>
              <a:xfrm>
                <a:off x="4687560" y="1945009"/>
                <a:ext cx="4390536" cy="681982"/>
              </a:xfrm>
              <a:prstGeom prst="rect">
                <a:avLst/>
              </a:prstGeom>
              <a:blipFill>
                <a:blip r:embed="rId3"/>
                <a:stretch>
                  <a:fillRect l="-833" b="-10714"/>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11B8A3C9-5BFE-47F9-B5B4-E942824024D2}"/>
              </a:ext>
            </a:extLst>
          </p:cNvPr>
          <p:cNvSpPr txBox="1"/>
          <p:nvPr/>
        </p:nvSpPr>
        <p:spPr>
          <a:xfrm>
            <a:off x="4687560" y="1106269"/>
            <a:ext cx="4390535" cy="646331"/>
          </a:xfrm>
          <a:prstGeom prst="rect">
            <a:avLst/>
          </a:prstGeom>
          <a:noFill/>
        </p:spPr>
        <p:txBody>
          <a:bodyPr wrap="square">
            <a:spAutoFit/>
          </a:bodyPr>
          <a:lstStyle/>
          <a:p>
            <a:r>
              <a:rPr lang="en-US" altLang="zh-CN" sz="2000" i="1" dirty="0">
                <a:solidFill>
                  <a:srgbClr val="0000FF"/>
                </a:solidFill>
                <a:effectLst/>
                <a:latin typeface="Cambria" panose="02040503050406030204" pitchFamily="18" charset="0"/>
                <a:ea typeface="Cambria" panose="02040503050406030204" pitchFamily="18" charset="0"/>
              </a:rPr>
              <a:t>J</a:t>
            </a:r>
            <a:r>
              <a:rPr lang="en-US" altLang="zh-CN" sz="2000" i="1" baseline="30000" dirty="0">
                <a:solidFill>
                  <a:srgbClr val="0000FF"/>
                </a:solidFill>
                <a:effectLst/>
                <a:latin typeface="Cambria" panose="02040503050406030204" pitchFamily="18" charset="0"/>
                <a:ea typeface="Cambria" panose="02040503050406030204" pitchFamily="18" charset="0"/>
              </a:rPr>
              <a:t>π</a:t>
            </a:r>
            <a:r>
              <a:rPr lang="en-US" altLang="zh-CN" sz="2000" dirty="0">
                <a:solidFill>
                  <a:srgbClr val="0000FF"/>
                </a:solidFill>
                <a:effectLst/>
                <a:latin typeface="Cambria" panose="02040503050406030204" pitchFamily="18" charset="0"/>
                <a:ea typeface="Cambria" panose="02040503050406030204" pitchFamily="18" charset="0"/>
              </a:rPr>
              <a:t> = 3/2</a:t>
            </a:r>
            <a:r>
              <a:rPr lang="en-US" altLang="zh-CN" sz="2000" baseline="30000" dirty="0">
                <a:solidFill>
                  <a:srgbClr val="0000FF"/>
                </a:solidFill>
                <a:effectLst/>
                <a:latin typeface="Cambria" panose="02040503050406030204" pitchFamily="18" charset="0"/>
                <a:ea typeface="Cambria" panose="02040503050406030204" pitchFamily="18" charset="0"/>
              </a:rPr>
              <a:t>+</a:t>
            </a:r>
            <a:r>
              <a:rPr lang="en-US" altLang="zh-CN" sz="2000" i="0" dirty="0">
                <a:solidFill>
                  <a:srgbClr val="0000FF"/>
                </a:solidFill>
                <a:effectLst/>
                <a:latin typeface="Cambria" panose="02040503050406030204" pitchFamily="18" charset="0"/>
                <a:ea typeface="Cambria" panose="02040503050406030204" pitchFamily="18" charset="0"/>
              </a:rPr>
              <a:t>,  </a:t>
            </a:r>
            <a:r>
              <a:rPr lang="en-US" altLang="zh-CN" sz="2000" i="1" dirty="0">
                <a:solidFill>
                  <a:srgbClr val="0000FF"/>
                </a:solidFill>
                <a:effectLst/>
                <a:latin typeface="Cambria" panose="02040503050406030204" pitchFamily="18" charset="0"/>
                <a:ea typeface="Cambria" panose="02040503050406030204" pitchFamily="18" charset="0"/>
              </a:rPr>
              <a:t>E</a:t>
            </a:r>
            <a:r>
              <a:rPr lang="en-US" altLang="zh-CN" sz="2000" i="1" baseline="-25000" dirty="0">
                <a:solidFill>
                  <a:srgbClr val="0000FF"/>
                </a:solidFill>
                <a:effectLst/>
                <a:latin typeface="Cambria" panose="02040503050406030204" pitchFamily="18" charset="0"/>
                <a:ea typeface="Cambria" panose="02040503050406030204" pitchFamily="18" charset="0"/>
              </a:rPr>
              <a:t>x</a:t>
            </a:r>
            <a:r>
              <a:rPr lang="en-US" altLang="zh-CN" sz="2000" dirty="0">
                <a:solidFill>
                  <a:srgbClr val="0000FF"/>
                </a:solidFill>
                <a:effectLst/>
                <a:latin typeface="Cambria" panose="02040503050406030204" pitchFamily="18" charset="0"/>
                <a:ea typeface="Cambria" panose="02040503050406030204" pitchFamily="18" charset="0"/>
              </a:rPr>
              <a:t> = 6390.2(7) keV</a:t>
            </a:r>
            <a:endParaRPr lang="nb-NO" altLang="zh-CN" sz="2000" dirty="0">
              <a:solidFill>
                <a:srgbClr val="0000FF"/>
              </a:solidFill>
              <a:effectLst/>
              <a:latin typeface="Cambria" panose="02040503050406030204" pitchFamily="18" charset="0"/>
              <a:ea typeface="Cambria" panose="02040503050406030204" pitchFamily="18" charset="0"/>
            </a:endParaRPr>
          </a:p>
          <a:p>
            <a:r>
              <a:rPr lang="nb-NO" altLang="zh-CN" sz="1600" i="0" dirty="0">
                <a:solidFill>
                  <a:srgbClr val="000066"/>
                </a:solidFill>
                <a:effectLst/>
                <a:latin typeface="Arial Narrow" panose="020B0606020202030204" pitchFamily="34" charset="0"/>
              </a:rPr>
              <a:t>M. B. Bennett </a:t>
            </a:r>
            <a:r>
              <a:rPr lang="nb-NO" altLang="zh-CN" sz="1600" i="1" dirty="0">
                <a:solidFill>
                  <a:srgbClr val="000066"/>
                </a:solidFill>
                <a:effectLst/>
                <a:latin typeface="Arial Narrow" panose="020B0606020202030204" pitchFamily="34" charset="0"/>
              </a:rPr>
              <a:t>et al</a:t>
            </a:r>
            <a:r>
              <a:rPr lang="nb-NO" altLang="zh-CN" sz="1600" i="0" dirty="0">
                <a:solidFill>
                  <a:srgbClr val="000066"/>
                </a:solidFill>
                <a:effectLst/>
                <a:latin typeface="Arial Narrow" panose="020B0606020202030204" pitchFamily="34" charset="0"/>
              </a:rPr>
              <a:t>., Phys. Rev. Lett. 116, 102502 (2016).</a:t>
            </a:r>
            <a:endParaRPr lang="en-US" altLang="zh-CN" sz="1600" i="0" dirty="0">
              <a:solidFill>
                <a:srgbClr val="000066"/>
              </a:solidFill>
              <a:effectLst/>
              <a:latin typeface="Arial Narrow" panose="020B0606020202030204" pitchFamily="34" charset="0"/>
            </a:endParaRPr>
          </a:p>
        </p:txBody>
      </p:sp>
      <p:graphicFrame>
        <p:nvGraphicFramePr>
          <p:cNvPr id="36" name="Table 5">
            <a:extLst>
              <a:ext uri="{FF2B5EF4-FFF2-40B4-BE49-F238E27FC236}">
                <a16:creationId xmlns:a16="http://schemas.microsoft.com/office/drawing/2014/main" id="{F790F246-E194-4870-A5C1-782A2E1F491D}"/>
              </a:ext>
            </a:extLst>
          </p:cNvPr>
          <p:cNvGraphicFramePr>
            <a:graphicFrameLocks noGrp="1"/>
          </p:cNvGraphicFramePr>
          <p:nvPr>
            <p:extLst>
              <p:ext uri="{D42A27DB-BD31-4B8C-83A1-F6EECF244321}">
                <p14:modId xmlns:p14="http://schemas.microsoft.com/office/powerpoint/2010/main" val="2465400610"/>
              </p:ext>
            </p:extLst>
          </p:nvPr>
        </p:nvGraphicFramePr>
        <p:xfrm>
          <a:off x="4778375" y="2819400"/>
          <a:ext cx="4365625" cy="3230880"/>
        </p:xfrm>
        <a:graphic>
          <a:graphicData uri="http://schemas.openxmlformats.org/drawingml/2006/table">
            <a:tbl>
              <a:tblPr firstRow="1" bandRow="1">
                <a:tableStyleId>{2D5ABB26-0587-4C30-8999-92F81FD0307C}</a:tableStyleId>
              </a:tblPr>
              <a:tblGrid>
                <a:gridCol w="174443">
                  <a:extLst>
                    <a:ext uri="{9D8B030D-6E8A-4147-A177-3AD203B41FA5}">
                      <a16:colId xmlns:a16="http://schemas.microsoft.com/office/drawing/2014/main" val="1232857399"/>
                    </a:ext>
                  </a:extLst>
                </a:gridCol>
                <a:gridCol w="275525">
                  <a:extLst>
                    <a:ext uri="{9D8B030D-6E8A-4147-A177-3AD203B41FA5}">
                      <a16:colId xmlns:a16="http://schemas.microsoft.com/office/drawing/2014/main" val="2469044380"/>
                    </a:ext>
                  </a:extLst>
                </a:gridCol>
                <a:gridCol w="791999">
                  <a:extLst>
                    <a:ext uri="{9D8B030D-6E8A-4147-A177-3AD203B41FA5}">
                      <a16:colId xmlns:a16="http://schemas.microsoft.com/office/drawing/2014/main" val="1579303994"/>
                    </a:ext>
                  </a:extLst>
                </a:gridCol>
                <a:gridCol w="3123658">
                  <a:extLst>
                    <a:ext uri="{9D8B030D-6E8A-4147-A177-3AD203B41FA5}">
                      <a16:colId xmlns:a16="http://schemas.microsoft.com/office/drawing/2014/main" val="4274983672"/>
                    </a:ext>
                  </a:extLst>
                </a:gridCol>
              </a:tblGrid>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4.4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(USDA)</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00260886"/>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26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(USDB)</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5643807"/>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3.4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(USDC), 1.3 fs (USDC-shifted)</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79755886"/>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1.9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(USDE)</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3924978"/>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3.5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(USDI)</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2031213"/>
                  </a:ext>
                </a:extLst>
              </a:tr>
              <a:tr h="365760">
                <a:tc gridSpan="4">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B. A. Brown. Shell Model Calculations.</a:t>
                      </a:r>
                    </a:p>
                  </a:txBody>
                  <a:tcPr marL="0" marR="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solidFill>
                          <a:srgbClr val="002060"/>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l"/>
                      <a:endParaRPr lang="en-US" sz="1600" dirty="0">
                        <a:solidFill>
                          <a:srgbClr val="002060"/>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en-US" altLang="zh-CN" sz="1600" dirty="0">
                        <a:solidFill>
                          <a:srgbClr val="00B050"/>
                        </a:solidFill>
                        <a:effectLst/>
                        <a:latin typeface="Cambria" panose="02040503050406030204" pitchFamily="18"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8929601"/>
                  </a:ext>
                </a:extLst>
              </a:tr>
              <a:tr h="225394">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kumimoji="0" lang="en-US" altLang="zh-CN" sz="2000" b="0" i="1"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rPr>
                        <a:t>τ</a:t>
                      </a:r>
                      <a:endParaRPr kumimoji="0" lang="en-US" sz="2000" b="0"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solidFill>
                            <a:srgbClr val="00B050"/>
                          </a:solidFill>
                          <a:latin typeface="Cambria" panose="02040503050406030204" pitchFamily="18" charset="0"/>
                          <a:ea typeface="Cambria" panose="02040503050406030204" pitchFamily="18" charset="0"/>
                        </a:rPr>
                        <a:t>&lt;</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000" dirty="0">
                          <a:solidFill>
                            <a:srgbClr val="00B050"/>
                          </a:solidFill>
                          <a:latin typeface="Cambria" panose="02040503050406030204" pitchFamily="18" charset="0"/>
                          <a:ea typeface="Cambria" panose="02040503050406030204" pitchFamily="18" charset="0"/>
                        </a:rPr>
                        <a:t>10 fs</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a:t>
                      </a:r>
                      <a:r>
                        <a:rPr lang="en-US" altLang="zh-CN" sz="1900" baseline="30000" dirty="0">
                          <a:solidFill>
                            <a:srgbClr val="00B050"/>
                          </a:solidFill>
                          <a:effectLst/>
                          <a:latin typeface="Cambria" panose="02040503050406030204" pitchFamily="18" charset="0"/>
                          <a:ea typeface="Cambria" panose="02040503050406030204" pitchFamily="18" charset="0"/>
                        </a:rPr>
                        <a:t>31</a:t>
                      </a:r>
                      <a:r>
                        <a:rPr lang="en-US" altLang="zh-CN" sz="1900" dirty="0">
                          <a:solidFill>
                            <a:srgbClr val="00B050"/>
                          </a:solidFill>
                          <a:effectLst/>
                          <a:latin typeface="Cambria" panose="02040503050406030204" pitchFamily="18" charset="0"/>
                          <a:ea typeface="Cambria" panose="02040503050406030204" pitchFamily="18" charset="0"/>
                        </a:rPr>
                        <a:t>P 3/2</a:t>
                      </a:r>
                      <a:r>
                        <a:rPr lang="en-US" altLang="zh-CN" sz="1900" baseline="30000" dirty="0">
                          <a:solidFill>
                            <a:srgbClr val="00B050"/>
                          </a:solidFill>
                          <a:effectLst/>
                          <a:latin typeface="Cambria" panose="02040503050406030204" pitchFamily="18" charset="0"/>
                          <a:ea typeface="Cambria" panose="02040503050406030204" pitchFamily="18" charset="0"/>
                        </a:rPr>
                        <a:t>+</a:t>
                      </a:r>
                      <a:r>
                        <a:rPr lang="en-US" altLang="zh-CN" sz="1900" dirty="0">
                          <a:solidFill>
                            <a:srgbClr val="00B050"/>
                          </a:solidFill>
                          <a:effectLst/>
                          <a:latin typeface="Cambria" panose="02040503050406030204" pitchFamily="18" charset="0"/>
                          <a:ea typeface="Cambria" panose="02040503050406030204" pitchFamily="18" charset="0"/>
                        </a:rPr>
                        <a:t> 6381 keV)</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2905690"/>
                  </a:ext>
                </a:extLst>
              </a:tr>
              <a:tr h="365760">
                <a:tc gridSpan="4">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E.O. de Neijs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Nucl. Phys. A 254, 45 (1975).</a:t>
                      </a:r>
                    </a:p>
                  </a:txBody>
                  <a:tcPr marL="0" marR="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solidFill>
                          <a:srgbClr val="002060"/>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l"/>
                      <a:endParaRPr lang="en-US" sz="1600" dirty="0">
                        <a:solidFill>
                          <a:srgbClr val="002060"/>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en-US" altLang="zh-CN" sz="1600" dirty="0">
                        <a:solidFill>
                          <a:srgbClr val="00B050"/>
                        </a:solidFill>
                        <a:effectLst/>
                        <a:latin typeface="Cambria" panose="02040503050406030204" pitchFamily="18"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4919230"/>
                  </a:ext>
                </a:extLst>
              </a:tr>
              <a:tr h="133954">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kumimoji="0" lang="en-US" altLang="zh-CN" sz="2000" b="0" i="1"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rPr>
                        <a:t>τ</a:t>
                      </a:r>
                      <a:endParaRPr kumimoji="0" lang="en-US" sz="2000" b="0"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solidFill>
                            <a:srgbClr val="00B050"/>
                          </a:solidFill>
                          <a:latin typeface="Cambria" panose="02040503050406030204" pitchFamily="18" charset="0"/>
                          <a:ea typeface="Cambria" panose="02040503050406030204" pitchFamily="18" charset="0"/>
                        </a:rPr>
                        <a:t>&lt;</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000" dirty="0">
                          <a:solidFill>
                            <a:srgbClr val="00B050"/>
                          </a:solidFill>
                          <a:latin typeface="Cambria" panose="02040503050406030204" pitchFamily="18" charset="0"/>
                          <a:ea typeface="Cambria" panose="02040503050406030204" pitchFamily="18" charset="0"/>
                        </a:rPr>
                        <a:t>20 fs</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(TRIUMF S1582)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2698380"/>
                  </a:ext>
                </a:extLst>
              </a:tr>
              <a:tr h="365760">
                <a:tc gridSpan="4">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L. J. Sun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Lett. B 839, 137801 (2023).</a:t>
                      </a:r>
                    </a:p>
                  </a:txBody>
                  <a:tcPr marL="0" marR="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solidFill>
                          <a:srgbClr val="002060"/>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l"/>
                      <a:endParaRPr lang="en-US" sz="1600" dirty="0">
                        <a:solidFill>
                          <a:srgbClr val="002060"/>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en-US" altLang="zh-CN" sz="1600" dirty="0">
                        <a:solidFill>
                          <a:srgbClr val="00B050"/>
                        </a:solidFill>
                        <a:effectLst/>
                        <a:latin typeface="Cambria" panose="02040503050406030204" pitchFamily="18"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7480391"/>
                  </a:ext>
                </a:extLst>
              </a:tr>
            </a:tbl>
          </a:graphicData>
        </a:graphic>
      </p:graphicFrame>
      <p:sp>
        <p:nvSpPr>
          <p:cNvPr id="38" name="TextBox 37">
            <a:extLst>
              <a:ext uri="{FF2B5EF4-FFF2-40B4-BE49-F238E27FC236}">
                <a16:creationId xmlns:a16="http://schemas.microsoft.com/office/drawing/2014/main" id="{718CF4F1-1559-4839-AC56-67C4BD58CCF8}"/>
              </a:ext>
            </a:extLst>
          </p:cNvPr>
          <p:cNvSpPr txBox="1"/>
          <p:nvPr/>
        </p:nvSpPr>
        <p:spPr>
          <a:xfrm>
            <a:off x="28575" y="5048196"/>
            <a:ext cx="4578178" cy="938719"/>
          </a:xfrm>
          <a:prstGeom prst="rect">
            <a:avLst/>
          </a:prstGeom>
          <a:noFill/>
        </p:spPr>
        <p:txBody>
          <a:bodyPr wrap="square">
            <a:spAutoFit/>
          </a:bodyPr>
          <a:lstStyle/>
          <a:p>
            <a:pPr>
              <a:spcAft>
                <a:spcPts val="600"/>
              </a:spcAft>
            </a:pPr>
            <a:r>
              <a:rPr lang="fi-FI" sz="2000" i="1" dirty="0">
                <a:solidFill>
                  <a:srgbClr val="800000"/>
                </a:solidFill>
                <a:latin typeface="Cambria" panose="02040503050406030204" pitchFamily="18" charset="0"/>
                <a:ea typeface="Cambria" panose="02040503050406030204" pitchFamily="18" charset="0"/>
                <a:cs typeface="+mn-cs"/>
              </a:rPr>
              <a:t>S</a:t>
            </a:r>
            <a:r>
              <a:rPr lang="fi-FI" sz="2000" i="1" baseline="-25000" dirty="0">
                <a:solidFill>
                  <a:srgbClr val="800000"/>
                </a:solidFill>
                <a:latin typeface="Cambria" panose="02040503050406030204" pitchFamily="18" charset="0"/>
                <a:ea typeface="Cambria" panose="02040503050406030204" pitchFamily="18" charset="0"/>
                <a:cs typeface="+mn-cs"/>
              </a:rPr>
              <a:t>p</a:t>
            </a:r>
            <a:r>
              <a:rPr lang="fi-FI" sz="2000" dirty="0">
                <a:solidFill>
                  <a:srgbClr val="800000"/>
                </a:solidFill>
                <a:latin typeface="Cambria" panose="02040503050406030204" pitchFamily="18" charset="0"/>
                <a:ea typeface="Cambria" panose="02040503050406030204" pitchFamily="18" charset="0"/>
                <a:cs typeface="+mn-cs"/>
              </a:rPr>
              <a:t>: </a:t>
            </a:r>
          </a:p>
          <a:p>
            <a:r>
              <a:rPr lang="fi-FI" sz="1500" dirty="0">
                <a:solidFill>
                  <a:srgbClr val="000066"/>
                </a:solidFill>
                <a:latin typeface="Arial Narrow" panose="020B0606020202030204" pitchFamily="34" charset="0"/>
                <a:ea typeface="+mn-ea"/>
                <a:cs typeface="+mn-cs"/>
              </a:rPr>
              <a:t>A. Kankainen </a:t>
            </a:r>
            <a:r>
              <a:rPr lang="en-US" altLang="zh-CN" sz="1500" i="1" dirty="0">
                <a:solidFill>
                  <a:srgbClr val="000066"/>
                </a:solidFill>
                <a:latin typeface="Arial Narrow" panose="020B0606020202030204" pitchFamily="34" charset="0"/>
                <a:ea typeface="+mn-ea"/>
                <a:cs typeface="+mn-cs"/>
              </a:rPr>
              <a:t>et al</a:t>
            </a:r>
            <a:r>
              <a:rPr lang="en-US" altLang="zh-CN" sz="1500" dirty="0">
                <a:solidFill>
                  <a:srgbClr val="000066"/>
                </a:solidFill>
                <a:latin typeface="Arial Narrow" panose="020B0606020202030204" pitchFamily="34" charset="0"/>
                <a:ea typeface="+mn-ea"/>
                <a:cs typeface="+mn-cs"/>
              </a:rPr>
              <a:t>., </a:t>
            </a:r>
            <a:r>
              <a:rPr lang="fi-FI" sz="1500" dirty="0">
                <a:solidFill>
                  <a:srgbClr val="000066"/>
                </a:solidFill>
                <a:latin typeface="Arial Narrow" panose="020B0606020202030204" pitchFamily="34" charset="0"/>
                <a:ea typeface="+mn-ea"/>
                <a:cs typeface="+mn-cs"/>
              </a:rPr>
              <a:t>Phys. Rev. C 82, 052501(R) (2010).</a:t>
            </a:r>
          </a:p>
          <a:p>
            <a:r>
              <a:rPr lang="fr-FR" sz="1500" dirty="0">
                <a:solidFill>
                  <a:srgbClr val="000066"/>
                </a:solidFill>
                <a:latin typeface="Arial Narrow" panose="020B0606020202030204" pitchFamily="34" charset="0"/>
                <a:ea typeface="+mn-ea"/>
                <a:cs typeface="+mn-cs"/>
              </a:rPr>
              <a:t>L. Canete </a:t>
            </a:r>
            <a:r>
              <a:rPr lang="fr-FR" sz="1500" i="1" dirty="0">
                <a:solidFill>
                  <a:srgbClr val="000066"/>
                </a:solidFill>
                <a:latin typeface="Arial Narrow" panose="020B0606020202030204" pitchFamily="34" charset="0"/>
                <a:ea typeface="+mn-ea"/>
                <a:cs typeface="+mn-cs"/>
              </a:rPr>
              <a:t>et al</a:t>
            </a:r>
            <a:r>
              <a:rPr lang="fr-FR" sz="1500" dirty="0">
                <a:solidFill>
                  <a:srgbClr val="000066"/>
                </a:solidFill>
                <a:latin typeface="Arial Narrow" panose="020B0606020202030204" pitchFamily="34" charset="0"/>
                <a:ea typeface="+mn-ea"/>
                <a:cs typeface="+mn-cs"/>
              </a:rPr>
              <a:t>., </a:t>
            </a:r>
            <a:r>
              <a:rPr lang="fr-FR" sz="1500" dirty="0" err="1">
                <a:solidFill>
                  <a:srgbClr val="000066"/>
                </a:solidFill>
                <a:latin typeface="Arial Narrow" panose="020B0606020202030204" pitchFamily="34" charset="0"/>
                <a:ea typeface="+mn-ea"/>
                <a:cs typeface="+mn-cs"/>
              </a:rPr>
              <a:t>Eur</a:t>
            </a:r>
            <a:r>
              <a:rPr lang="fr-FR" sz="1500" dirty="0">
                <a:solidFill>
                  <a:srgbClr val="000066"/>
                </a:solidFill>
                <a:latin typeface="Arial Narrow" panose="020B0606020202030204" pitchFamily="34" charset="0"/>
                <a:ea typeface="+mn-ea"/>
                <a:cs typeface="+mn-cs"/>
              </a:rPr>
              <a:t>. Phys. J. A 52, 124 (2016).</a:t>
            </a:r>
            <a:endParaRPr lang="en-US" sz="1500" dirty="0">
              <a:solidFill>
                <a:srgbClr val="000066"/>
              </a:solidFill>
              <a:latin typeface="Arial Narrow" panose="020B0606020202030204" pitchFamily="34" charset="0"/>
              <a:ea typeface="+mn-ea"/>
              <a:cs typeface="+mn-cs"/>
            </a:endParaRPr>
          </a:p>
        </p:txBody>
      </p:sp>
    </p:spTree>
    <p:extLst>
      <p:ext uri="{BB962C8B-B14F-4D97-AF65-F5344CB8AC3E}">
        <p14:creationId xmlns:p14="http://schemas.microsoft.com/office/powerpoint/2010/main" val="1457847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6">
            <a:extLst>
              <a:ext uri="{FF2B5EF4-FFF2-40B4-BE49-F238E27FC236}">
                <a16:creationId xmlns:a16="http://schemas.microsoft.com/office/drawing/2014/main" id="{38748D81-F956-428E-854B-520EC14D9EE2}"/>
              </a:ext>
            </a:extLst>
          </p:cNvPr>
          <p:cNvPicPr>
            <a:picLocks noChangeAspect="1"/>
          </p:cNvPicPr>
          <p:nvPr/>
        </p:nvPicPr>
        <p:blipFill>
          <a:blip r:embed="rId3"/>
          <a:stretch>
            <a:fillRect/>
          </a:stretch>
        </p:blipFill>
        <p:spPr bwMode="auto">
          <a:xfrm>
            <a:off x="609601" y="1473595"/>
            <a:ext cx="5330444" cy="3200400"/>
          </a:xfrm>
          <a:prstGeom prst="rect">
            <a:avLst/>
          </a:prstGeom>
          <a:noFill/>
          <a:ln w="9525">
            <a:noFill/>
            <a:miter lim="800000"/>
            <a:headEnd/>
            <a:tailEnd/>
          </a:ln>
        </p:spPr>
      </p:pic>
      <p:sp>
        <p:nvSpPr>
          <p:cNvPr id="3" name="Title 2">
            <a:extLst>
              <a:ext uri="{FF2B5EF4-FFF2-40B4-BE49-F238E27FC236}">
                <a16:creationId xmlns:a16="http://schemas.microsoft.com/office/drawing/2014/main" id="{E713A4D2-7F8D-41C3-902E-25725280B464}"/>
              </a:ext>
            </a:extLst>
          </p:cNvPr>
          <p:cNvSpPr>
            <a:spLocks noGrp="1"/>
          </p:cNvSpPr>
          <p:nvPr>
            <p:ph type="title"/>
          </p:nvPr>
        </p:nvSpPr>
        <p:spPr>
          <a:xfrm>
            <a:off x="76200" y="316396"/>
            <a:ext cx="8991600" cy="424506"/>
          </a:xfrm>
        </p:spPr>
        <p:txBody>
          <a:bodyPr/>
          <a:lstStyle/>
          <a:p>
            <a:r>
              <a:rPr lang="en-US" altLang="zh-CN" dirty="0"/>
              <a:t>DSL2 Hardware Upgrade</a:t>
            </a:r>
            <a:endParaRPr lang="en-US" dirty="0"/>
          </a:p>
        </p:txBody>
      </p:sp>
      <p:sp>
        <p:nvSpPr>
          <p:cNvPr id="4" name="Footer Placeholder 3">
            <a:extLst>
              <a:ext uri="{FF2B5EF4-FFF2-40B4-BE49-F238E27FC236}">
                <a16:creationId xmlns:a16="http://schemas.microsoft.com/office/drawing/2014/main" id="{55F7BF6C-3ACB-4E5A-A625-E685E672F075}"/>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DD2B8336-0A1A-4A5E-A2F8-D0E8F51DEF2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16</a:t>
            </a:fld>
            <a:r>
              <a:rPr lang="en-US" dirty="0"/>
              <a:t> / 40</a:t>
            </a:r>
          </a:p>
        </p:txBody>
      </p:sp>
      <p:sp>
        <p:nvSpPr>
          <p:cNvPr id="11" name="Content Placeholder 10">
            <a:extLst>
              <a:ext uri="{FF2B5EF4-FFF2-40B4-BE49-F238E27FC236}">
                <a16:creationId xmlns:a16="http://schemas.microsoft.com/office/drawing/2014/main" id="{07BE79FC-6215-4FEA-9499-1AFCFDD70AFF}"/>
              </a:ext>
            </a:extLst>
          </p:cNvPr>
          <p:cNvSpPr>
            <a:spLocks noGrp="1"/>
          </p:cNvSpPr>
          <p:nvPr>
            <p:ph idx="1"/>
          </p:nvPr>
        </p:nvSpPr>
        <p:spPr>
          <a:xfrm>
            <a:off x="609601" y="4829813"/>
            <a:ext cx="3429676" cy="1109183"/>
          </a:xfrm>
        </p:spPr>
        <p:txBody>
          <a:bodyPr/>
          <a:lstStyle/>
          <a:p>
            <a:pPr marL="158797" lvl="1" indent="0">
              <a:lnSpc>
                <a:spcPct val="100000"/>
              </a:lnSpc>
              <a:spcBef>
                <a:spcPts val="600"/>
              </a:spcBef>
              <a:buNone/>
            </a:pPr>
            <a:r>
              <a:rPr lang="en-US" altLang="zh-CN" i="1" dirty="0">
                <a:latin typeface="Cambria" panose="02040503050406030204" pitchFamily="18" charset="0"/>
                <a:ea typeface="Cambria" panose="02040503050406030204" pitchFamily="18" charset="0"/>
              </a:rPr>
              <a:t>α</a:t>
            </a:r>
            <a:r>
              <a:rPr lang="en-US" altLang="zh-CN" dirty="0">
                <a:latin typeface="Cambria" panose="02040503050406030204" pitchFamily="18" charset="0"/>
                <a:ea typeface="Cambria" panose="02040503050406030204" pitchFamily="18" charset="0"/>
              </a:rPr>
              <a:t> detection efficiency ×11</a:t>
            </a:r>
          </a:p>
          <a:p>
            <a:pPr marL="158797" lvl="1" indent="0">
              <a:lnSpc>
                <a:spcPct val="100000"/>
              </a:lnSpc>
              <a:spcBef>
                <a:spcPts val="600"/>
              </a:spcBef>
              <a:buNone/>
            </a:pPr>
            <a:r>
              <a:rPr lang="en-US" altLang="zh-CN" i="1" dirty="0">
                <a:latin typeface="Cambria" panose="02040503050406030204" pitchFamily="18" charset="0"/>
                <a:ea typeface="Cambria" panose="02040503050406030204" pitchFamily="18" charset="0"/>
              </a:rPr>
              <a:t>γ</a:t>
            </a:r>
            <a:r>
              <a:rPr lang="en-US" altLang="zh-CN" dirty="0">
                <a:latin typeface="Cambria" panose="02040503050406030204" pitchFamily="18" charset="0"/>
                <a:ea typeface="Cambria" panose="02040503050406030204" pitchFamily="18" charset="0"/>
              </a:rPr>
              <a:t> detection efficiency ×1.3</a:t>
            </a:r>
          </a:p>
          <a:p>
            <a:pPr marL="158797" lvl="1" indent="0">
              <a:lnSpc>
                <a:spcPct val="100000"/>
              </a:lnSpc>
              <a:spcBef>
                <a:spcPts val="600"/>
              </a:spcBef>
              <a:buNone/>
            </a:pPr>
            <a:r>
              <a:rPr lang="en-US" dirty="0">
                <a:latin typeface="Cambria" panose="02040503050406030204" pitchFamily="18" charset="0"/>
                <a:ea typeface="Cambria" panose="02040503050406030204" pitchFamily="18" charset="0"/>
              </a:rPr>
              <a:t>~1000 </a:t>
            </a:r>
            <a:r>
              <a:rPr lang="en-US" altLang="zh-CN" dirty="0">
                <a:latin typeface="Cambria" panose="02040503050406030204" pitchFamily="18" charset="0"/>
                <a:ea typeface="Cambria" panose="02040503050406030204" pitchFamily="18" charset="0"/>
              </a:rPr>
              <a:t>counts with 19 shifts</a:t>
            </a:r>
            <a:endParaRPr lang="en-US" dirty="0">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64B15E11-A489-473D-B354-CC62200953F9}"/>
              </a:ext>
            </a:extLst>
          </p:cNvPr>
          <p:cNvSpPr txBox="1"/>
          <p:nvPr/>
        </p:nvSpPr>
        <p:spPr>
          <a:xfrm>
            <a:off x="71120" y="1051560"/>
            <a:ext cx="2552302" cy="400110"/>
          </a:xfrm>
          <a:prstGeom prst="rect">
            <a:avLst/>
          </a:prstGeom>
          <a:noFill/>
        </p:spPr>
        <p:txBody>
          <a:bodyPr wrap="none" rtlCol="0">
            <a:spAutoFit/>
          </a:bodyPr>
          <a:lstStyle/>
          <a:p>
            <a:r>
              <a:rPr lang="en-US" sz="2000" dirty="0">
                <a:latin typeface="Cambria" panose="02040503050406030204" pitchFamily="18" charset="0"/>
                <a:ea typeface="Cambria" panose="02040503050406030204" pitchFamily="18" charset="0"/>
              </a:rPr>
              <a:t>DSL Phase II (2020– )</a:t>
            </a:r>
          </a:p>
        </p:txBody>
      </p:sp>
      <p:pic>
        <p:nvPicPr>
          <p:cNvPr id="20" name="Picture 19">
            <a:extLst>
              <a:ext uri="{FF2B5EF4-FFF2-40B4-BE49-F238E27FC236}">
                <a16:creationId xmlns:a16="http://schemas.microsoft.com/office/drawing/2014/main" id="{C46120FF-1398-4F4A-96CE-C496D8FB59D9}"/>
              </a:ext>
            </a:extLst>
          </p:cNvPr>
          <p:cNvPicPr>
            <a:picLocks noChangeAspect="1"/>
          </p:cNvPicPr>
          <p:nvPr/>
        </p:nvPicPr>
        <p:blipFill>
          <a:blip r:embed="rId4"/>
          <a:stretch>
            <a:fillRect/>
          </a:stretch>
        </p:blipFill>
        <p:spPr>
          <a:xfrm>
            <a:off x="6096000" y="1473595"/>
            <a:ext cx="2401885" cy="3200400"/>
          </a:xfrm>
          <a:prstGeom prst="rect">
            <a:avLst/>
          </a:prstGeom>
        </p:spPr>
      </p:pic>
      <p:graphicFrame>
        <p:nvGraphicFramePr>
          <p:cNvPr id="21" name="Table 20">
            <a:extLst>
              <a:ext uri="{FF2B5EF4-FFF2-40B4-BE49-F238E27FC236}">
                <a16:creationId xmlns:a16="http://schemas.microsoft.com/office/drawing/2014/main" id="{7EDA47E1-457C-438D-9792-C50FE7888253}"/>
              </a:ext>
            </a:extLst>
          </p:cNvPr>
          <p:cNvGraphicFramePr>
            <a:graphicFrameLocks noGrp="1"/>
          </p:cNvGraphicFramePr>
          <p:nvPr>
            <p:extLst>
              <p:ext uri="{D42A27DB-BD31-4B8C-83A1-F6EECF244321}">
                <p14:modId xmlns:p14="http://schemas.microsoft.com/office/powerpoint/2010/main" val="1309897162"/>
              </p:ext>
            </p:extLst>
          </p:nvPr>
        </p:nvGraphicFramePr>
        <p:xfrm>
          <a:off x="4573697" y="5035848"/>
          <a:ext cx="4137026" cy="741680"/>
        </p:xfrm>
        <a:graphic>
          <a:graphicData uri="http://schemas.openxmlformats.org/drawingml/2006/table">
            <a:tbl>
              <a:tblPr firstRow="1" bandRow="1">
                <a:tableStyleId>{2D5ABB26-0587-4C30-8999-92F81FD0307C}</a:tableStyleId>
              </a:tblPr>
              <a:tblGrid>
                <a:gridCol w="708343">
                  <a:extLst>
                    <a:ext uri="{9D8B030D-6E8A-4147-A177-3AD203B41FA5}">
                      <a16:colId xmlns:a16="http://schemas.microsoft.com/office/drawing/2014/main" val="3727923553"/>
                    </a:ext>
                  </a:extLst>
                </a:gridCol>
                <a:gridCol w="582930">
                  <a:extLst>
                    <a:ext uri="{9D8B030D-6E8A-4147-A177-3AD203B41FA5}">
                      <a16:colId xmlns:a16="http://schemas.microsoft.com/office/drawing/2014/main" val="623299007"/>
                    </a:ext>
                  </a:extLst>
                </a:gridCol>
                <a:gridCol w="2845753">
                  <a:extLst>
                    <a:ext uri="{9D8B030D-6E8A-4147-A177-3AD203B41FA5}">
                      <a16:colId xmlns:a16="http://schemas.microsoft.com/office/drawing/2014/main" val="2926922357"/>
                    </a:ext>
                  </a:extLst>
                </a:gridCol>
              </a:tblGrid>
              <a:tr h="370840">
                <a:tc>
                  <a:txBody>
                    <a:bodyPr/>
                    <a:lstStyle/>
                    <a:p>
                      <a:pPr algn="l"/>
                      <a:r>
                        <a:rPr lang="en-US" altLang="zh-CN" sz="1600" dirty="0">
                          <a:solidFill>
                            <a:srgbClr val="000066"/>
                          </a:solidFill>
                          <a:latin typeface="Arial Narrow" panose="020B0606020202030204" pitchFamily="34" charset="0"/>
                          <a:ea typeface="Cambria" panose="02040503050406030204" pitchFamily="18" charset="0"/>
                        </a:rPr>
                        <a:t>S2193</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baseline="30000" dirty="0">
                          <a:solidFill>
                            <a:srgbClr val="000066"/>
                          </a:solidFill>
                          <a:latin typeface="Arial Narrow" panose="020B0606020202030204" pitchFamily="34" charset="0"/>
                          <a:ea typeface="Cambria" panose="02040503050406030204" pitchFamily="18" charset="0"/>
                        </a:rPr>
                        <a:t>23</a:t>
                      </a:r>
                      <a:r>
                        <a:rPr lang="en-US" altLang="zh-CN" sz="1600" dirty="0">
                          <a:solidFill>
                            <a:srgbClr val="000066"/>
                          </a:solidFill>
                          <a:latin typeface="Arial Narrow" panose="020B0606020202030204" pitchFamily="34" charset="0"/>
                          <a:ea typeface="Cambria" panose="02040503050406030204" pitchFamily="18" charset="0"/>
                        </a:rPr>
                        <a:t>Mg</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L.</a:t>
                      </a:r>
                      <a:r>
                        <a:rPr lang="zh-CN" altLang="en-US" sz="1600" dirty="0">
                          <a:solidFill>
                            <a:srgbClr val="000066"/>
                          </a:solidFill>
                          <a:latin typeface="Arial Narrow" panose="020B0606020202030204" pitchFamily="34" charset="0"/>
                        </a:rPr>
                        <a:t> </a:t>
                      </a:r>
                      <a:r>
                        <a:rPr lang="en-US" altLang="zh-CN" sz="1600" dirty="0">
                          <a:solidFill>
                            <a:srgbClr val="000066"/>
                          </a:solidFill>
                          <a:latin typeface="Arial Narrow" panose="020B0606020202030204" pitchFamily="34" charset="0"/>
                        </a:rPr>
                        <a:t>E.</a:t>
                      </a:r>
                      <a:r>
                        <a:rPr lang="zh-CN" altLang="en-US" sz="1600" dirty="0">
                          <a:solidFill>
                            <a:srgbClr val="000066"/>
                          </a:solidFill>
                          <a:latin typeface="Arial Narrow" panose="020B0606020202030204" pitchFamily="34" charset="0"/>
                        </a:rPr>
                        <a:t> </a:t>
                      </a:r>
                      <a:r>
                        <a:rPr lang="en-US" altLang="zh-CN" sz="1600" dirty="0">
                          <a:solidFill>
                            <a:srgbClr val="000066"/>
                          </a:solidFill>
                          <a:latin typeface="Arial Narrow" panose="020B0606020202030204" pitchFamily="34" charset="0"/>
                        </a:rPr>
                        <a:t>Weghorn,</a:t>
                      </a:r>
                      <a:r>
                        <a:rPr lang="zh-CN" altLang="en-US" sz="1600" dirty="0">
                          <a:solidFill>
                            <a:srgbClr val="000066"/>
                          </a:solidFill>
                          <a:latin typeface="Arial Narrow" panose="020B0606020202030204" pitchFamily="34" charset="0"/>
                        </a:rPr>
                        <a:t> </a:t>
                      </a:r>
                      <a:r>
                        <a:rPr lang="en-US" altLang="zh-CN" sz="1600" dirty="0">
                          <a:solidFill>
                            <a:srgbClr val="000066"/>
                          </a:solidFill>
                          <a:latin typeface="Arial Narrow" panose="020B0606020202030204" pitchFamily="34" charset="0"/>
                        </a:rPr>
                        <a:t>PhD</a:t>
                      </a:r>
                      <a:r>
                        <a:rPr lang="zh-CN" altLang="en-US" sz="1600" dirty="0">
                          <a:solidFill>
                            <a:srgbClr val="000066"/>
                          </a:solidFill>
                          <a:latin typeface="Arial Narrow" panose="020B0606020202030204" pitchFamily="34" charset="0"/>
                        </a:rPr>
                        <a:t> </a:t>
                      </a:r>
                      <a:r>
                        <a:rPr lang="en-US" altLang="zh-CN" sz="1600" dirty="0">
                          <a:solidFill>
                            <a:srgbClr val="000066"/>
                          </a:solidFill>
                          <a:latin typeface="Arial Narrow" panose="020B0606020202030204" pitchFamily="34" charset="0"/>
                        </a:rPr>
                        <a:t>Thesis</a:t>
                      </a:r>
                      <a:r>
                        <a:rPr lang="zh-CN" altLang="en-US" sz="1600" dirty="0">
                          <a:solidFill>
                            <a:srgbClr val="000066"/>
                          </a:solidFill>
                          <a:latin typeface="Arial Narrow" panose="020B0606020202030204" pitchFamily="34" charset="0"/>
                        </a:rPr>
                        <a:t> </a:t>
                      </a:r>
                      <a:r>
                        <a:rPr lang="en-US" altLang="zh-CN" sz="1600" dirty="0">
                          <a:solidFill>
                            <a:srgbClr val="000066"/>
                          </a:solidFill>
                          <a:latin typeface="Arial Narrow" panose="020B0606020202030204" pitchFamily="34" charset="0"/>
                        </a:rPr>
                        <a:t>Project.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2247838"/>
                  </a:ext>
                </a:extLst>
              </a:tr>
              <a:tr h="370840">
                <a:tc>
                  <a:txBody>
                    <a:bodyPr/>
                    <a:lstStyle/>
                    <a:p>
                      <a:pPr algn="l"/>
                      <a:r>
                        <a:rPr lang="en-US" altLang="zh-CN" sz="1600" u="none" dirty="0">
                          <a:solidFill>
                            <a:srgbClr val="000066"/>
                          </a:solidFill>
                          <a:latin typeface="Arial Narrow" panose="020B0606020202030204" pitchFamily="34" charset="0"/>
                          <a:ea typeface="Cambria" panose="02040503050406030204" pitchFamily="18" charset="0"/>
                        </a:rPr>
                        <a:t>S2373</a:t>
                      </a:r>
                      <a:endParaRPr lang="en-US" sz="1600" u="none"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u="none" baseline="30000" dirty="0">
                          <a:solidFill>
                            <a:srgbClr val="000066"/>
                          </a:solidFill>
                          <a:latin typeface="Arial Narrow" panose="020B0606020202030204" pitchFamily="34" charset="0"/>
                          <a:ea typeface="Cambria" panose="02040503050406030204" pitchFamily="18" charset="0"/>
                        </a:rPr>
                        <a:t>31</a:t>
                      </a:r>
                      <a:r>
                        <a:rPr lang="en-US" altLang="zh-CN" sz="1600" u="none" dirty="0">
                          <a:solidFill>
                            <a:srgbClr val="000066"/>
                          </a:solidFill>
                          <a:latin typeface="Arial Narrow" panose="020B0606020202030204" pitchFamily="34" charset="0"/>
                          <a:ea typeface="Cambria" panose="02040503050406030204" pitchFamily="18" charset="0"/>
                        </a:rPr>
                        <a:t>S</a:t>
                      </a:r>
                      <a:endParaRPr lang="en-US" sz="1600" u="none"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altLang="zh-CN" sz="1600" u="none" dirty="0">
                          <a:solidFill>
                            <a:srgbClr val="000066"/>
                          </a:solidFill>
                          <a:latin typeface="Arial Narrow" panose="020B0606020202030204" pitchFamily="34" charset="0"/>
                        </a:rPr>
                        <a:t>Approved by NP-EEC 202401</a:t>
                      </a:r>
                      <a:endParaRPr lang="en-US" sz="1600" u="none" dirty="0">
                        <a:solidFill>
                          <a:srgbClr val="000066"/>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3098001"/>
                  </a:ext>
                </a:extLst>
              </a:tr>
            </a:tbl>
          </a:graphicData>
        </a:graphic>
      </p:graphicFrame>
    </p:spTree>
    <p:extLst>
      <p:ext uri="{BB962C8B-B14F-4D97-AF65-F5344CB8AC3E}">
        <p14:creationId xmlns:p14="http://schemas.microsoft.com/office/powerpoint/2010/main" val="1791685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183686-BA7F-4098-861C-3A2A5EB46BDB}"/>
              </a:ext>
            </a:extLst>
          </p:cNvPr>
          <p:cNvSpPr>
            <a:spLocks noGrp="1"/>
          </p:cNvSpPr>
          <p:nvPr>
            <p:ph type="title"/>
          </p:nvPr>
        </p:nvSpPr>
        <p:spPr>
          <a:xfrm>
            <a:off x="76200" y="316396"/>
            <a:ext cx="8991600" cy="424506"/>
          </a:xfrm>
        </p:spPr>
        <p:txBody>
          <a:bodyPr/>
          <a:lstStyle/>
          <a:p>
            <a:r>
              <a:rPr lang="en-US" altLang="zh-CN" dirty="0"/>
              <a:t>S2193 Run 1: Dec 2022</a:t>
            </a:r>
            <a:endParaRPr lang="en-US" dirty="0"/>
          </a:p>
        </p:txBody>
      </p:sp>
      <p:sp>
        <p:nvSpPr>
          <p:cNvPr id="4" name="Footer Placeholder 3">
            <a:extLst>
              <a:ext uri="{FF2B5EF4-FFF2-40B4-BE49-F238E27FC236}">
                <a16:creationId xmlns:a16="http://schemas.microsoft.com/office/drawing/2014/main" id="{E83D080C-DEE0-4AC4-AA1A-E84702B9E716}"/>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0D8174C7-BA7E-45E6-B5CE-C5E2D8DD7BE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17</a:t>
            </a:fld>
            <a:r>
              <a:rPr lang="en-US" dirty="0"/>
              <a:t> / 40</a:t>
            </a:r>
          </a:p>
        </p:txBody>
      </p:sp>
      <p:pic>
        <p:nvPicPr>
          <p:cNvPr id="6" name="Content Placeholder 5">
            <a:extLst>
              <a:ext uri="{FF2B5EF4-FFF2-40B4-BE49-F238E27FC236}">
                <a16:creationId xmlns:a16="http://schemas.microsoft.com/office/drawing/2014/main" id="{940500CC-1366-41DA-9391-95A0049EABA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80583" y="1066800"/>
            <a:ext cx="6582833" cy="4937125"/>
          </a:xfrm>
          <a:prstGeom prst="rect">
            <a:avLst/>
          </a:prstGeom>
        </p:spPr>
      </p:pic>
    </p:spTree>
    <p:extLst>
      <p:ext uri="{BB962C8B-B14F-4D97-AF65-F5344CB8AC3E}">
        <p14:creationId xmlns:p14="http://schemas.microsoft.com/office/powerpoint/2010/main" val="542964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DF99CC-0B07-403B-83B0-C1951D768749}"/>
              </a:ext>
            </a:extLst>
          </p:cNvPr>
          <p:cNvSpPr>
            <a:spLocks noGrp="1"/>
          </p:cNvSpPr>
          <p:nvPr>
            <p:ph type="title"/>
          </p:nvPr>
        </p:nvSpPr>
        <p:spPr>
          <a:xfrm>
            <a:off x="76200" y="316396"/>
            <a:ext cx="8991600" cy="424506"/>
          </a:xfrm>
        </p:spPr>
        <p:txBody>
          <a:bodyPr/>
          <a:lstStyle/>
          <a:p>
            <a:r>
              <a:rPr lang="en-US" altLang="zh-CN" baseline="30000" dirty="0"/>
              <a:t>22</a:t>
            </a:r>
            <a:r>
              <a:rPr lang="en-US" altLang="zh-CN" dirty="0"/>
              <a:t>Na(</a:t>
            </a:r>
            <a:r>
              <a:rPr lang="en-US" altLang="zh-CN" i="1" dirty="0"/>
              <a:t>p</a:t>
            </a:r>
            <a:r>
              <a:rPr lang="en-US" altLang="zh-CN" dirty="0"/>
              <a:t>,</a:t>
            </a:r>
            <a:r>
              <a:rPr lang="en-US" altLang="zh-CN" i="1" dirty="0"/>
              <a:t>γ</a:t>
            </a:r>
            <a:r>
              <a:rPr lang="en-US" altLang="zh-CN" dirty="0"/>
              <a:t>)</a:t>
            </a:r>
            <a:r>
              <a:rPr lang="en-US" altLang="zh-CN" baseline="30000" dirty="0"/>
              <a:t>23</a:t>
            </a:r>
            <a:r>
              <a:rPr lang="en-US" altLang="zh-CN" dirty="0"/>
              <a:t>Mg Reaction Rate</a:t>
            </a:r>
            <a:endParaRPr lang="en-US" dirty="0"/>
          </a:p>
        </p:txBody>
      </p:sp>
      <p:sp>
        <p:nvSpPr>
          <p:cNvPr id="4" name="Footer Placeholder 3">
            <a:extLst>
              <a:ext uri="{FF2B5EF4-FFF2-40B4-BE49-F238E27FC236}">
                <a16:creationId xmlns:a16="http://schemas.microsoft.com/office/drawing/2014/main" id="{534213E8-871F-465A-8F14-9871E676E0A8}"/>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3A483B27-F58F-4D2F-809A-9CAD3E80282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18</a:t>
            </a:fld>
            <a:r>
              <a:rPr lang="en-US" dirty="0"/>
              <a:t> / 40</a:t>
            </a:r>
          </a:p>
        </p:txBody>
      </p:sp>
      <p:sp>
        <p:nvSpPr>
          <p:cNvPr id="6" name="Slide Number Placeholder 4">
            <a:extLst>
              <a:ext uri="{FF2B5EF4-FFF2-40B4-BE49-F238E27FC236}">
                <a16:creationId xmlns:a16="http://schemas.microsoft.com/office/drawing/2014/main" id="{3BC9D60F-475B-4C2C-B29D-3AED45289EE1}"/>
              </a:ext>
            </a:extLst>
          </p:cNvPr>
          <p:cNvSpPr txBox="1">
            <a:spLocks/>
          </p:cNvSpPr>
          <p:nvPr/>
        </p:nvSpPr>
        <p:spPr>
          <a:xfrm>
            <a:off x="8263157" y="6356450"/>
            <a:ext cx="880844" cy="364628"/>
          </a:xfrm>
          <a:prstGeom prst="rect">
            <a:avLst/>
          </a:prstGeom>
        </p:spPr>
        <p:txBody>
          <a:bodyPr vert="horz" wrap="square" lIns="0" tIns="45712" rIns="0" bIns="45712" numCol="1" anchor="b" anchorCtr="0" compatLnSpc="1">
            <a:prstTxWarp prst="textNoShape">
              <a:avLst/>
            </a:prstTxWarp>
          </a:bodyPr>
          <a:lstStyle>
            <a:defPPr>
              <a:defRPr lang="en-US"/>
            </a:defPPr>
            <a:lvl1pPr algn="l" defTabSz="457126" rtl="0" eaLnBrk="0" fontAlgn="base" hangingPunct="0">
              <a:lnSpc>
                <a:spcPct val="90000"/>
              </a:lnSpc>
              <a:spcBef>
                <a:spcPct val="0"/>
              </a:spcBef>
              <a:spcAft>
                <a:spcPct val="0"/>
              </a:spcAft>
              <a:defRPr sz="1000" kern="1200">
                <a:solidFill>
                  <a:srgbClr val="064308"/>
                </a:solidFill>
                <a:latin typeface="Arial" pitchFamily="34" charset="0"/>
                <a:ea typeface="ヒラギノ角ゴ Pro W3" charset="-128"/>
                <a:cs typeface="+mn-cs"/>
              </a:defRPr>
            </a:lvl1pPr>
            <a:lvl2pPr marL="45712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2pPr>
            <a:lvl3pPr marL="914254"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3pPr>
            <a:lvl4pPr marL="1371379"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4pPr>
            <a:lvl5pPr marL="182850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5pPr>
            <a:lvl6pPr marL="2285633" algn="l" defTabSz="914254" rtl="0" eaLnBrk="1" latinLnBrk="0" hangingPunct="1">
              <a:defRPr kern="1200">
                <a:solidFill>
                  <a:schemeClr val="tx1"/>
                </a:solidFill>
                <a:latin typeface="Arial" pitchFamily="34" charset="0"/>
                <a:ea typeface="ヒラギノ角ゴ Pro W3"/>
                <a:cs typeface="ヒラギノ角ゴ Pro W3"/>
              </a:defRPr>
            </a:lvl6pPr>
            <a:lvl7pPr marL="2742759" algn="l" defTabSz="914254" rtl="0" eaLnBrk="1" latinLnBrk="0" hangingPunct="1">
              <a:defRPr kern="1200">
                <a:solidFill>
                  <a:schemeClr val="tx1"/>
                </a:solidFill>
                <a:latin typeface="Arial" pitchFamily="34" charset="0"/>
                <a:ea typeface="ヒラギノ角ゴ Pro W3"/>
                <a:cs typeface="ヒラギノ角ゴ Pro W3"/>
              </a:defRPr>
            </a:lvl7pPr>
            <a:lvl8pPr marL="3199886" algn="l" defTabSz="914254" rtl="0" eaLnBrk="1" latinLnBrk="0" hangingPunct="1">
              <a:defRPr kern="1200">
                <a:solidFill>
                  <a:schemeClr val="tx1"/>
                </a:solidFill>
                <a:latin typeface="Arial" pitchFamily="34" charset="0"/>
                <a:ea typeface="ヒラギノ角ゴ Pro W3"/>
                <a:cs typeface="ヒラギノ角ゴ Pro W3"/>
              </a:defRPr>
            </a:lvl8pPr>
            <a:lvl9pPr marL="3657012" algn="l" defTabSz="914254" rtl="0" eaLnBrk="1" latinLnBrk="0" hangingPunct="1">
              <a:defRPr kern="1200">
                <a:solidFill>
                  <a:schemeClr val="tx1"/>
                </a:solidFill>
                <a:latin typeface="Arial" pitchFamily="34" charset="0"/>
                <a:ea typeface="ヒラギノ角ゴ Pro W3"/>
                <a:cs typeface="ヒラギノ角ゴ Pro W3"/>
              </a:defRPr>
            </a:lvl9pPr>
          </a:lstStyle>
          <a:p>
            <a:pPr>
              <a:defRPr/>
            </a:pPr>
            <a:r>
              <a:rPr lang="en-US"/>
              <a:t>, Slide </a:t>
            </a:r>
            <a:fld id="{35AD4620-7552-4207-8973-898801ED212B}" type="slidenum">
              <a:rPr lang="en-US" smtClean="0"/>
              <a:pPr>
                <a:defRPr/>
              </a:pPr>
              <a:t>18</a:t>
            </a:fld>
            <a:endParaRPr lang="en-US" sz="1300"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B4069CE-F79A-4DB2-8E69-5F7C67C98282}"/>
                  </a:ext>
                </a:extLst>
              </p:cNvPr>
              <p:cNvSpPr txBox="1"/>
              <p:nvPr/>
            </p:nvSpPr>
            <p:spPr>
              <a:xfrm>
                <a:off x="4724400" y="1574787"/>
                <a:ext cx="3206455" cy="71776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i="1">
                          <a:latin typeface="Cambria Math" panose="02040503050406030204" pitchFamily="18" charset="0"/>
                        </a:rPr>
                        <m:t>𝜔𝛾</m:t>
                      </m:r>
                      <m:r>
                        <a:rPr lang="en-US" altLang="zh-CN" i="1">
                          <a:latin typeface="Cambria Math" panose="02040503050406030204" pitchFamily="18" charset="0"/>
                        </a:rPr>
                        <m:t>= </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f>
                        <m:fPr>
                          <m:ctrlPr>
                            <a:rPr lang="en-US" altLang="zh-CN" i="1">
                              <a:solidFill>
                                <a:prstClr val="black"/>
                              </a:solidFill>
                              <a:latin typeface="Cambria Math" panose="02040503050406030204" pitchFamily="18" charset="0"/>
                            </a:rPr>
                          </m:ctrlPr>
                        </m:fPr>
                        <m:num>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𝑝</m:t>
                              </m:r>
                            </m:sub>
                          </m:sSub>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𝛾</m:t>
                              </m:r>
                            </m:sub>
                          </m:sSub>
                        </m:num>
                        <m:den>
                          <m:r>
                            <a:rPr lang="el-GR" altLang="zh-CN" i="1">
                              <a:latin typeface="Cambria Math" panose="02040503050406030204" pitchFamily="18" charset="0"/>
                              <a:ea typeface="Cambria Math" panose="02040503050406030204" pitchFamily="18" charset="0"/>
                            </a:rPr>
                            <m:t>𝛤</m:t>
                          </m:r>
                        </m:den>
                      </m:f>
                    </m:oMath>
                  </m:oMathPara>
                </a14:m>
                <a:endParaRPr lang="zh-CN" altLang="en-US" dirty="0"/>
              </a:p>
            </p:txBody>
          </p:sp>
        </mc:Choice>
        <mc:Fallback xmlns="">
          <p:sp>
            <p:nvSpPr>
              <p:cNvPr id="7" name="TextBox 6">
                <a:extLst>
                  <a:ext uri="{FF2B5EF4-FFF2-40B4-BE49-F238E27FC236}">
                    <a16:creationId xmlns:a16="http://schemas.microsoft.com/office/drawing/2014/main" id="{EB4069CE-F79A-4DB2-8E69-5F7C67C98282}"/>
                  </a:ext>
                </a:extLst>
              </p:cNvPr>
              <p:cNvSpPr txBox="1">
                <a:spLocks noRot="1" noChangeAspect="1" noMove="1" noResize="1" noEditPoints="1" noAdjustHandles="1" noChangeArrowheads="1" noChangeShapeType="1" noTextEdit="1"/>
              </p:cNvSpPr>
              <p:nvPr/>
            </p:nvSpPr>
            <p:spPr>
              <a:xfrm>
                <a:off x="4724400" y="1574787"/>
                <a:ext cx="3206455" cy="71776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106146C-ED7B-42E4-BEC1-BFD1797BD4AC}"/>
                  </a:ext>
                </a:extLst>
              </p:cNvPr>
              <p:cNvSpPr txBox="1"/>
              <p:nvPr/>
            </p:nvSpPr>
            <p:spPr>
              <a:xfrm>
                <a:off x="5071790" y="2369118"/>
                <a:ext cx="3638625" cy="717312"/>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i="1" smtClean="0">
                          <a:solidFill>
                            <a:srgbClr val="836967"/>
                          </a:solidFill>
                          <a:latin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smtClean="0">
                                  <a:solidFill>
                                    <a:srgbClr val="0000FF"/>
                                  </a:solidFill>
                                  <a:latin typeface="Cambria Math" panose="02040503050406030204" pitchFamily="18" charset="0"/>
                                </a:rPr>
                              </m:ctrlPr>
                            </m:sSubPr>
                            <m:e>
                              <m:r>
                                <a:rPr lang="zh-CN" altLang="en-US" i="1">
                                  <a:solidFill>
                                    <a:srgbClr val="0000FF"/>
                                  </a:solidFill>
                                  <a:latin typeface="Cambria Math" panose="02040503050406030204" pitchFamily="18" charset="0"/>
                                </a:rPr>
                                <m:t>𝐽</m:t>
                              </m:r>
                            </m:e>
                            <m:sub>
                              <m:r>
                                <a:rPr lang="zh-CN" altLang="en-US" i="1">
                                  <a:solidFill>
                                    <a:srgbClr val="0000FF"/>
                                  </a:solidFill>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𝑝</m:t>
                          </m:r>
                        </m:sub>
                      </m:sSub>
                      <m:sSub>
                        <m:sSubPr>
                          <m:ctrlPr>
                            <a:rPr lang="zh-CN" altLang="en-US" i="1" smtClean="0">
                              <a:solidFill>
                                <a:srgbClr val="FF0000"/>
                              </a:solidFill>
                              <a:latin typeface="Cambria Math" panose="02040503050406030204" pitchFamily="18" charset="0"/>
                            </a:rPr>
                          </m:ctrlPr>
                        </m:sSubPr>
                        <m:e>
                          <m:r>
                            <a:rPr lang="en-US" altLang="zh-CN" b="0" i="1" smtClean="0">
                              <a:solidFill>
                                <a:schemeClr val="tx1"/>
                              </a:solidFill>
                              <a:latin typeface="Cambria Math" panose="02040503050406030204" pitchFamily="18" charset="0"/>
                            </a:rPr>
                            <m:t>(1−</m:t>
                          </m:r>
                          <m:r>
                            <a:rPr lang="zh-CN" altLang="en-US"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n-US" altLang="zh-CN" b="0" i="1" smtClean="0">
                          <a:solidFill>
                            <a:schemeClr val="tx1"/>
                          </a:solidFill>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r>
                            <a:rPr lang="zh-CN" altLang="en-US" i="0">
                              <a:latin typeface="Cambria Math" panose="02040503050406030204" pitchFamily="18" charset="0"/>
                            </a:rPr>
                            <m:t>ℏ</m:t>
                          </m:r>
                        </m:num>
                        <m:den>
                          <m:r>
                            <a:rPr lang="zh-CN" altLang="en-US" b="1" i="1" smtClean="0">
                              <a:solidFill>
                                <a:srgbClr val="00B050"/>
                              </a:solidFill>
                              <a:latin typeface="Cambria Math" panose="02040503050406030204" pitchFamily="18" charset="0"/>
                            </a:rPr>
                            <m:t>𝝉</m:t>
                          </m:r>
                        </m:den>
                      </m:f>
                    </m:oMath>
                  </m:oMathPara>
                </a14:m>
                <a:endParaRPr lang="zh-CN" altLang="en-US" dirty="0">
                  <a:latin typeface="Cambria" panose="02040503050406030204" pitchFamily="18" charset="0"/>
                </a:endParaRPr>
              </a:p>
            </p:txBody>
          </p:sp>
        </mc:Choice>
        <mc:Fallback xmlns="">
          <p:sp>
            <p:nvSpPr>
              <p:cNvPr id="8" name="TextBox 7">
                <a:extLst>
                  <a:ext uri="{FF2B5EF4-FFF2-40B4-BE49-F238E27FC236}">
                    <a16:creationId xmlns:a16="http://schemas.microsoft.com/office/drawing/2014/main" id="{0106146C-ED7B-42E4-BEC1-BFD1797BD4AC}"/>
                  </a:ext>
                </a:extLst>
              </p:cNvPr>
              <p:cNvSpPr txBox="1">
                <a:spLocks noRot="1" noChangeAspect="1" noMove="1" noResize="1" noEditPoints="1" noAdjustHandles="1" noChangeArrowheads="1" noChangeShapeType="1" noTextEdit="1"/>
              </p:cNvSpPr>
              <p:nvPr/>
            </p:nvSpPr>
            <p:spPr>
              <a:xfrm>
                <a:off x="5071790" y="2369118"/>
                <a:ext cx="3638625" cy="71731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233CE9A-B3C6-48EA-99A9-CB8213BA0EC5}"/>
                  </a:ext>
                </a:extLst>
              </p:cNvPr>
              <p:cNvSpPr txBox="1"/>
              <p:nvPr/>
            </p:nvSpPr>
            <p:spPr>
              <a:xfrm>
                <a:off x="0" y="1574869"/>
                <a:ext cx="4466736" cy="78733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zh-CN" altLang="en-US" i="1" smtClean="0">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b>
                        <m:sSubPr>
                          <m:ctrlPr>
                            <a:rPr lang="zh-CN" altLang="en-US" i="1">
                              <a:solidFill>
                                <a:srgbClr val="836967"/>
                              </a:solidFill>
                              <a:latin typeface="Cambria Math" panose="02040503050406030204" pitchFamily="18" charset="0"/>
                            </a:rPr>
                          </m:ctrlPr>
                        </m:sSubPr>
                        <m:e>
                          <m:d>
                            <m:dPr>
                              <m:begChr m:val="〈"/>
                              <m:endChr m:val="〉"/>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𝜎𝜈</m:t>
                              </m:r>
                            </m:e>
                          </m:d>
                        </m:e>
                        <m:sub>
                          <m:r>
                            <m:rPr>
                              <m:sty m:val="p"/>
                            </m:rPr>
                            <a:rPr lang="zh-CN" altLang="en-US" i="0">
                              <a:latin typeface="Cambria Math" panose="02040503050406030204" pitchFamily="18" charset="0"/>
                            </a:rPr>
                            <m:t>res</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p>
                        <m:sSupPr>
                          <m:ctrlPr>
                            <a:rPr lang="zh-CN" altLang="en-US" i="1">
                              <a:solidFill>
                                <a:srgbClr val="836967"/>
                              </a:solidFill>
                              <a:latin typeface="Cambria Math" panose="02040503050406030204" pitchFamily="18" charset="0"/>
                            </a:rPr>
                          </m:ctrlPr>
                        </m:sSupPr>
                        <m:e>
                          <m:d>
                            <m:dPr>
                              <m:ctrlPr>
                                <a:rPr lang="zh-CN" altLang="en-US" i="1">
                                  <a:solidFill>
                                    <a:srgbClr val="836967"/>
                                  </a:solidFill>
                                  <a:latin typeface="Cambria Math" panose="02040503050406030204" pitchFamily="18" charset="0"/>
                                </a:rPr>
                              </m:ctrlPr>
                            </m:dPr>
                            <m:e>
                              <m:f>
                                <m:fPr>
                                  <m:ctrlPr>
                                    <a:rPr lang="zh-CN" altLang="en-US" i="1">
                                      <a:solidFill>
                                        <a:srgbClr val="836967"/>
                                      </a:solidFill>
                                      <a:latin typeface="Cambria Math" panose="02040503050406030204" pitchFamily="18" charset="0"/>
                                    </a:rPr>
                                  </m:ctrlPr>
                                </m:fPr>
                                <m:num>
                                  <m:r>
                                    <a:rPr lang="zh-CN" altLang="en-US" i="0">
                                      <a:latin typeface="Cambria Math" panose="02040503050406030204" pitchFamily="18" charset="0"/>
                                    </a:rPr>
                                    <m:t>2</m:t>
                                  </m:r>
                                  <m:r>
                                    <a:rPr lang="zh-CN" altLang="en-US" i="1">
                                      <a:latin typeface="Cambria Math" panose="02040503050406030204" pitchFamily="18" charset="0"/>
                                    </a:rPr>
                                    <m:t>𝜋</m:t>
                                  </m:r>
                                </m:num>
                                <m:den>
                                  <m:r>
                                    <a:rPr lang="zh-CN" altLang="en-US" i="1">
                                      <a:latin typeface="Cambria Math" panose="02040503050406030204" pitchFamily="18" charset="0"/>
                                    </a:rPr>
                                    <m:t>𝜇</m:t>
                                  </m:r>
                                  <m:r>
                                    <a:rPr lang="zh-CN" altLang="en-US" i="1">
                                      <a:latin typeface="Cambria Math" panose="02040503050406030204" pitchFamily="18" charset="0"/>
                                    </a:rPr>
                                    <m:t>𝑘𝑇</m:t>
                                  </m:r>
                                </m:den>
                              </m:f>
                            </m:e>
                          </m:d>
                        </m:e>
                        <m:sup>
                          <m:f>
                            <m:fPr>
                              <m:type m:val="lin"/>
                              <m:ctrlPr>
                                <a:rPr lang="zh-CN" altLang="en-US" i="1">
                                  <a:latin typeface="Cambria Math" panose="02040503050406030204" pitchFamily="18" charset="0"/>
                                </a:rPr>
                              </m:ctrlPr>
                            </m:fPr>
                            <m:num>
                              <m:r>
                                <a:rPr lang="zh-CN" altLang="en-US" i="0">
                                  <a:latin typeface="Cambria Math" panose="02040503050406030204" pitchFamily="18" charset="0"/>
                                </a:rPr>
                                <m:t>3</m:t>
                              </m:r>
                            </m:num>
                            <m:den>
                              <m:r>
                                <a:rPr lang="zh-CN" altLang="en-US" i="0">
                                  <a:latin typeface="Cambria Math" panose="02040503050406030204" pitchFamily="18" charset="0"/>
                                </a:rPr>
                                <m:t>2</m:t>
                              </m:r>
                            </m:den>
                          </m:f>
                        </m:sup>
                      </m:sSup>
                      <m:sSup>
                        <m:sSupPr>
                          <m:ctrlPr>
                            <a:rPr lang="zh-CN" altLang="en-US" i="1">
                              <a:solidFill>
                                <a:srgbClr val="836967"/>
                              </a:solidFill>
                              <a:latin typeface="Cambria Math" panose="02040503050406030204" pitchFamily="18" charset="0"/>
                            </a:rPr>
                          </m:ctrlPr>
                        </m:sSupPr>
                        <m:e>
                          <m:r>
                            <a:rPr lang="zh-CN" altLang="en-US" i="0">
                              <a:latin typeface="Cambria Math" panose="02040503050406030204" pitchFamily="18" charset="0"/>
                            </a:rPr>
                            <m:t>ℏ</m:t>
                          </m:r>
                        </m:e>
                        <m:sup>
                          <m:r>
                            <a:rPr lang="zh-CN" altLang="en-US" i="0">
                              <a:latin typeface="Cambria Math" panose="02040503050406030204" pitchFamily="18" charset="0"/>
                            </a:rPr>
                            <m:t>2</m:t>
                          </m:r>
                        </m:sup>
                      </m:sSup>
                      <m:r>
                        <a:rPr lang="zh-CN" altLang="en-US" i="1">
                          <a:latin typeface="Cambria Math" panose="02040503050406030204" pitchFamily="18" charset="0"/>
                        </a:rPr>
                        <m:t>𝜔𝛾</m:t>
                      </m:r>
                      <m:r>
                        <m:rPr>
                          <m:sty m:val="p"/>
                        </m:rPr>
                        <a:rPr lang="zh-CN" altLang="en-US" i="0">
                          <a:latin typeface="Cambria Math" panose="02040503050406030204" pitchFamily="18" charset="0"/>
                        </a:rPr>
                        <m:t>exp</m:t>
                      </m:r>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sSub>
                                <m:sSubPr>
                                  <m:ctrlPr>
                                    <a:rPr lang="zh-CN" altLang="en-US" i="1" smtClean="0">
                                      <a:solidFill>
                                        <a:srgbClr val="0000FF"/>
                                      </a:solidFill>
                                      <a:latin typeface="Cambria Math" panose="02040503050406030204" pitchFamily="18" charset="0"/>
                                    </a:rPr>
                                  </m:ctrlPr>
                                </m:sSubPr>
                                <m:e>
                                  <m:r>
                                    <a:rPr lang="zh-CN" altLang="en-US" i="1">
                                      <a:solidFill>
                                        <a:srgbClr val="0000FF"/>
                                      </a:solidFill>
                                      <a:latin typeface="Cambria Math" panose="02040503050406030204" pitchFamily="18" charset="0"/>
                                    </a:rPr>
                                    <m:t>𝐸</m:t>
                                  </m:r>
                                </m:e>
                                <m:sub>
                                  <m:r>
                                    <a:rPr lang="en-US" altLang="zh-CN" b="0" i="1" smtClean="0">
                                      <a:solidFill>
                                        <a:srgbClr val="0000FF"/>
                                      </a:solidFill>
                                      <a:latin typeface="Cambria Math" panose="02040503050406030204" pitchFamily="18" charset="0"/>
                                    </a:rPr>
                                    <m:t>𝑟</m:t>
                                  </m:r>
                                </m:sub>
                              </m:sSub>
                            </m:num>
                            <m:den>
                              <m:r>
                                <a:rPr lang="zh-CN" altLang="en-US" i="1">
                                  <a:latin typeface="Cambria Math" panose="02040503050406030204" pitchFamily="18" charset="0"/>
                                </a:rPr>
                                <m:t>𝑘𝑇</m:t>
                              </m:r>
                            </m:den>
                          </m:f>
                        </m:e>
                      </m:d>
                    </m:oMath>
                  </m:oMathPara>
                </a14:m>
                <a:endParaRPr lang="zh-CN" altLang="en-US" dirty="0"/>
              </a:p>
            </p:txBody>
          </p:sp>
        </mc:Choice>
        <mc:Fallback xmlns="">
          <p:sp>
            <p:nvSpPr>
              <p:cNvPr id="9" name="TextBox 8">
                <a:extLst>
                  <a:ext uri="{FF2B5EF4-FFF2-40B4-BE49-F238E27FC236}">
                    <a16:creationId xmlns:a16="http://schemas.microsoft.com/office/drawing/2014/main" id="{E233CE9A-B3C6-48EA-99A9-CB8213BA0EC5}"/>
                  </a:ext>
                </a:extLst>
              </p:cNvPr>
              <p:cNvSpPr txBox="1">
                <a:spLocks noRot="1" noChangeAspect="1" noMove="1" noResize="1" noEditPoints="1" noAdjustHandles="1" noChangeArrowheads="1" noChangeShapeType="1" noTextEdit="1"/>
              </p:cNvSpPr>
              <p:nvPr/>
            </p:nvSpPr>
            <p:spPr>
              <a:xfrm>
                <a:off x="0" y="1574869"/>
                <a:ext cx="4466736" cy="787331"/>
              </a:xfrm>
              <a:prstGeom prst="rect">
                <a:avLst/>
              </a:prstGeom>
              <a:blipFill>
                <a:blip r:embed="rId4"/>
                <a:stretch>
                  <a:fillRect/>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B6766972-7F3E-406D-AC00-AACC6CD56405}"/>
              </a:ext>
            </a:extLst>
          </p:cNvPr>
          <p:cNvSpPr txBox="1"/>
          <p:nvPr/>
        </p:nvSpPr>
        <p:spPr>
          <a:xfrm>
            <a:off x="0" y="1206125"/>
            <a:ext cx="2514600" cy="369332"/>
          </a:xfrm>
          <a:prstGeom prst="rect">
            <a:avLst/>
          </a:prstGeom>
          <a:noFill/>
        </p:spPr>
        <p:txBody>
          <a:bodyPr wrap="square">
            <a:spAutoFit/>
          </a:bodyPr>
          <a:lstStyle/>
          <a:p>
            <a:r>
              <a:rPr lang="en-US" altLang="zh-CN" dirty="0"/>
              <a:t>Resonant </a:t>
            </a:r>
            <a:r>
              <a:rPr lang="en-US" altLang="zh-CN" dirty="0">
                <a:latin typeface="Arial" pitchFamily="34" charset="0"/>
                <a:ea typeface="ＭＳ Ｐゴシック"/>
                <a:cs typeface="ＭＳ Ｐゴシック"/>
              </a:rPr>
              <a:t>reaction rate</a:t>
            </a:r>
            <a:endParaRPr lang="zh-CN" altLang="en-US" dirty="0"/>
          </a:p>
        </p:txBody>
      </p:sp>
      <p:sp>
        <p:nvSpPr>
          <p:cNvPr id="11" name="TextBox 10">
            <a:extLst>
              <a:ext uri="{FF2B5EF4-FFF2-40B4-BE49-F238E27FC236}">
                <a16:creationId xmlns:a16="http://schemas.microsoft.com/office/drawing/2014/main" id="{6052ADDA-0206-4518-94F6-37629044D627}"/>
              </a:ext>
            </a:extLst>
          </p:cNvPr>
          <p:cNvSpPr txBox="1"/>
          <p:nvPr/>
        </p:nvSpPr>
        <p:spPr>
          <a:xfrm>
            <a:off x="4730455" y="1092969"/>
            <a:ext cx="2514600" cy="369332"/>
          </a:xfrm>
          <a:prstGeom prst="rect">
            <a:avLst/>
          </a:prstGeom>
          <a:noFill/>
        </p:spPr>
        <p:txBody>
          <a:bodyPr wrap="square">
            <a:spAutoFit/>
          </a:bodyPr>
          <a:lstStyle/>
          <a:p>
            <a:r>
              <a:rPr lang="en-US" altLang="zh-CN" dirty="0"/>
              <a:t>Resonance strength</a:t>
            </a:r>
            <a:endParaRPr lang="zh-CN" altLang="en-US" dirty="0"/>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486FD18-742F-418C-8DD9-49D0E370C51A}"/>
                  </a:ext>
                </a:extLst>
              </p:cNvPr>
              <p:cNvSpPr txBox="1"/>
              <p:nvPr/>
            </p:nvSpPr>
            <p:spPr>
              <a:xfrm>
                <a:off x="4572000" y="3810000"/>
                <a:ext cx="4495800" cy="1285545"/>
              </a:xfrm>
              <a:prstGeom prst="rect">
                <a:avLst/>
              </a:prstGeom>
              <a:solidFill>
                <a:srgbClr val="E6E6DC">
                  <a:alpha val="50196"/>
                </a:srgbClr>
              </a:solid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zh-CN" altLang="en-US" sz="2000" i="1" smtClean="0">
                              <a:solidFill>
                                <a:srgbClr val="FF0000"/>
                              </a:solidFill>
                              <a:latin typeface="Cambria Math" panose="02040503050406030204" pitchFamily="18" charset="0"/>
                            </a:rPr>
                          </m:ctrlPr>
                        </m:sSubPr>
                        <m:e>
                          <m:r>
                            <a:rPr lang="zh-CN" altLang="en-US" sz="2000" i="1">
                              <a:solidFill>
                                <a:srgbClr val="FF0000"/>
                              </a:solidFill>
                              <a:latin typeface="Cambria Math" panose="02040503050406030204" pitchFamily="18" charset="0"/>
                            </a:rPr>
                            <m:t>𝐵</m:t>
                          </m:r>
                        </m:e>
                        <m:sub>
                          <m:r>
                            <a:rPr lang="zh-CN" altLang="en-US" sz="2000" i="1">
                              <a:solidFill>
                                <a:srgbClr val="FF0000"/>
                              </a:solidFill>
                              <a:latin typeface="Cambria Math" panose="02040503050406030204" pitchFamily="18" charset="0"/>
                            </a:rPr>
                            <m:t>𝑝</m:t>
                          </m:r>
                        </m:sub>
                      </m:sSub>
                    </m:oMath>
                  </m:oMathPara>
                </a14:m>
                <a:endParaRPr lang="en-US" altLang="zh-CN" sz="1600" i="0" dirty="0">
                  <a:solidFill>
                    <a:srgbClr val="002060"/>
                  </a:solidFill>
                  <a:effectLst/>
                  <a:latin typeface="Arial Narrow" panose="020B0606020202030204" pitchFamily="34" charset="0"/>
                </a:endParaRPr>
              </a:p>
              <a:p>
                <a:r>
                  <a:rPr lang="nb-NO" altLang="zh-CN" sz="1400" dirty="0">
                    <a:solidFill>
                      <a:srgbClr val="002060"/>
                    </a:solidFill>
                    <a:latin typeface="Arial Narrow" panose="020B0606020202030204" pitchFamily="34" charset="0"/>
                    <a:cs typeface="Times New Roman" panose="02020603050405020304" pitchFamily="18" charset="0"/>
                  </a:rPr>
                  <a:t>K. Peräjävi </a:t>
                </a:r>
                <a:r>
                  <a:rPr lang="nb-NO" altLang="zh-CN" sz="1400" i="1" dirty="0">
                    <a:solidFill>
                      <a:srgbClr val="002060"/>
                    </a:solidFill>
                    <a:latin typeface="Arial Narrow" panose="020B0606020202030204" pitchFamily="34" charset="0"/>
                    <a:cs typeface="Times New Roman" panose="02020603050405020304" pitchFamily="18" charset="0"/>
                  </a:rPr>
                  <a:t>et al</a:t>
                </a:r>
                <a:r>
                  <a:rPr lang="nb-NO" altLang="zh-CN" sz="1400" dirty="0">
                    <a:solidFill>
                      <a:srgbClr val="002060"/>
                    </a:solidFill>
                    <a:latin typeface="Arial Narrow" panose="020B0606020202030204" pitchFamily="34" charset="0"/>
                    <a:cs typeface="Times New Roman" panose="02020603050405020304" pitchFamily="18" charset="0"/>
                  </a:rPr>
                  <a:t>., Phys. Lett. B 492, 1 (2000).</a:t>
                </a:r>
              </a:p>
              <a:p>
                <a:r>
                  <a:rPr lang="fi-FI" altLang="zh-CN" sz="1400" dirty="0">
                    <a:solidFill>
                      <a:srgbClr val="002060"/>
                    </a:solidFill>
                    <a:latin typeface="Arial Narrow" panose="020B0606020202030204" pitchFamily="34" charset="0"/>
                    <a:cs typeface="Times New Roman" panose="02020603050405020304" pitchFamily="18" charset="0"/>
                  </a:rPr>
                  <a:t>A. Saastamoinen </a:t>
                </a:r>
                <a:r>
                  <a:rPr lang="fi-FI" altLang="zh-CN" sz="1400" i="1" dirty="0">
                    <a:solidFill>
                      <a:srgbClr val="002060"/>
                    </a:solidFill>
                    <a:latin typeface="Arial Narrow" panose="020B0606020202030204" pitchFamily="34" charset="0"/>
                    <a:cs typeface="Times New Roman" panose="02020603050405020304" pitchFamily="18" charset="0"/>
                  </a:rPr>
                  <a:t>et al</a:t>
                </a:r>
                <a:r>
                  <a:rPr lang="fi-FI" altLang="zh-CN" sz="1400" dirty="0">
                    <a:solidFill>
                      <a:srgbClr val="002060"/>
                    </a:solidFill>
                    <a:latin typeface="Arial Narrow" panose="020B0606020202030204" pitchFamily="34" charset="0"/>
                    <a:cs typeface="Times New Roman" panose="02020603050405020304" pitchFamily="18" charset="0"/>
                  </a:rPr>
                  <a:t>., Phys. Rev. C 83, 045808 (2011).</a:t>
                </a:r>
                <a:endParaRPr lang="en-US" altLang="zh-CN" sz="1400" dirty="0">
                  <a:solidFill>
                    <a:srgbClr val="002060"/>
                  </a:solidFill>
                  <a:latin typeface="Arial Narrow" panose="020B0606020202030204" pitchFamily="34" charset="0"/>
                  <a:cs typeface="Times New Roman" panose="02020603050405020304" pitchFamily="18" charset="0"/>
                </a:endParaRPr>
              </a:p>
              <a:p>
                <a:r>
                  <a:rPr lang="en-US" altLang="zh-CN" sz="1400" dirty="0">
                    <a:solidFill>
                      <a:srgbClr val="002060"/>
                    </a:solidFill>
                    <a:latin typeface="Arial Narrow" panose="020B0606020202030204" pitchFamily="34" charset="0"/>
                    <a:cs typeface="Times New Roman" panose="02020603050405020304" pitchFamily="18" charset="0"/>
                  </a:rPr>
                  <a:t>L. J. Sun </a:t>
                </a:r>
                <a:r>
                  <a:rPr lang="en-US" altLang="zh-CN" sz="1400" i="1" dirty="0">
                    <a:solidFill>
                      <a:srgbClr val="002060"/>
                    </a:solidFill>
                    <a:latin typeface="Arial Narrow" panose="020B0606020202030204" pitchFamily="34" charset="0"/>
                    <a:cs typeface="Times New Roman" panose="02020603050405020304" pitchFamily="18" charset="0"/>
                  </a:rPr>
                  <a:t>et al</a:t>
                </a:r>
                <a:r>
                  <a:rPr lang="en-US" altLang="zh-CN" sz="1400" dirty="0">
                    <a:solidFill>
                      <a:srgbClr val="002060"/>
                    </a:solidFill>
                    <a:latin typeface="Arial Narrow" panose="020B0606020202030204" pitchFamily="34" charset="0"/>
                    <a:cs typeface="Times New Roman" panose="02020603050405020304" pitchFamily="18" charset="0"/>
                  </a:rPr>
                  <a:t>., Nucl. </a:t>
                </a:r>
                <a:r>
                  <a:rPr lang="en-US" altLang="zh-CN" sz="1400" dirty="0" err="1">
                    <a:solidFill>
                      <a:srgbClr val="002060"/>
                    </a:solidFill>
                    <a:latin typeface="Arial Narrow" panose="020B0606020202030204" pitchFamily="34" charset="0"/>
                    <a:cs typeface="Times New Roman" panose="02020603050405020304" pitchFamily="18" charset="0"/>
                  </a:rPr>
                  <a:t>Instrum</a:t>
                </a:r>
                <a:r>
                  <a:rPr lang="en-US" altLang="zh-CN" sz="1400" dirty="0">
                    <a:solidFill>
                      <a:srgbClr val="002060"/>
                    </a:solidFill>
                    <a:latin typeface="Arial Narrow" panose="020B0606020202030204" pitchFamily="34" charset="0"/>
                    <a:cs typeface="Times New Roman" panose="02020603050405020304" pitchFamily="18" charset="0"/>
                  </a:rPr>
                  <a:t>. Methods Phys. Res. A </a:t>
                </a:r>
                <a:r>
                  <a:rPr lang="zh-CN" altLang="en-US" sz="1400" dirty="0">
                    <a:solidFill>
                      <a:srgbClr val="002060"/>
                    </a:solidFill>
                    <a:latin typeface="Arial Narrow" panose="020B0606020202030204" pitchFamily="34" charset="0"/>
                    <a:cs typeface="Times New Roman" panose="02020603050405020304" pitchFamily="18" charset="0"/>
                  </a:rPr>
                  <a:t>804, 1 (2015)</a:t>
                </a:r>
                <a:r>
                  <a:rPr lang="en-US" altLang="zh-CN" sz="1400" dirty="0">
                    <a:solidFill>
                      <a:srgbClr val="002060"/>
                    </a:solidFill>
                    <a:latin typeface="Arial Narrow" panose="020B0606020202030204" pitchFamily="34" charset="0"/>
                    <a:cs typeface="Times New Roman" panose="02020603050405020304" pitchFamily="18" charset="0"/>
                  </a:rPr>
                  <a:t>.</a:t>
                </a:r>
              </a:p>
              <a:p>
                <a:r>
                  <a:rPr lang="da-DK" altLang="zh-CN" sz="1400" i="0" dirty="0">
                    <a:solidFill>
                      <a:srgbClr val="002060"/>
                    </a:solidFill>
                    <a:effectLst/>
                    <a:latin typeface="Arial Narrow" panose="020B0606020202030204" pitchFamily="34" charset="0"/>
                  </a:rPr>
                  <a:t>M. Friedman et al., Phys. Rev. C 101, 052802(R) (2020).</a:t>
                </a:r>
                <a:endParaRPr lang="en-US" altLang="zh-CN" sz="1400" i="0" dirty="0">
                  <a:solidFill>
                    <a:srgbClr val="002060"/>
                  </a:solidFill>
                  <a:effectLst/>
                  <a:latin typeface="Arial Narrow" panose="020B0606020202030204" pitchFamily="34" charset="0"/>
                </a:endParaRPr>
              </a:p>
            </p:txBody>
          </p:sp>
        </mc:Choice>
        <mc:Fallback xmlns="">
          <p:sp>
            <p:nvSpPr>
              <p:cNvPr id="12" name="TextBox 11">
                <a:extLst>
                  <a:ext uri="{FF2B5EF4-FFF2-40B4-BE49-F238E27FC236}">
                    <a16:creationId xmlns:a16="http://schemas.microsoft.com/office/drawing/2014/main" id="{6486FD18-742F-418C-8DD9-49D0E370C51A}"/>
                  </a:ext>
                </a:extLst>
              </p:cNvPr>
              <p:cNvSpPr txBox="1">
                <a:spLocks noRot="1" noChangeAspect="1" noMove="1" noResize="1" noEditPoints="1" noAdjustHandles="1" noChangeArrowheads="1" noChangeShapeType="1" noTextEdit="1"/>
              </p:cNvSpPr>
              <p:nvPr/>
            </p:nvSpPr>
            <p:spPr>
              <a:xfrm>
                <a:off x="4572000" y="3810000"/>
                <a:ext cx="4495800" cy="1285545"/>
              </a:xfrm>
              <a:prstGeom prst="rect">
                <a:avLst/>
              </a:prstGeom>
              <a:blipFill>
                <a:blip r:embed="rId5"/>
                <a:stretch>
                  <a:fillRect l="-407" r="-1084" b="-3318"/>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36B9308C-F420-4AD6-B769-D7C66724B52D}"/>
              </a:ext>
            </a:extLst>
          </p:cNvPr>
          <p:cNvSpPr txBox="1"/>
          <p:nvPr/>
        </p:nvSpPr>
        <p:spPr>
          <a:xfrm>
            <a:off x="4572000" y="5181600"/>
            <a:ext cx="4495800" cy="830997"/>
          </a:xfrm>
          <a:prstGeom prst="rect">
            <a:avLst/>
          </a:prstGeom>
          <a:solidFill>
            <a:srgbClr val="E6E6DC">
              <a:alpha val="50196"/>
            </a:srgbClr>
          </a:solidFill>
        </p:spPr>
        <p:txBody>
          <a:bodyPr wrap="square">
            <a:spAutoFit/>
          </a:bodyPr>
          <a:lstStyle/>
          <a:p>
            <a:r>
              <a:rPr lang="en-US" altLang="zh-CN" sz="2000" b="1" i="1" dirty="0">
                <a:solidFill>
                  <a:srgbClr val="00B050"/>
                </a:solidFill>
                <a:effectLst/>
                <a:latin typeface="Cambria" panose="02040503050406030204" pitchFamily="18" charset="0"/>
                <a:ea typeface="Cambria" panose="02040503050406030204" pitchFamily="18" charset="0"/>
              </a:rPr>
              <a:t>τ</a:t>
            </a:r>
          </a:p>
          <a:p>
            <a:r>
              <a:rPr lang="en-US" altLang="zh-CN" sz="1400" i="0" dirty="0">
                <a:solidFill>
                  <a:srgbClr val="002060"/>
                </a:solidFill>
                <a:effectLst/>
                <a:latin typeface="Arial Narrow" panose="020B0606020202030204" pitchFamily="34" charset="0"/>
              </a:rPr>
              <a:t>D. G. Jenkins </a:t>
            </a:r>
            <a:r>
              <a:rPr lang="en-US" altLang="zh-CN" sz="1400" i="1" dirty="0">
                <a:solidFill>
                  <a:srgbClr val="002060"/>
                </a:solidFill>
                <a:effectLst/>
                <a:latin typeface="Arial Narrow" panose="020B0606020202030204" pitchFamily="34" charset="0"/>
              </a:rPr>
              <a:t>et al</a:t>
            </a:r>
            <a:r>
              <a:rPr lang="en-US" altLang="zh-CN" sz="1400" i="0" dirty="0">
                <a:solidFill>
                  <a:srgbClr val="002060"/>
                </a:solidFill>
                <a:effectLst/>
                <a:latin typeface="Arial Narrow" panose="020B0606020202030204" pitchFamily="34" charset="0"/>
              </a:rPr>
              <a:t>., Phys. Rev. Lett. 92, 031101 (2004).</a:t>
            </a:r>
          </a:p>
          <a:p>
            <a:r>
              <a:rPr lang="da-DK" altLang="zh-CN" sz="1400" i="0" dirty="0">
                <a:solidFill>
                  <a:srgbClr val="002060"/>
                </a:solidFill>
                <a:effectLst/>
                <a:latin typeface="Arial Narrow" panose="020B0606020202030204" pitchFamily="34" charset="0"/>
              </a:rPr>
              <a:t>O. S. Kirsebom </a:t>
            </a:r>
            <a:r>
              <a:rPr lang="da-DK" altLang="zh-CN" sz="1400" i="1" dirty="0">
                <a:solidFill>
                  <a:srgbClr val="002060"/>
                </a:solidFill>
                <a:effectLst/>
                <a:latin typeface="Arial Narrow" panose="020B0606020202030204" pitchFamily="34" charset="0"/>
              </a:rPr>
              <a:t>et al</a:t>
            </a:r>
            <a:r>
              <a:rPr lang="da-DK" altLang="zh-CN" sz="1400" i="0" dirty="0">
                <a:solidFill>
                  <a:srgbClr val="002060"/>
                </a:solidFill>
                <a:effectLst/>
                <a:latin typeface="Arial Narrow" panose="020B0606020202030204" pitchFamily="34" charset="0"/>
              </a:rPr>
              <a:t>., Phys. Rev. C 93, 025802 (2016)</a:t>
            </a:r>
            <a:r>
              <a:rPr lang="en-US" altLang="zh-CN" sz="1400" dirty="0">
                <a:solidFill>
                  <a:srgbClr val="002060"/>
                </a:solidFill>
                <a:latin typeface="Arial Narrow" panose="020B0606020202030204" pitchFamily="34" charset="0"/>
              </a:rPr>
              <a:t>.</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94C145A4-656D-49E5-9944-756583B960D6}"/>
                  </a:ext>
                </a:extLst>
              </p:cNvPr>
              <p:cNvSpPr txBox="1"/>
              <p:nvPr/>
            </p:nvSpPr>
            <p:spPr>
              <a:xfrm>
                <a:off x="8083255" y="1591554"/>
                <a:ext cx="914399" cy="6182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altLang="zh-CN" i="1" smtClean="0">
                          <a:solidFill>
                            <a:schemeClr val="tx1"/>
                          </a:solidFill>
                          <a:latin typeface="Cambria Math" panose="02040503050406030204" pitchFamily="18" charset="0"/>
                          <a:ea typeface="Cambria Math" panose="02040503050406030204" pitchFamily="18" charset="0"/>
                        </a:rPr>
                        <m:t>𝛤</m:t>
                      </m:r>
                      <m:r>
                        <a:rPr lang="en-US" altLang="zh-CN" b="0" i="1" smtClean="0">
                          <a:solidFill>
                            <a:schemeClr val="tx1"/>
                          </a:solidFill>
                          <a:latin typeface="Cambria Math" panose="02040503050406030204" pitchFamily="18" charset="0"/>
                          <a:ea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i="0">
                              <a:latin typeface="Cambria Math" panose="02040503050406030204" pitchFamily="18" charset="0"/>
                            </a:rPr>
                            <m:t>ℏ</m:t>
                          </m:r>
                        </m:num>
                        <m:den>
                          <m:r>
                            <a:rPr lang="zh-CN" altLang="en-US" b="1" i="1" smtClean="0">
                              <a:solidFill>
                                <a:srgbClr val="00B050"/>
                              </a:solidFill>
                              <a:latin typeface="Cambria Math" panose="02040503050406030204" pitchFamily="18" charset="0"/>
                            </a:rPr>
                            <m:t>𝝉</m:t>
                          </m:r>
                        </m:den>
                      </m:f>
                    </m:oMath>
                  </m:oMathPara>
                </a14:m>
                <a:endParaRPr lang="zh-CN" altLang="en-US" dirty="0">
                  <a:latin typeface="Cambria Math" panose="02040503050406030204" pitchFamily="18" charset="0"/>
                </a:endParaRPr>
              </a:p>
            </p:txBody>
          </p:sp>
        </mc:Choice>
        <mc:Fallback xmlns="">
          <p:sp>
            <p:nvSpPr>
              <p:cNvPr id="14" name="TextBox 13">
                <a:extLst>
                  <a:ext uri="{FF2B5EF4-FFF2-40B4-BE49-F238E27FC236}">
                    <a16:creationId xmlns:a16="http://schemas.microsoft.com/office/drawing/2014/main" id="{94C145A4-656D-49E5-9944-756583B960D6}"/>
                  </a:ext>
                </a:extLst>
              </p:cNvPr>
              <p:cNvSpPr txBox="1">
                <a:spLocks noRot="1" noChangeAspect="1" noMove="1" noResize="1" noEditPoints="1" noAdjustHandles="1" noChangeArrowheads="1" noChangeShapeType="1" noTextEdit="1"/>
              </p:cNvSpPr>
              <p:nvPr/>
            </p:nvSpPr>
            <p:spPr>
              <a:xfrm>
                <a:off x="8083255" y="1591554"/>
                <a:ext cx="914399" cy="618246"/>
              </a:xfrm>
              <a:prstGeom prst="rect">
                <a:avLst/>
              </a:prstGeom>
              <a:blipFill>
                <a:blip r:embed="rId6"/>
                <a:stretch>
                  <a:fillRect/>
                </a:stretch>
              </a:blipFill>
            </p:spPr>
            <p:txBody>
              <a:bodyPr/>
              <a:lstStyle/>
              <a:p>
                <a:r>
                  <a:rPr lang="en-US">
                    <a:noFill/>
                  </a:rPr>
                  <a:t> </a:t>
                </a:r>
              </a:p>
            </p:txBody>
          </p:sp>
        </mc:Fallback>
      </mc:AlternateContent>
      <p:cxnSp>
        <p:nvCxnSpPr>
          <p:cNvPr id="15" name="Straight Connector 14">
            <a:extLst>
              <a:ext uri="{FF2B5EF4-FFF2-40B4-BE49-F238E27FC236}">
                <a16:creationId xmlns:a16="http://schemas.microsoft.com/office/drawing/2014/main" id="{0EBCF6E8-9611-4C1D-A3F9-30242F399FB5}"/>
              </a:ext>
            </a:extLst>
          </p:cNvPr>
          <p:cNvCxnSpPr/>
          <p:nvPr/>
        </p:nvCxnSpPr>
        <p:spPr>
          <a:xfrm>
            <a:off x="212527" y="362757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5D9BC8A9-65EF-41C7-BDAC-D914A8C24A4F}"/>
              </a:ext>
            </a:extLst>
          </p:cNvPr>
          <p:cNvCxnSpPr/>
          <p:nvPr/>
        </p:nvCxnSpPr>
        <p:spPr>
          <a:xfrm>
            <a:off x="1798732" y="484318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2FF9F704-BC56-4C5D-B57D-7E3E0F8095A6}"/>
              </a:ext>
            </a:extLst>
          </p:cNvPr>
          <p:cNvCxnSpPr/>
          <p:nvPr/>
        </p:nvCxnSpPr>
        <p:spPr>
          <a:xfrm>
            <a:off x="1798732" y="3268323"/>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Arrow Connector 17">
            <a:extLst>
              <a:ext uri="{FF2B5EF4-FFF2-40B4-BE49-F238E27FC236}">
                <a16:creationId xmlns:a16="http://schemas.microsoft.com/office/drawing/2014/main" id="{C7D26CB7-CB51-41DD-B380-7CB04EEB6644}"/>
              </a:ext>
            </a:extLst>
          </p:cNvPr>
          <p:cNvCxnSpPr/>
          <p:nvPr/>
        </p:nvCxnSpPr>
        <p:spPr>
          <a:xfrm flipH="1">
            <a:off x="1203127" y="3268323"/>
            <a:ext cx="595605" cy="359247"/>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9" name="Straight Arrow Connector 18">
            <a:extLst>
              <a:ext uri="{FF2B5EF4-FFF2-40B4-BE49-F238E27FC236}">
                <a16:creationId xmlns:a16="http://schemas.microsoft.com/office/drawing/2014/main" id="{FAE4D89C-BA84-4845-B102-324FA32804FF}"/>
              </a:ext>
            </a:extLst>
          </p:cNvPr>
          <p:cNvCxnSpPr>
            <a:cxnSpLocks/>
          </p:cNvCxnSpPr>
          <p:nvPr/>
        </p:nvCxnSpPr>
        <p:spPr>
          <a:xfrm>
            <a:off x="2294032" y="3268323"/>
            <a:ext cx="0" cy="1562690"/>
          </a:xfrm>
          <a:prstGeom prst="straightConnector1">
            <a:avLst/>
          </a:prstGeom>
          <a:ln>
            <a:solidFill>
              <a:srgbClr val="0000FF"/>
            </a:solidFill>
            <a:tailEnd type="triangle"/>
          </a:ln>
        </p:spPr>
        <p:style>
          <a:lnRef idx="2">
            <a:schemeClr val="accent3"/>
          </a:lnRef>
          <a:fillRef idx="0">
            <a:schemeClr val="accent3"/>
          </a:fillRef>
          <a:effectRef idx="1">
            <a:schemeClr val="accent3"/>
          </a:effectRef>
          <a:fontRef idx="minor">
            <a:schemeClr val="tx1"/>
          </a:fontRef>
        </p:style>
      </p:cxnSp>
      <p:sp>
        <p:nvSpPr>
          <p:cNvPr id="20" name="TextBox 19">
            <a:extLst>
              <a:ext uri="{FF2B5EF4-FFF2-40B4-BE49-F238E27FC236}">
                <a16:creationId xmlns:a16="http://schemas.microsoft.com/office/drawing/2014/main" id="{06ABCD70-A168-4453-BD5E-7E34AB1730AC}"/>
              </a:ext>
            </a:extLst>
          </p:cNvPr>
          <p:cNvSpPr txBox="1"/>
          <p:nvPr/>
        </p:nvSpPr>
        <p:spPr>
          <a:xfrm>
            <a:off x="1231704" y="3050995"/>
            <a:ext cx="327334" cy="400110"/>
          </a:xfrm>
          <a:prstGeom prst="rect">
            <a:avLst/>
          </a:prstGeom>
          <a:noFill/>
        </p:spPr>
        <p:txBody>
          <a:bodyPr wrap="none" rtlCol="0">
            <a:spAutoFit/>
          </a:bodyPr>
          <a:lstStyle/>
          <a:p>
            <a:r>
              <a:rPr lang="en-US" altLang="zh-CN" sz="2000" i="1" dirty="0">
                <a:solidFill>
                  <a:srgbClr val="FF0000"/>
                </a:solidFill>
                <a:latin typeface="Cambria Math" panose="02040503050406030204" pitchFamily="18" charset="0"/>
                <a:ea typeface="Cambria Math" panose="02040503050406030204" pitchFamily="18" charset="0"/>
              </a:rPr>
              <a:t>p</a:t>
            </a:r>
            <a:endParaRPr lang="zh-CN" altLang="en-US" i="1" dirty="0">
              <a:solidFill>
                <a:srgbClr val="FF0000"/>
              </a:solidFill>
              <a:latin typeface="Cambria Math" panose="02040503050406030204" pitchFamily="18" charset="0"/>
            </a:endParaRPr>
          </a:p>
        </p:txBody>
      </p:sp>
      <p:sp>
        <p:nvSpPr>
          <p:cNvPr id="21" name="TextBox 20">
            <a:extLst>
              <a:ext uri="{FF2B5EF4-FFF2-40B4-BE49-F238E27FC236}">
                <a16:creationId xmlns:a16="http://schemas.microsoft.com/office/drawing/2014/main" id="{66E39CAA-6B1B-4980-8572-F5F1E4BD6B0B}"/>
              </a:ext>
            </a:extLst>
          </p:cNvPr>
          <p:cNvSpPr txBox="1"/>
          <p:nvPr/>
        </p:nvSpPr>
        <p:spPr>
          <a:xfrm>
            <a:off x="2246222" y="3698541"/>
            <a:ext cx="314510" cy="400110"/>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γ</a:t>
            </a:r>
            <a:endParaRPr lang="zh-CN" altLang="en-US" i="1" dirty="0">
              <a:solidFill>
                <a:srgbClr val="0000FF"/>
              </a:solidFill>
              <a:latin typeface="Cambria Math" panose="02040503050406030204" pitchFamily="18" charset="0"/>
            </a:endParaRPr>
          </a:p>
        </p:txBody>
      </p:sp>
      <p:cxnSp>
        <p:nvCxnSpPr>
          <p:cNvPr id="22" name="Straight Connector 21">
            <a:extLst>
              <a:ext uri="{FF2B5EF4-FFF2-40B4-BE49-F238E27FC236}">
                <a16:creationId xmlns:a16="http://schemas.microsoft.com/office/drawing/2014/main" id="{B713AED5-373F-4BB9-8685-651EF82C93B3}"/>
              </a:ext>
            </a:extLst>
          </p:cNvPr>
          <p:cNvCxnSpPr>
            <a:cxnSpLocks/>
          </p:cNvCxnSpPr>
          <p:nvPr/>
        </p:nvCxnSpPr>
        <p:spPr>
          <a:xfrm>
            <a:off x="1303432" y="3635836"/>
            <a:ext cx="1485900" cy="0"/>
          </a:xfrm>
          <a:prstGeom prst="line">
            <a:avLst/>
          </a:prstGeom>
          <a:ln>
            <a:solidFill>
              <a:srgbClr val="C00000"/>
            </a:solidFill>
            <a:prstDash val="dash"/>
          </a:ln>
        </p:spPr>
        <p:style>
          <a:lnRef idx="2">
            <a:schemeClr val="dk1"/>
          </a:lnRef>
          <a:fillRef idx="0">
            <a:schemeClr val="dk1"/>
          </a:fillRef>
          <a:effectRef idx="1">
            <a:schemeClr val="dk1"/>
          </a:effectRef>
          <a:fontRef idx="minor">
            <a:schemeClr val="tx1"/>
          </a:fontRef>
        </p:style>
      </p:cxnSp>
      <p:sp>
        <p:nvSpPr>
          <p:cNvPr id="23" name="TextBox 22">
            <a:extLst>
              <a:ext uri="{FF2B5EF4-FFF2-40B4-BE49-F238E27FC236}">
                <a16:creationId xmlns:a16="http://schemas.microsoft.com/office/drawing/2014/main" id="{ED08249E-1438-442C-B67F-F1CB314A77C5}"/>
              </a:ext>
            </a:extLst>
          </p:cNvPr>
          <p:cNvSpPr txBox="1"/>
          <p:nvPr/>
        </p:nvSpPr>
        <p:spPr>
          <a:xfrm>
            <a:off x="447980" y="3691567"/>
            <a:ext cx="673582" cy="400110"/>
          </a:xfrm>
          <a:prstGeom prst="rect">
            <a:avLst/>
          </a:prstGeom>
          <a:noFill/>
        </p:spPr>
        <p:txBody>
          <a:bodyPr wrap="none" rtlCol="0">
            <a:spAutoFit/>
          </a:bodyPr>
          <a:lstStyle/>
          <a:p>
            <a:r>
              <a:rPr lang="en-US" altLang="zh-CN" sz="2000" baseline="30000" dirty="0">
                <a:latin typeface="Cambria Math" panose="02040503050406030204" pitchFamily="18" charset="0"/>
                <a:ea typeface="Cambria Math" panose="02040503050406030204" pitchFamily="18" charset="0"/>
              </a:rPr>
              <a:t>22</a:t>
            </a:r>
            <a:r>
              <a:rPr lang="en-US" altLang="zh-CN" sz="2000" dirty="0">
                <a:latin typeface="Cambria Math" panose="02040503050406030204" pitchFamily="18" charset="0"/>
                <a:ea typeface="Cambria Math" panose="02040503050406030204" pitchFamily="18" charset="0"/>
              </a:rPr>
              <a:t>Na</a:t>
            </a:r>
            <a:endParaRPr lang="zh-CN" altLang="en-US" sz="2000" dirty="0">
              <a:latin typeface="Cambria Math" panose="02040503050406030204" pitchFamily="18" charset="0"/>
            </a:endParaRPr>
          </a:p>
        </p:txBody>
      </p:sp>
      <p:sp>
        <p:nvSpPr>
          <p:cNvPr id="24" name="TextBox 23">
            <a:extLst>
              <a:ext uri="{FF2B5EF4-FFF2-40B4-BE49-F238E27FC236}">
                <a16:creationId xmlns:a16="http://schemas.microsoft.com/office/drawing/2014/main" id="{CF8EC6C1-E138-4133-9426-BFE748D03D9C}"/>
              </a:ext>
            </a:extLst>
          </p:cNvPr>
          <p:cNvSpPr txBox="1"/>
          <p:nvPr/>
        </p:nvSpPr>
        <p:spPr>
          <a:xfrm>
            <a:off x="1939608" y="4933890"/>
            <a:ext cx="708848" cy="400110"/>
          </a:xfrm>
          <a:prstGeom prst="rect">
            <a:avLst/>
          </a:prstGeom>
          <a:noFill/>
        </p:spPr>
        <p:txBody>
          <a:bodyPr wrap="none" rtlCol="0">
            <a:spAutoFit/>
          </a:bodyPr>
          <a:lstStyle/>
          <a:p>
            <a:r>
              <a:rPr lang="en-US" altLang="zh-CN" sz="2000" baseline="30000" dirty="0">
                <a:latin typeface="Cambria Math" panose="02040503050406030204" pitchFamily="18" charset="0"/>
                <a:ea typeface="Cambria Math" panose="02040503050406030204" pitchFamily="18" charset="0"/>
              </a:rPr>
              <a:t>23</a:t>
            </a:r>
            <a:r>
              <a:rPr lang="en-US" altLang="zh-CN" sz="2000" dirty="0">
                <a:latin typeface="Cambria Math" panose="02040503050406030204" pitchFamily="18" charset="0"/>
                <a:ea typeface="Cambria Math" panose="02040503050406030204" pitchFamily="18" charset="0"/>
              </a:rPr>
              <a:t>Mg</a:t>
            </a:r>
            <a:endParaRPr lang="zh-CN" altLang="en-US" sz="2000" dirty="0">
              <a:latin typeface="Cambria Math" panose="02040503050406030204" pitchFamily="18" charset="0"/>
            </a:endParaRPr>
          </a:p>
        </p:txBody>
      </p:sp>
      <p:sp>
        <p:nvSpPr>
          <p:cNvPr id="25" name="TextBox 24">
            <a:extLst>
              <a:ext uri="{FF2B5EF4-FFF2-40B4-BE49-F238E27FC236}">
                <a16:creationId xmlns:a16="http://schemas.microsoft.com/office/drawing/2014/main" id="{262C2A3A-290A-4ACB-9379-6ABD159A8CEA}"/>
              </a:ext>
            </a:extLst>
          </p:cNvPr>
          <p:cNvSpPr txBox="1"/>
          <p:nvPr/>
        </p:nvSpPr>
        <p:spPr>
          <a:xfrm>
            <a:off x="152400" y="3275265"/>
            <a:ext cx="428322"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3</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26" name="TextBox 25">
            <a:extLst>
              <a:ext uri="{FF2B5EF4-FFF2-40B4-BE49-F238E27FC236}">
                <a16:creationId xmlns:a16="http://schemas.microsoft.com/office/drawing/2014/main" id="{225E039C-0D9F-452C-A499-D956C71DCEA7}"/>
              </a:ext>
            </a:extLst>
          </p:cNvPr>
          <p:cNvSpPr txBox="1"/>
          <p:nvPr/>
        </p:nvSpPr>
        <p:spPr>
          <a:xfrm>
            <a:off x="1463544" y="4461681"/>
            <a:ext cx="67037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1/2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52D8796-79CF-4656-9481-D05E7152386B}"/>
                  </a:ext>
                </a:extLst>
              </p:cNvPr>
              <p:cNvSpPr txBox="1"/>
              <p:nvPr/>
            </p:nvSpPr>
            <p:spPr>
              <a:xfrm>
                <a:off x="2739810" y="3451105"/>
                <a:ext cx="1622559" cy="323165"/>
              </a:xfrm>
              <a:prstGeom prst="rect">
                <a:avLst/>
              </a:prstGeom>
              <a:noFill/>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1500" b="0" i="0" smtClean="0">
                          <a:solidFill>
                            <a:schemeClr val="tx1"/>
                          </a:solidFill>
                          <a:latin typeface="Cambria Math" panose="02040503050406030204" pitchFamily="18" charset="0"/>
                          <a:ea typeface="Cambria Math" panose="02040503050406030204" pitchFamily="18" charset="0"/>
                        </a:rPr>
                        <m:t>7581.25(14) </m:t>
                      </m:r>
                      <m:r>
                        <m:rPr>
                          <m:sty m:val="p"/>
                        </m:rPr>
                        <a:rPr lang="en-US" altLang="zh-CN" sz="1500" b="0" i="0" smtClean="0">
                          <a:solidFill>
                            <a:schemeClr val="tx1"/>
                          </a:solidFill>
                          <a:latin typeface="Cambria Math" panose="02040503050406030204" pitchFamily="18" charset="0"/>
                          <a:ea typeface="Cambria Math" panose="02040503050406030204" pitchFamily="18" charset="0"/>
                        </a:rPr>
                        <m:t>keV</m:t>
                      </m:r>
                    </m:oMath>
                  </m:oMathPara>
                </a14:m>
                <a:endParaRPr lang="zh-CN" altLang="en-US" sz="1500" dirty="0">
                  <a:latin typeface="Cambria" panose="02040503050406030204" pitchFamily="18" charset="0"/>
                </a:endParaRPr>
              </a:p>
            </p:txBody>
          </p:sp>
        </mc:Choice>
        <mc:Fallback xmlns="">
          <p:sp>
            <p:nvSpPr>
              <p:cNvPr id="27" name="TextBox 26">
                <a:extLst>
                  <a:ext uri="{FF2B5EF4-FFF2-40B4-BE49-F238E27FC236}">
                    <a16:creationId xmlns:a16="http://schemas.microsoft.com/office/drawing/2014/main" id="{552D8796-79CF-4656-9481-D05E7152386B}"/>
                  </a:ext>
                </a:extLst>
              </p:cNvPr>
              <p:cNvSpPr txBox="1">
                <a:spLocks noRot="1" noChangeAspect="1" noMove="1" noResize="1" noEditPoints="1" noAdjustHandles="1" noChangeArrowheads="1" noChangeShapeType="1" noTextEdit="1"/>
              </p:cNvSpPr>
              <p:nvPr/>
            </p:nvSpPr>
            <p:spPr>
              <a:xfrm>
                <a:off x="2739810" y="3451105"/>
                <a:ext cx="1622559" cy="323165"/>
              </a:xfrm>
              <a:prstGeom prst="rect">
                <a:avLst/>
              </a:prstGeom>
              <a:blipFill>
                <a:blip r:embed="rId7"/>
                <a:stretch>
                  <a:fillRect b="-132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47E30D89-D7FA-4958-9288-B6894A3389E2}"/>
                  </a:ext>
                </a:extLst>
              </p:cNvPr>
              <p:cNvSpPr txBox="1"/>
              <p:nvPr/>
            </p:nvSpPr>
            <p:spPr>
              <a:xfrm>
                <a:off x="2739810" y="3047313"/>
                <a:ext cx="998991" cy="323165"/>
              </a:xfrm>
              <a:prstGeom prst="rect">
                <a:avLst/>
              </a:prstGeom>
              <a:noFill/>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1500" b="0" i="0" smtClean="0">
                          <a:solidFill>
                            <a:schemeClr val="tx1"/>
                          </a:solidFill>
                          <a:latin typeface="Cambria Math" panose="02040503050406030204" pitchFamily="18" charset="0"/>
                          <a:ea typeface="Cambria Math" panose="02040503050406030204" pitchFamily="18" charset="0"/>
                        </a:rPr>
                        <m:t>7786 </m:t>
                      </m:r>
                      <m:r>
                        <m:rPr>
                          <m:sty m:val="p"/>
                        </m:rPr>
                        <a:rPr lang="en-US" altLang="zh-CN" sz="1500" b="0" i="0" smtClean="0">
                          <a:solidFill>
                            <a:schemeClr val="tx1"/>
                          </a:solidFill>
                          <a:latin typeface="Cambria Math" panose="02040503050406030204" pitchFamily="18" charset="0"/>
                          <a:ea typeface="Cambria Math" panose="02040503050406030204" pitchFamily="18" charset="0"/>
                        </a:rPr>
                        <m:t>keV</m:t>
                      </m:r>
                    </m:oMath>
                  </m:oMathPara>
                </a14:m>
                <a:endParaRPr lang="zh-CN" altLang="en-US" sz="1500" dirty="0">
                  <a:latin typeface="Cambria" panose="02040503050406030204" pitchFamily="18" charset="0"/>
                </a:endParaRPr>
              </a:p>
            </p:txBody>
          </p:sp>
        </mc:Choice>
        <mc:Fallback xmlns="">
          <p:sp>
            <p:nvSpPr>
              <p:cNvPr id="28" name="TextBox 27">
                <a:extLst>
                  <a:ext uri="{FF2B5EF4-FFF2-40B4-BE49-F238E27FC236}">
                    <a16:creationId xmlns:a16="http://schemas.microsoft.com/office/drawing/2014/main" id="{47E30D89-D7FA-4958-9288-B6894A3389E2}"/>
                  </a:ext>
                </a:extLst>
              </p:cNvPr>
              <p:cNvSpPr txBox="1">
                <a:spLocks noRot="1" noChangeAspect="1" noMove="1" noResize="1" noEditPoints="1" noAdjustHandles="1" noChangeArrowheads="1" noChangeShapeType="1" noTextEdit="1"/>
              </p:cNvSpPr>
              <p:nvPr/>
            </p:nvSpPr>
            <p:spPr>
              <a:xfrm>
                <a:off x="2739810" y="3047313"/>
                <a:ext cx="998991" cy="323165"/>
              </a:xfrm>
              <a:prstGeom prst="rect">
                <a:avLst/>
              </a:prstGeom>
              <a:blipFill>
                <a:blip r:embed="rId8"/>
                <a:stretch>
                  <a:fillRect/>
                </a:stretch>
              </a:blipFill>
            </p:spPr>
            <p:txBody>
              <a:bodyPr/>
              <a:lstStyle/>
              <a:p>
                <a:r>
                  <a:rPr lang="en-US">
                    <a:noFill/>
                  </a:rPr>
                  <a:t> </a:t>
                </a:r>
              </a:p>
            </p:txBody>
          </p:sp>
        </mc:Fallback>
      </mc:AlternateContent>
      <p:sp>
        <p:nvSpPr>
          <p:cNvPr id="29" name="TextBox 28">
            <a:extLst>
              <a:ext uri="{FF2B5EF4-FFF2-40B4-BE49-F238E27FC236}">
                <a16:creationId xmlns:a16="http://schemas.microsoft.com/office/drawing/2014/main" id="{1AE4371C-C6FA-4320-A09B-B4AD333A3ACF}"/>
              </a:ext>
            </a:extLst>
          </p:cNvPr>
          <p:cNvSpPr txBox="1"/>
          <p:nvPr/>
        </p:nvSpPr>
        <p:spPr>
          <a:xfrm>
            <a:off x="1447800" y="2899901"/>
            <a:ext cx="128112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(5/2,7/2)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30" name="TextBox 29">
            <a:extLst>
              <a:ext uri="{FF2B5EF4-FFF2-40B4-BE49-F238E27FC236}">
                <a16:creationId xmlns:a16="http://schemas.microsoft.com/office/drawing/2014/main" id="{30E9947C-6220-4AC8-A2FF-98C1F4CB0239}"/>
              </a:ext>
            </a:extLst>
          </p:cNvPr>
          <p:cNvSpPr txBox="1"/>
          <p:nvPr/>
        </p:nvSpPr>
        <p:spPr>
          <a:xfrm>
            <a:off x="457200" y="4091677"/>
            <a:ext cx="657552"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2.6 y</a:t>
            </a:r>
          </a:p>
        </p:txBody>
      </p:sp>
    </p:spTree>
    <p:extLst>
      <p:ext uri="{BB962C8B-B14F-4D97-AF65-F5344CB8AC3E}">
        <p14:creationId xmlns:p14="http://schemas.microsoft.com/office/powerpoint/2010/main" val="2943996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F292E2-6B7C-4494-A8F3-E2B96F3E865B}"/>
              </a:ext>
            </a:extLst>
          </p:cNvPr>
          <p:cNvSpPr>
            <a:spLocks noGrp="1"/>
          </p:cNvSpPr>
          <p:nvPr>
            <p:ph type="title"/>
          </p:nvPr>
        </p:nvSpPr>
        <p:spPr>
          <a:xfrm>
            <a:off x="76200" y="316396"/>
            <a:ext cx="8991600" cy="424506"/>
          </a:xfrm>
        </p:spPr>
        <p:txBody>
          <a:bodyPr/>
          <a:lstStyle/>
          <a:p>
            <a:r>
              <a:rPr lang="en-US" altLang="zh-CN" dirty="0"/>
              <a:t>Discrepancies</a:t>
            </a:r>
            <a:endParaRPr lang="en-US" dirty="0"/>
          </a:p>
        </p:txBody>
      </p:sp>
      <p:sp>
        <p:nvSpPr>
          <p:cNvPr id="4" name="Footer Placeholder 3">
            <a:extLst>
              <a:ext uri="{FF2B5EF4-FFF2-40B4-BE49-F238E27FC236}">
                <a16:creationId xmlns:a16="http://schemas.microsoft.com/office/drawing/2014/main" id="{54D7B542-3544-4926-AE99-D26E86AF9848}"/>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CE5EFB32-1EF0-4388-8BF1-EA2B7CBF0C5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19</a:t>
            </a:fld>
            <a:r>
              <a:rPr lang="en-US" dirty="0"/>
              <a:t> / 40</a:t>
            </a:r>
          </a:p>
        </p:txBody>
      </p:sp>
      <p:sp>
        <p:nvSpPr>
          <p:cNvPr id="6" name="Content Placeholder 6">
            <a:extLst>
              <a:ext uri="{FF2B5EF4-FFF2-40B4-BE49-F238E27FC236}">
                <a16:creationId xmlns:a16="http://schemas.microsoft.com/office/drawing/2014/main" id="{A2F9DE67-455C-4BD9-8B08-229C6FB9661E}"/>
              </a:ext>
            </a:extLst>
          </p:cNvPr>
          <p:cNvSpPr txBox="1">
            <a:spLocks noGrp="1"/>
          </p:cNvSpPr>
          <p:nvPr>
            <p:ph idx="1"/>
          </p:nvPr>
        </p:nvSpPr>
        <p:spPr>
          <a:xfrm>
            <a:off x="76200" y="1155398"/>
            <a:ext cx="8991600" cy="1538883"/>
          </a:xfrm>
          <a:prstGeom prst="rect">
            <a:avLst/>
          </a:prstGeom>
          <a:noFill/>
        </p:spPr>
        <p:txBody>
          <a:bodyPr wrap="square">
            <a:spAutoFit/>
          </a:bodyPr>
          <a:lstStyle/>
          <a:p>
            <a:r>
              <a:rPr lang="en-US" altLang="zh-CN" sz="2000" dirty="0">
                <a:effectLst/>
                <a:latin typeface="+mj-lt"/>
                <a:ea typeface="Cambria" panose="02040503050406030204" pitchFamily="18" charset="0"/>
              </a:rPr>
              <a:t>The radionuclide </a:t>
            </a:r>
            <a:r>
              <a:rPr lang="en-US" altLang="zh-CN" sz="2000" baseline="30000" dirty="0">
                <a:effectLst/>
                <a:latin typeface="+mj-lt"/>
                <a:ea typeface="Cambria" panose="02040503050406030204" pitchFamily="18" charset="0"/>
              </a:rPr>
              <a:t>22</a:t>
            </a:r>
            <a:r>
              <a:rPr lang="en-US" altLang="zh-CN" sz="2000" dirty="0">
                <a:effectLst/>
                <a:latin typeface="+mj-lt"/>
                <a:ea typeface="Cambria" panose="02040503050406030204" pitchFamily="18" charset="0"/>
              </a:rPr>
              <a:t>Na is a target of </a:t>
            </a:r>
            <a:r>
              <a:rPr lang="en-US" altLang="zh-CN" sz="2000" i="1" dirty="0">
                <a:effectLst/>
                <a:latin typeface="+mj-lt"/>
                <a:ea typeface="Cambria" panose="02040503050406030204" pitchFamily="18" charset="0"/>
              </a:rPr>
              <a:t>γ</a:t>
            </a:r>
            <a:r>
              <a:rPr lang="en-US" altLang="zh-CN" sz="2000" dirty="0">
                <a:effectLst/>
                <a:latin typeface="+mj-lt"/>
                <a:ea typeface="Cambria" panose="02040503050406030204" pitchFamily="18" charset="0"/>
              </a:rPr>
              <a:t>-ray astronomy searches, predicted to be produced during thermonuclear runaways driving classical novae.</a:t>
            </a:r>
          </a:p>
          <a:p>
            <a:r>
              <a:rPr lang="en-US" altLang="zh-CN" sz="2000" dirty="0">
                <a:latin typeface="+mj-lt"/>
                <a:ea typeface="Cambria" panose="02040503050406030204" pitchFamily="18" charset="0"/>
              </a:rPr>
              <a:t>The variation in </a:t>
            </a:r>
            <a:r>
              <a:rPr lang="en-US" altLang="zh-CN" sz="2000" baseline="30000" dirty="0">
                <a:latin typeface="+mj-lt"/>
                <a:ea typeface="Cambria" panose="02040503050406030204" pitchFamily="18" charset="0"/>
              </a:rPr>
              <a:t>22</a:t>
            </a:r>
            <a:r>
              <a:rPr lang="en-US" altLang="zh-CN" sz="2000" dirty="0">
                <a:latin typeface="+mj-lt"/>
                <a:ea typeface="Cambria" panose="02040503050406030204" pitchFamily="18" charset="0"/>
              </a:rPr>
              <a:t>Na yield due to nuclear data inconsistencies was assessed using a series of hydrodynamic nova outburst simulations and was estimated to be a factor of 4.</a:t>
            </a:r>
          </a:p>
        </p:txBody>
      </p:sp>
      <p:sp>
        <p:nvSpPr>
          <p:cNvPr id="7" name="Content Placeholder 6">
            <a:extLst>
              <a:ext uri="{FF2B5EF4-FFF2-40B4-BE49-F238E27FC236}">
                <a16:creationId xmlns:a16="http://schemas.microsoft.com/office/drawing/2014/main" id="{DA1803B3-73F7-4FD3-B09A-2FEA7012E645}"/>
              </a:ext>
            </a:extLst>
          </p:cNvPr>
          <p:cNvSpPr txBox="1">
            <a:spLocks/>
          </p:cNvSpPr>
          <p:nvPr/>
        </p:nvSpPr>
        <p:spPr bwMode="auto">
          <a:xfrm>
            <a:off x="228600" y="2895600"/>
            <a:ext cx="5334000" cy="318241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r>
              <a:rPr lang="en-US" altLang="zh-CN" sz="2000" i="1" kern="0" dirty="0">
                <a:latin typeface="Cambria" panose="02040503050406030204" pitchFamily="18" charset="0"/>
                <a:ea typeface="Cambria" panose="02040503050406030204" pitchFamily="18" charset="0"/>
              </a:rPr>
              <a:t>τ</a:t>
            </a:r>
            <a:r>
              <a:rPr lang="en-US" altLang="zh-CN" sz="2000" kern="0" dirty="0">
                <a:latin typeface="Cambria" panose="02040503050406030204" pitchFamily="18" charset="0"/>
                <a:ea typeface="Cambria" panose="02040503050406030204" pitchFamily="18" charset="0"/>
              </a:rPr>
              <a:t> = 10(3) fs</a:t>
            </a:r>
          </a:p>
          <a:p>
            <a:pPr marL="0" indent="0">
              <a:buFont typeface="Wingdings" pitchFamily="2" charset="2"/>
              <a:buNone/>
            </a:pPr>
            <a:r>
              <a:rPr lang="en-US" altLang="zh-CN" sz="1800" kern="0" dirty="0">
                <a:solidFill>
                  <a:srgbClr val="002060"/>
                </a:solidFill>
                <a:latin typeface="Arial Narrow" panose="020B0606020202030204" pitchFamily="34" charset="0"/>
              </a:rPr>
              <a:t>D. G. Jenkins </a:t>
            </a:r>
            <a:r>
              <a:rPr lang="en-US" altLang="zh-CN" sz="1800" i="1" kern="0" dirty="0">
                <a:solidFill>
                  <a:srgbClr val="002060"/>
                </a:solidFill>
                <a:latin typeface="Arial Narrow" panose="020B0606020202030204" pitchFamily="34" charset="0"/>
              </a:rPr>
              <a:t>et al</a:t>
            </a:r>
            <a:r>
              <a:rPr lang="en-US" altLang="zh-CN" sz="1800" kern="0" dirty="0">
                <a:solidFill>
                  <a:srgbClr val="002060"/>
                </a:solidFill>
                <a:latin typeface="Arial Narrow" panose="020B0606020202030204" pitchFamily="34" charset="0"/>
              </a:rPr>
              <a:t>., Phys. Rev. Lett. 92, 031101 (2004).</a:t>
            </a:r>
          </a:p>
          <a:p>
            <a:r>
              <a:rPr lang="en-US" altLang="zh-CN" sz="2000" i="1" kern="0" dirty="0">
                <a:latin typeface="Cambria" panose="02040503050406030204" pitchFamily="18" charset="0"/>
                <a:ea typeface="Cambria" panose="02040503050406030204" pitchFamily="18" charset="0"/>
              </a:rPr>
              <a:t>τ</a:t>
            </a:r>
            <a:r>
              <a:rPr lang="en-US" altLang="zh-CN" sz="2000" kern="0" dirty="0">
                <a:latin typeface="Cambria" panose="02040503050406030204" pitchFamily="18" charset="0"/>
                <a:ea typeface="Cambria" panose="02040503050406030204" pitchFamily="18" charset="0"/>
              </a:rPr>
              <a:t> &lt; 12 fs (95% CL)</a:t>
            </a:r>
            <a:r>
              <a:rPr lang="en-US" altLang="zh-CN" sz="2000" kern="0" dirty="0">
                <a:solidFill>
                  <a:schemeClr val="tx1"/>
                </a:solidFill>
                <a:latin typeface="Cambria" panose="02040503050406030204" pitchFamily="18" charset="0"/>
                <a:ea typeface="Cambria" panose="02040503050406030204" pitchFamily="18" charset="0"/>
              </a:rPr>
              <a:t> using DSL1</a:t>
            </a:r>
          </a:p>
          <a:p>
            <a:pPr marL="0" indent="0">
              <a:buFont typeface="Wingdings" pitchFamily="2" charset="2"/>
              <a:buNone/>
            </a:pPr>
            <a:r>
              <a:rPr lang="zh-CN" altLang="en-US" sz="1800" kern="0" dirty="0">
                <a:solidFill>
                  <a:srgbClr val="002060"/>
                </a:solidFill>
                <a:latin typeface="Arial Narrow" panose="020B0606020202030204" pitchFamily="34" charset="0"/>
              </a:rPr>
              <a:t>O. S. Kirsebom </a:t>
            </a:r>
            <a:r>
              <a:rPr lang="zh-CN" altLang="en-US" sz="1800" i="1" kern="0" dirty="0">
                <a:solidFill>
                  <a:srgbClr val="002060"/>
                </a:solidFill>
                <a:latin typeface="Arial Narrow" panose="020B0606020202030204" pitchFamily="34" charset="0"/>
              </a:rPr>
              <a:t>et al</a:t>
            </a:r>
            <a:r>
              <a:rPr lang="zh-CN" altLang="en-US" sz="1800" kern="0" dirty="0">
                <a:solidFill>
                  <a:srgbClr val="002060"/>
                </a:solidFill>
                <a:latin typeface="Arial Narrow" panose="020B0606020202030204" pitchFamily="34" charset="0"/>
              </a:rPr>
              <a:t>., Phys. Rev. C 93, 025802 (2016).</a:t>
            </a:r>
            <a:endParaRPr lang="en-US" altLang="zh-CN" sz="1800" kern="0" dirty="0">
              <a:solidFill>
                <a:srgbClr val="002060"/>
              </a:solidFill>
              <a:latin typeface="Arial Narrow" panose="020B0606020202030204" pitchFamily="34" charset="0"/>
            </a:endParaRPr>
          </a:p>
          <a:p>
            <a:r>
              <a:rPr lang="en-US" altLang="zh-CN" sz="2000" i="1" kern="0" dirty="0">
                <a:latin typeface="Cambria" panose="02040503050406030204" pitchFamily="18" charset="0"/>
                <a:ea typeface="Cambria" panose="02040503050406030204" pitchFamily="18" charset="0"/>
              </a:rPr>
              <a:t>τ</a:t>
            </a:r>
            <a:r>
              <a:rPr lang="en-US" altLang="zh-CN" sz="2000" kern="0" dirty="0">
                <a:latin typeface="Cambria" panose="02040503050406030204" pitchFamily="18" charset="0"/>
                <a:ea typeface="Cambria" panose="02040503050406030204" pitchFamily="18" charset="0"/>
              </a:rPr>
              <a:t> = 0.6-1.7 fs</a:t>
            </a:r>
          </a:p>
          <a:p>
            <a:pPr marL="0" indent="0">
              <a:buFont typeface="Wingdings" pitchFamily="2" charset="2"/>
              <a:buNone/>
            </a:pPr>
            <a:r>
              <a:rPr lang="en-US" altLang="zh-CN" sz="1800" kern="0" dirty="0">
                <a:solidFill>
                  <a:srgbClr val="002060"/>
                </a:solidFill>
                <a:latin typeface="Arial Narrow" panose="020B0606020202030204" pitchFamily="34" charset="0"/>
              </a:rPr>
              <a:t>Alex Brown, shell model calculation.</a:t>
            </a:r>
          </a:p>
          <a:p>
            <a:r>
              <a:rPr lang="en-US" altLang="zh-CN" sz="2000" i="1" kern="0" dirty="0">
                <a:latin typeface="Cambria" panose="02040503050406030204" pitchFamily="18" charset="0"/>
                <a:ea typeface="Cambria" panose="02040503050406030204" pitchFamily="18" charset="0"/>
              </a:rPr>
              <a:t>τ</a:t>
            </a:r>
            <a:r>
              <a:rPr lang="en-US" altLang="zh-CN" sz="2000" kern="0" dirty="0">
                <a:latin typeface="Cambria" panose="02040503050406030204" pitchFamily="18" charset="0"/>
                <a:ea typeface="Cambria" panose="02040503050406030204" pitchFamily="18" charset="0"/>
              </a:rPr>
              <a:t> using DSL2?</a:t>
            </a:r>
          </a:p>
          <a:p>
            <a:pPr marL="0" indent="0">
              <a:buFont typeface="Wingdings" pitchFamily="2" charset="2"/>
              <a:buNone/>
            </a:pPr>
            <a:r>
              <a:rPr lang="en-US" altLang="zh-CN" sz="1800" kern="0" dirty="0">
                <a:solidFill>
                  <a:srgbClr val="002060"/>
                </a:solidFill>
                <a:latin typeface="Arial Narrow" panose="020B0606020202030204" pitchFamily="34" charset="0"/>
              </a:rPr>
              <a:t>10x more statistics than Kirsebom.</a:t>
            </a:r>
          </a:p>
        </p:txBody>
      </p:sp>
      <p:pic>
        <p:nvPicPr>
          <p:cNvPr id="8" name="Picture 7">
            <a:extLst>
              <a:ext uri="{FF2B5EF4-FFF2-40B4-BE49-F238E27FC236}">
                <a16:creationId xmlns:a16="http://schemas.microsoft.com/office/drawing/2014/main" id="{06C64DDD-B32B-4ECD-B29C-D05F17D64A56}"/>
              </a:ext>
            </a:extLst>
          </p:cNvPr>
          <p:cNvPicPr>
            <a:picLocks noChangeAspect="1"/>
          </p:cNvPicPr>
          <p:nvPr/>
        </p:nvPicPr>
        <p:blipFill>
          <a:blip r:embed="rId2"/>
          <a:stretch>
            <a:fillRect/>
          </a:stretch>
        </p:blipFill>
        <p:spPr>
          <a:xfrm>
            <a:off x="5074945" y="2895600"/>
            <a:ext cx="3971940" cy="2576512"/>
          </a:xfrm>
          <a:prstGeom prst="rect">
            <a:avLst/>
          </a:prstGeom>
        </p:spPr>
      </p:pic>
      <p:sp>
        <p:nvSpPr>
          <p:cNvPr id="9" name="TextBox 8">
            <a:extLst>
              <a:ext uri="{FF2B5EF4-FFF2-40B4-BE49-F238E27FC236}">
                <a16:creationId xmlns:a16="http://schemas.microsoft.com/office/drawing/2014/main" id="{D7572949-ED6D-4190-930B-999B5A1FEDC0}"/>
              </a:ext>
            </a:extLst>
          </p:cNvPr>
          <p:cNvSpPr txBox="1"/>
          <p:nvPr/>
        </p:nvSpPr>
        <p:spPr>
          <a:xfrm>
            <a:off x="5764129" y="5544949"/>
            <a:ext cx="3040037" cy="369332"/>
          </a:xfrm>
          <a:prstGeom prst="rect">
            <a:avLst/>
          </a:prstGeom>
          <a:noFill/>
        </p:spPr>
        <p:txBody>
          <a:bodyPr wrap="square">
            <a:spAutoFit/>
          </a:bodyPr>
          <a:lstStyle/>
          <a:p>
            <a:pPr marL="0" indent="0">
              <a:buFont typeface="Wingdings" pitchFamily="2" charset="2"/>
              <a:buNone/>
            </a:pPr>
            <a:r>
              <a:rPr lang="en-US" altLang="zh-CN" sz="1800" kern="0" dirty="0">
                <a:solidFill>
                  <a:srgbClr val="002060"/>
                </a:solidFill>
                <a:latin typeface="Arial Narrow" panose="020B0606020202030204" pitchFamily="34" charset="0"/>
              </a:rPr>
              <a:t>TRIUMF S2193 (Dec 2022)</a:t>
            </a:r>
          </a:p>
        </p:txBody>
      </p:sp>
    </p:spTree>
    <p:extLst>
      <p:ext uri="{BB962C8B-B14F-4D97-AF65-F5344CB8AC3E}">
        <p14:creationId xmlns:p14="http://schemas.microsoft.com/office/powerpoint/2010/main" val="1672397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63FD7E-65AC-405F-B8A8-72CB53C5E973}"/>
              </a:ext>
            </a:extLst>
          </p:cNvPr>
          <p:cNvSpPr>
            <a:spLocks noGrp="1"/>
          </p:cNvSpPr>
          <p:nvPr>
            <p:ph idx="1"/>
          </p:nvPr>
        </p:nvSpPr>
        <p:spPr>
          <a:xfrm>
            <a:off x="285044" y="4191000"/>
            <a:ext cx="5048955" cy="1813559"/>
          </a:xfrm>
        </p:spPr>
        <p:txBody>
          <a:bodyPr/>
          <a:lstStyle/>
          <a:p>
            <a:pPr marL="158797" lvl="1" indent="0">
              <a:lnSpc>
                <a:spcPct val="100000"/>
              </a:lnSpc>
              <a:spcBef>
                <a:spcPts val="600"/>
              </a:spcBef>
              <a:buNone/>
            </a:pPr>
            <a:r>
              <a:rPr lang="en-US" dirty="0" err="1">
                <a:latin typeface="Cambria" panose="02040503050406030204" pitchFamily="18" charset="0"/>
                <a:ea typeface="Cambria" panose="02040503050406030204" pitchFamily="18" charset="0"/>
              </a:rPr>
              <a:t>Presolar</a:t>
            </a:r>
            <a:r>
              <a:rPr lang="en-US" dirty="0">
                <a:latin typeface="Cambria" panose="02040503050406030204" pitchFamily="18" charset="0"/>
                <a:ea typeface="Cambria" panose="02040503050406030204" pitchFamily="18" charset="0"/>
              </a:rPr>
              <a:t> grains of nova origin</a:t>
            </a:r>
          </a:p>
          <a:p>
            <a:pPr marL="158797" lvl="1" indent="0">
              <a:lnSpc>
                <a:spcPct val="100000"/>
              </a:lnSpc>
              <a:spcBef>
                <a:spcPts val="0"/>
              </a:spcBef>
              <a:buNone/>
            </a:pPr>
            <a:r>
              <a:rPr lang="fr-FR" altLang="zh-CN" sz="1500" dirty="0">
                <a:solidFill>
                  <a:srgbClr val="000066"/>
                </a:solidFill>
                <a:latin typeface="Arial Narrow" panose="020B0606020202030204" pitchFamily="34" charset="0"/>
              </a:rPr>
              <a:t>J. José </a:t>
            </a:r>
            <a:r>
              <a:rPr lang="en-US" altLang="zh-CN" sz="1500" i="1" dirty="0">
                <a:solidFill>
                  <a:srgbClr val="000066"/>
                </a:solidFill>
                <a:latin typeface="Arial Narrow" panose="020B0606020202030204" pitchFamily="34" charset="0"/>
              </a:rPr>
              <a:t>et al</a:t>
            </a:r>
            <a:r>
              <a:rPr lang="en-US" altLang="zh-CN" sz="1500" dirty="0">
                <a:solidFill>
                  <a:srgbClr val="000066"/>
                </a:solidFill>
                <a:latin typeface="Arial Narrow" panose="020B0606020202030204" pitchFamily="34" charset="0"/>
              </a:rPr>
              <a:t>.</a:t>
            </a:r>
            <a:r>
              <a:rPr lang="fr-FR" altLang="zh-CN" sz="1500" dirty="0">
                <a:solidFill>
                  <a:srgbClr val="000066"/>
                </a:solidFill>
                <a:latin typeface="Arial Narrow" panose="020B0606020202030204" pitchFamily="34" charset="0"/>
              </a:rPr>
              <a:t>, </a:t>
            </a:r>
            <a:r>
              <a:rPr lang="fr-FR" altLang="zh-CN" sz="1500" dirty="0" err="1">
                <a:solidFill>
                  <a:srgbClr val="000066"/>
                </a:solidFill>
                <a:latin typeface="Arial Narrow" panose="020B0606020202030204" pitchFamily="34" charset="0"/>
              </a:rPr>
              <a:t>Astrophys</a:t>
            </a:r>
            <a:r>
              <a:rPr lang="fr-FR" altLang="zh-CN" sz="1500" dirty="0">
                <a:solidFill>
                  <a:srgbClr val="000066"/>
                </a:solidFill>
                <a:latin typeface="Arial Narrow" panose="020B0606020202030204" pitchFamily="34" charset="0"/>
              </a:rPr>
              <a:t>. J. 612, 414 (2004).</a:t>
            </a:r>
            <a:endParaRPr lang="en-US" sz="1500" dirty="0">
              <a:solidFill>
                <a:srgbClr val="000066"/>
              </a:solidFill>
            </a:endParaRPr>
          </a:p>
          <a:p>
            <a:pPr marL="158797" lvl="1" indent="0">
              <a:lnSpc>
                <a:spcPct val="100000"/>
              </a:lnSpc>
              <a:spcBef>
                <a:spcPts val="600"/>
              </a:spcBef>
              <a:buNone/>
            </a:pPr>
            <a:r>
              <a:rPr lang="en-US" dirty="0">
                <a:latin typeface="Cambria" panose="02040503050406030204" pitchFamily="18" charset="0"/>
                <a:ea typeface="Cambria" panose="02040503050406030204" pitchFamily="18" charset="0"/>
              </a:rPr>
              <a:t>Nuclear thermometers for novae</a:t>
            </a:r>
          </a:p>
          <a:p>
            <a:pPr marL="158797" lvl="1" indent="0">
              <a:lnSpc>
                <a:spcPct val="100000"/>
              </a:lnSpc>
              <a:spcBef>
                <a:spcPts val="0"/>
              </a:spcBef>
              <a:buNone/>
            </a:pPr>
            <a:r>
              <a:rPr lang="fr-FR" altLang="zh-CN" sz="1500" dirty="0">
                <a:solidFill>
                  <a:srgbClr val="000066"/>
                </a:solidFill>
                <a:latin typeface="Arial Narrow" panose="020B0606020202030204" pitchFamily="34" charset="0"/>
              </a:rPr>
              <a:t>L. N. </a:t>
            </a:r>
            <a:r>
              <a:rPr lang="fr-FR" altLang="zh-CN" sz="1500" dirty="0" err="1">
                <a:solidFill>
                  <a:srgbClr val="000066"/>
                </a:solidFill>
                <a:latin typeface="Arial Narrow" panose="020B0606020202030204" pitchFamily="34" charset="0"/>
              </a:rPr>
              <a:t>Downen</a:t>
            </a:r>
            <a:r>
              <a:rPr lang="fr-FR" altLang="zh-CN" sz="1500" dirty="0">
                <a:solidFill>
                  <a:srgbClr val="000066"/>
                </a:solidFill>
                <a:latin typeface="Arial Narrow" panose="020B0606020202030204" pitchFamily="34" charset="0"/>
              </a:rPr>
              <a:t> </a:t>
            </a:r>
            <a:r>
              <a:rPr lang="fr-FR" altLang="zh-CN" sz="1500" i="1" dirty="0">
                <a:solidFill>
                  <a:srgbClr val="000066"/>
                </a:solidFill>
                <a:latin typeface="Arial Narrow" panose="020B0606020202030204" pitchFamily="34" charset="0"/>
              </a:rPr>
              <a:t>et al</a:t>
            </a:r>
            <a:r>
              <a:rPr lang="fr-FR" altLang="zh-CN" sz="1500" dirty="0">
                <a:solidFill>
                  <a:srgbClr val="000066"/>
                </a:solidFill>
                <a:latin typeface="Arial Narrow" panose="020B0606020202030204" pitchFamily="34" charset="0"/>
              </a:rPr>
              <a:t>., </a:t>
            </a:r>
            <a:r>
              <a:rPr lang="fr-FR" altLang="zh-CN" sz="1500" dirty="0" err="1">
                <a:solidFill>
                  <a:srgbClr val="000066"/>
                </a:solidFill>
                <a:latin typeface="Arial Narrow" panose="020B0606020202030204" pitchFamily="34" charset="0"/>
              </a:rPr>
              <a:t>Astrophys</a:t>
            </a:r>
            <a:r>
              <a:rPr lang="fr-FR" altLang="zh-CN" sz="1500" dirty="0">
                <a:solidFill>
                  <a:srgbClr val="000066"/>
                </a:solidFill>
                <a:latin typeface="Arial Narrow" panose="020B0606020202030204" pitchFamily="34" charset="0"/>
              </a:rPr>
              <a:t>. J. 762, 105 (2013).</a:t>
            </a:r>
            <a:endParaRPr lang="en-US" sz="1500" dirty="0">
              <a:solidFill>
                <a:srgbClr val="000066"/>
              </a:solidFill>
            </a:endParaRPr>
          </a:p>
          <a:p>
            <a:pPr marL="158797" lvl="1" indent="0">
              <a:lnSpc>
                <a:spcPct val="100000"/>
              </a:lnSpc>
              <a:spcBef>
                <a:spcPts val="600"/>
              </a:spcBef>
              <a:buNone/>
            </a:pPr>
            <a:r>
              <a:rPr lang="en-US" dirty="0">
                <a:latin typeface="Cambria" panose="02040503050406030204" pitchFamily="18" charset="0"/>
                <a:ea typeface="Cambria" panose="02040503050406030204" pitchFamily="18" charset="0"/>
              </a:rPr>
              <a:t>Nuclear mixing meters for novae</a:t>
            </a:r>
          </a:p>
          <a:p>
            <a:pPr marL="158797" lvl="1" indent="0">
              <a:lnSpc>
                <a:spcPct val="100000"/>
              </a:lnSpc>
              <a:spcBef>
                <a:spcPts val="0"/>
              </a:spcBef>
              <a:buNone/>
            </a:pPr>
            <a:r>
              <a:rPr lang="fr-FR" altLang="zh-CN" sz="1500" dirty="0">
                <a:solidFill>
                  <a:srgbClr val="000066"/>
                </a:solidFill>
                <a:latin typeface="Arial Narrow" panose="020B0606020202030204" pitchFamily="34" charset="0"/>
              </a:rPr>
              <a:t>K. J. Kelly </a:t>
            </a:r>
            <a:r>
              <a:rPr lang="fr-FR" altLang="zh-CN" sz="1500" i="1" dirty="0">
                <a:solidFill>
                  <a:srgbClr val="000066"/>
                </a:solidFill>
                <a:latin typeface="Arial Narrow" panose="020B0606020202030204" pitchFamily="34" charset="0"/>
              </a:rPr>
              <a:t>et al</a:t>
            </a:r>
            <a:r>
              <a:rPr lang="fr-FR" altLang="zh-CN" sz="1500" dirty="0">
                <a:solidFill>
                  <a:srgbClr val="000066"/>
                </a:solidFill>
                <a:latin typeface="Arial Narrow" panose="020B0606020202030204" pitchFamily="34" charset="0"/>
              </a:rPr>
              <a:t>., </a:t>
            </a:r>
            <a:r>
              <a:rPr lang="fr-FR" altLang="zh-CN" sz="1500" dirty="0" err="1">
                <a:solidFill>
                  <a:srgbClr val="000066"/>
                </a:solidFill>
                <a:latin typeface="Arial Narrow" panose="020B0606020202030204" pitchFamily="34" charset="0"/>
              </a:rPr>
              <a:t>Astrophys</a:t>
            </a:r>
            <a:r>
              <a:rPr lang="fr-FR" altLang="zh-CN" sz="1500" dirty="0">
                <a:solidFill>
                  <a:srgbClr val="000066"/>
                </a:solidFill>
                <a:latin typeface="Arial Narrow" panose="020B0606020202030204" pitchFamily="34" charset="0"/>
              </a:rPr>
              <a:t>. J. 777, 130 (2013).</a:t>
            </a:r>
            <a:endParaRPr lang="en-US" sz="1500" dirty="0">
              <a:solidFill>
                <a:srgbClr val="000066"/>
              </a:solidFill>
            </a:endParaRPr>
          </a:p>
        </p:txBody>
      </p:sp>
      <p:sp>
        <p:nvSpPr>
          <p:cNvPr id="3" name="Title 2">
            <a:extLst>
              <a:ext uri="{FF2B5EF4-FFF2-40B4-BE49-F238E27FC236}">
                <a16:creationId xmlns:a16="http://schemas.microsoft.com/office/drawing/2014/main" id="{0C6D2969-E9FE-4C97-A0DA-4B92928D201A}"/>
              </a:ext>
            </a:extLst>
          </p:cNvPr>
          <p:cNvSpPr>
            <a:spLocks noGrp="1"/>
          </p:cNvSpPr>
          <p:nvPr>
            <p:ph type="title"/>
          </p:nvPr>
        </p:nvSpPr>
        <p:spPr>
          <a:xfrm>
            <a:off x="76200" y="316396"/>
            <a:ext cx="8991600" cy="424506"/>
          </a:xfrm>
        </p:spPr>
        <p:txBody>
          <a:bodyPr/>
          <a:lstStyle/>
          <a:p>
            <a:r>
              <a:rPr lang="en-US" dirty="0"/>
              <a:t>Bottleneck for </a:t>
            </a:r>
            <a:r>
              <a:rPr lang="en-US" altLang="zh-CN" dirty="0"/>
              <a:t>N</a:t>
            </a:r>
            <a:r>
              <a:rPr lang="en-US" dirty="0"/>
              <a:t>ova Nucleosynthesis</a:t>
            </a:r>
          </a:p>
        </p:txBody>
      </p:sp>
      <p:sp>
        <p:nvSpPr>
          <p:cNvPr id="4" name="Footer Placeholder 3">
            <a:extLst>
              <a:ext uri="{FF2B5EF4-FFF2-40B4-BE49-F238E27FC236}">
                <a16:creationId xmlns:a16="http://schemas.microsoft.com/office/drawing/2014/main" id="{8434FE3B-2B23-4A59-89A0-587C5945468B}"/>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68669FCC-0E38-4666-AAF8-C9AAE7277D6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a:t>
            </a:fld>
            <a:r>
              <a:rPr lang="en-US" dirty="0"/>
              <a:t> / 40</a:t>
            </a:r>
          </a:p>
        </p:txBody>
      </p:sp>
      <p:pic>
        <p:nvPicPr>
          <p:cNvPr id="6" name="Picture 5">
            <a:extLst>
              <a:ext uri="{FF2B5EF4-FFF2-40B4-BE49-F238E27FC236}">
                <a16:creationId xmlns:a16="http://schemas.microsoft.com/office/drawing/2014/main" id="{1C70475F-D702-4D48-AB50-8F3ACDAB783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490065" y="4419600"/>
            <a:ext cx="1642469" cy="1030677"/>
          </a:xfrm>
          <a:prstGeom prst="rect">
            <a:avLst/>
          </a:prstGeom>
        </p:spPr>
      </p:pic>
      <p:sp>
        <p:nvSpPr>
          <p:cNvPr id="7" name="TextBox 6">
            <a:extLst>
              <a:ext uri="{FF2B5EF4-FFF2-40B4-BE49-F238E27FC236}">
                <a16:creationId xmlns:a16="http://schemas.microsoft.com/office/drawing/2014/main" id="{5E30B513-5D74-4E7C-9F2A-8488AEAAE1A7}"/>
              </a:ext>
            </a:extLst>
          </p:cNvPr>
          <p:cNvSpPr txBox="1"/>
          <p:nvPr/>
        </p:nvSpPr>
        <p:spPr>
          <a:xfrm>
            <a:off x="5838092" y="5486400"/>
            <a:ext cx="3286797" cy="553998"/>
          </a:xfrm>
          <a:prstGeom prst="rect">
            <a:avLst/>
          </a:prstGeom>
          <a:noFill/>
        </p:spPr>
        <p:txBody>
          <a:bodyPr wrap="none">
            <a:spAutoFit/>
          </a:bodyPr>
          <a:lstStyle/>
          <a:p>
            <a:r>
              <a:rPr lang="fr-FR" altLang="zh-CN" sz="1500" dirty="0">
                <a:solidFill>
                  <a:srgbClr val="000066"/>
                </a:solidFill>
                <a:latin typeface="Arial Narrow" panose="020B0606020202030204" pitchFamily="34" charset="0"/>
              </a:rPr>
              <a:t>J. José </a:t>
            </a:r>
            <a:r>
              <a:rPr lang="fr-FR" altLang="zh-CN" sz="1500" i="1" dirty="0">
                <a:solidFill>
                  <a:srgbClr val="000066"/>
                </a:solidFill>
                <a:latin typeface="Arial Narrow" panose="020B0606020202030204" pitchFamily="34" charset="0"/>
              </a:rPr>
              <a:t>et al</a:t>
            </a:r>
            <a:r>
              <a:rPr lang="fr-FR" altLang="zh-CN" sz="1500" dirty="0">
                <a:solidFill>
                  <a:srgbClr val="000066"/>
                </a:solidFill>
                <a:latin typeface="Arial Narrow" panose="020B0606020202030204" pitchFamily="34" charset="0"/>
              </a:rPr>
              <a:t>., Nucl. Phys. A 777, 550 (2006).</a:t>
            </a:r>
          </a:p>
          <a:p>
            <a:r>
              <a:rPr lang="en-US" sz="1500" dirty="0">
                <a:solidFill>
                  <a:srgbClr val="000066"/>
                </a:solidFill>
                <a:latin typeface="Arial Narrow" panose="020B0606020202030204" pitchFamily="34" charset="0"/>
              </a:rPr>
              <a:t>C. Wrede, AIP Advances 4, 041004 (2014).</a:t>
            </a:r>
          </a:p>
        </p:txBody>
      </p:sp>
      <p:pic>
        <p:nvPicPr>
          <p:cNvPr id="8" name="Content Placeholder 21">
            <a:extLst>
              <a:ext uri="{FF2B5EF4-FFF2-40B4-BE49-F238E27FC236}">
                <a16:creationId xmlns:a16="http://schemas.microsoft.com/office/drawing/2014/main" id="{B9A4DE80-04D7-4ED8-85DA-B38534D87B62}"/>
              </a:ext>
            </a:extLst>
          </p:cNvPr>
          <p:cNvPicPr>
            <a:picLocks noChangeAspect="1"/>
          </p:cNvPicPr>
          <p:nvPr/>
        </p:nvPicPr>
        <p:blipFill>
          <a:blip r:embed="rId6"/>
          <a:stretch>
            <a:fillRect/>
          </a:stretch>
        </p:blipFill>
        <p:spPr bwMode="auto">
          <a:xfrm>
            <a:off x="6248400" y="1151423"/>
            <a:ext cx="2309262" cy="3192964"/>
          </a:xfrm>
          <a:prstGeom prst="rect">
            <a:avLst/>
          </a:prstGeom>
          <a:noFill/>
          <a:ln w="9525">
            <a:noFill/>
            <a:miter lim="800000"/>
            <a:headEnd/>
            <a:tailEnd/>
          </a:ln>
        </p:spPr>
      </p:pic>
      <p:sp>
        <p:nvSpPr>
          <p:cNvPr id="9" name="Rectangle: Rounded Corners 8">
            <a:extLst>
              <a:ext uri="{FF2B5EF4-FFF2-40B4-BE49-F238E27FC236}">
                <a16:creationId xmlns:a16="http://schemas.microsoft.com/office/drawing/2014/main" id="{5C8E075D-CAE0-481D-A6F3-000E1AF98915}"/>
              </a:ext>
            </a:extLst>
          </p:cNvPr>
          <p:cNvSpPr/>
          <p:nvPr/>
        </p:nvSpPr>
        <p:spPr>
          <a:xfrm>
            <a:off x="7088011" y="1905000"/>
            <a:ext cx="640080" cy="1665080"/>
          </a:xfrm>
          <a:prstGeom prst="roundRect">
            <a:avLst/>
          </a:prstGeom>
          <a:solidFill>
            <a:srgbClr val="FF0000">
              <a:alpha val="10196"/>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1" name="XRB">
            <a:hlinkClick r:id="" action="ppaction://media"/>
            <a:extLst>
              <a:ext uri="{FF2B5EF4-FFF2-40B4-BE49-F238E27FC236}">
                <a16:creationId xmlns:a16="http://schemas.microsoft.com/office/drawing/2014/main" id="{95DBC443-59AA-4813-931F-70846A2286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bwMode="auto">
          <a:xfrm>
            <a:off x="285045" y="1092793"/>
            <a:ext cx="5283200" cy="2971800"/>
          </a:xfrm>
          <a:prstGeom prst="rect">
            <a:avLst/>
          </a:prstGeom>
          <a:noFill/>
          <a:ln w="9525">
            <a:noFill/>
            <a:miter lim="800000"/>
            <a:headEnd/>
            <a:tailEnd/>
          </a:ln>
        </p:spPr>
      </p:pic>
    </p:spTree>
    <p:extLst>
      <p:ext uri="{BB962C8B-B14F-4D97-AF65-F5344CB8AC3E}">
        <p14:creationId xmlns:p14="http://schemas.microsoft.com/office/powerpoint/2010/main" val="1084931862"/>
      </p:ext>
    </p:extLst>
  </p:cSld>
  <p:clrMapOvr>
    <a:masterClrMapping/>
  </p:clrMapOvr>
  <p:timing>
    <p:tnLst>
      <p:par>
        <p:cTn id="1" dur="indefinite" restart="never" nodeType="tmRoot">
          <p:childTnLst>
            <p:video>
              <p:cMediaNode vol="80000" mute="1">
                <p:cTn id="2" fill="hold" display="0">
                  <p:stCondLst>
                    <p:cond delay="indefinite"/>
                  </p:stCondLst>
                </p:cTn>
                <p:tgtEl>
                  <p:spTgt spid="11"/>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006567-BF31-4FDB-A3A0-115604C558D3}"/>
              </a:ext>
            </a:extLst>
          </p:cNvPr>
          <p:cNvSpPr>
            <a:spLocks noGrp="1"/>
          </p:cNvSpPr>
          <p:nvPr>
            <p:ph type="title"/>
          </p:nvPr>
        </p:nvSpPr>
        <p:spPr>
          <a:xfrm>
            <a:off x="76200" y="316395"/>
            <a:ext cx="8991600" cy="424506"/>
          </a:xfrm>
        </p:spPr>
        <p:txBody>
          <a:bodyPr/>
          <a:lstStyle/>
          <a:p>
            <a:r>
              <a:rPr lang="en-US" altLang="zh-CN" dirty="0"/>
              <a:t>DSL2 Software Upgrade</a:t>
            </a:r>
            <a:endParaRPr lang="en-US" dirty="0"/>
          </a:p>
        </p:txBody>
      </p:sp>
      <p:sp>
        <p:nvSpPr>
          <p:cNvPr id="4" name="Footer Placeholder 3">
            <a:extLst>
              <a:ext uri="{FF2B5EF4-FFF2-40B4-BE49-F238E27FC236}">
                <a16:creationId xmlns:a16="http://schemas.microsoft.com/office/drawing/2014/main" id="{7277CBA2-DEEC-4FFE-A6F0-31E5A58C5FA9}"/>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1E03E4E4-B8B7-434E-991A-45EFA0A6EA2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20</a:t>
            </a:fld>
            <a:r>
              <a:rPr lang="en-US" dirty="0"/>
              <a:t> / 40</a:t>
            </a:r>
          </a:p>
        </p:txBody>
      </p:sp>
      <p:sp>
        <p:nvSpPr>
          <p:cNvPr id="2" name="Left Brace 1">
            <a:extLst>
              <a:ext uri="{FF2B5EF4-FFF2-40B4-BE49-F238E27FC236}">
                <a16:creationId xmlns:a16="http://schemas.microsoft.com/office/drawing/2014/main" id="{926668CE-0464-4EAF-BE34-3D7C42C5BB3F}"/>
              </a:ext>
            </a:extLst>
          </p:cNvPr>
          <p:cNvSpPr/>
          <p:nvPr/>
        </p:nvSpPr>
        <p:spPr>
          <a:xfrm>
            <a:off x="1259203" y="1143001"/>
            <a:ext cx="268607" cy="2362199"/>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10B478F8-C5AF-4DDF-9245-2BA7D4E350BE}"/>
              </a:ext>
            </a:extLst>
          </p:cNvPr>
          <p:cNvSpPr txBox="1"/>
          <p:nvPr/>
        </p:nvSpPr>
        <p:spPr>
          <a:xfrm>
            <a:off x="534906" y="2145269"/>
            <a:ext cx="723275" cy="369332"/>
          </a:xfrm>
          <a:prstGeom prst="rect">
            <a:avLst/>
          </a:prstGeom>
          <a:noFill/>
        </p:spPr>
        <p:txBody>
          <a:bodyPr wrap="none" rtlCol="0">
            <a:spAutoFit/>
          </a:bodyPr>
          <a:lstStyle/>
          <a:p>
            <a:r>
              <a:rPr lang="en-US" altLang="zh-CN" dirty="0">
                <a:solidFill>
                  <a:srgbClr val="FF0000"/>
                </a:solidFill>
                <a:latin typeface="Cambria" panose="02040503050406030204" pitchFamily="18" charset="0"/>
                <a:ea typeface="Cambria" panose="02040503050406030204" pitchFamily="18" charset="0"/>
              </a:rPr>
              <a:t>Input</a:t>
            </a:r>
            <a:endParaRPr lang="en-US" dirty="0">
              <a:solidFill>
                <a:srgbClr val="FF0000"/>
              </a:solidFill>
              <a:latin typeface="Cambria" panose="02040503050406030204" pitchFamily="18" charset="0"/>
              <a:ea typeface="Cambria" panose="02040503050406030204" pitchFamily="18" charset="0"/>
            </a:endParaRPr>
          </a:p>
        </p:txBody>
      </p:sp>
      <p:sp>
        <p:nvSpPr>
          <p:cNvPr id="9" name="Left Brace 8">
            <a:extLst>
              <a:ext uri="{FF2B5EF4-FFF2-40B4-BE49-F238E27FC236}">
                <a16:creationId xmlns:a16="http://schemas.microsoft.com/office/drawing/2014/main" id="{221ED049-3627-4B0D-AF1D-4EC7FDDEDA8A}"/>
              </a:ext>
            </a:extLst>
          </p:cNvPr>
          <p:cNvSpPr/>
          <p:nvPr/>
        </p:nvSpPr>
        <p:spPr>
          <a:xfrm>
            <a:off x="1259199" y="3541776"/>
            <a:ext cx="268607" cy="2362199"/>
          </a:xfrm>
          <a:prstGeom prst="lef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A5BB0CCE-122D-468A-BE7D-FFC5D60D8F49}"/>
              </a:ext>
            </a:extLst>
          </p:cNvPr>
          <p:cNvSpPr txBox="1"/>
          <p:nvPr/>
        </p:nvSpPr>
        <p:spPr>
          <a:xfrm>
            <a:off x="381018" y="4540236"/>
            <a:ext cx="877163" cy="369332"/>
          </a:xfrm>
          <a:prstGeom prst="rect">
            <a:avLst/>
          </a:prstGeom>
          <a:noFill/>
        </p:spPr>
        <p:txBody>
          <a:bodyPr wrap="none" rtlCol="0">
            <a:spAutoFit/>
          </a:bodyPr>
          <a:lstStyle/>
          <a:p>
            <a:r>
              <a:rPr lang="en-US" altLang="zh-CN" dirty="0">
                <a:solidFill>
                  <a:srgbClr val="0000FF"/>
                </a:solidFill>
                <a:latin typeface="Cambria" panose="02040503050406030204" pitchFamily="18" charset="0"/>
                <a:ea typeface="Cambria" panose="02040503050406030204" pitchFamily="18" charset="0"/>
              </a:rPr>
              <a:t>Output</a:t>
            </a:r>
            <a:endParaRPr lang="en-US" dirty="0">
              <a:solidFill>
                <a:srgbClr val="0000FF"/>
              </a:solidFill>
              <a:latin typeface="Cambria" panose="02040503050406030204" pitchFamily="18" charset="0"/>
              <a:ea typeface="Cambria" panose="02040503050406030204" pitchFamily="18" charset="0"/>
            </a:endParaRPr>
          </a:p>
        </p:txBody>
      </p:sp>
      <p:pic>
        <p:nvPicPr>
          <p:cNvPr id="13" name="Content Placeholder 12">
            <a:extLst>
              <a:ext uri="{FF2B5EF4-FFF2-40B4-BE49-F238E27FC236}">
                <a16:creationId xmlns:a16="http://schemas.microsoft.com/office/drawing/2014/main" id="{2B82316F-8754-4D85-BBD4-ED3B159FC19B}"/>
              </a:ext>
            </a:extLst>
          </p:cNvPr>
          <p:cNvPicPr>
            <a:picLocks noGrp="1" noChangeAspect="1"/>
          </p:cNvPicPr>
          <p:nvPr>
            <p:ph idx="1"/>
          </p:nvPr>
        </p:nvPicPr>
        <p:blipFill>
          <a:blip r:embed="rId3"/>
          <a:stretch>
            <a:fillRect/>
          </a:stretch>
        </p:blipFill>
        <p:spPr>
          <a:xfrm>
            <a:off x="1540061" y="1066800"/>
            <a:ext cx="6063878" cy="4937125"/>
          </a:xfrm>
        </p:spPr>
      </p:pic>
    </p:spTree>
    <p:extLst>
      <p:ext uri="{BB962C8B-B14F-4D97-AF65-F5344CB8AC3E}">
        <p14:creationId xmlns:p14="http://schemas.microsoft.com/office/powerpoint/2010/main" val="120333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7E367BA-2CC4-4E22-B63A-33B8DB179F17}"/>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548642" y="1143000"/>
            <a:ext cx="8046720" cy="2682240"/>
          </a:xfrm>
        </p:spPr>
      </p:pic>
      <p:sp>
        <p:nvSpPr>
          <p:cNvPr id="3" name="Title 2">
            <a:extLst>
              <a:ext uri="{FF2B5EF4-FFF2-40B4-BE49-F238E27FC236}">
                <a16:creationId xmlns:a16="http://schemas.microsoft.com/office/drawing/2014/main" id="{4B458DCA-EF5A-4A6D-8516-F8A94A59FAF7}"/>
              </a:ext>
            </a:extLst>
          </p:cNvPr>
          <p:cNvSpPr>
            <a:spLocks noGrp="1"/>
          </p:cNvSpPr>
          <p:nvPr>
            <p:ph type="title"/>
          </p:nvPr>
        </p:nvSpPr>
        <p:spPr>
          <a:xfrm>
            <a:off x="76200" y="316396"/>
            <a:ext cx="8991600" cy="424506"/>
          </a:xfrm>
        </p:spPr>
        <p:txBody>
          <a:bodyPr/>
          <a:lstStyle/>
          <a:p>
            <a:r>
              <a:rPr lang="en-US" dirty="0"/>
              <a:t>Bayesian Model </a:t>
            </a:r>
            <a:r>
              <a:rPr lang="en-US" altLang="zh-CN" dirty="0"/>
              <a:t>Emulation &amp; </a:t>
            </a:r>
            <a:r>
              <a:rPr lang="en-US" dirty="0"/>
              <a:t>Model </a:t>
            </a:r>
            <a:r>
              <a:rPr lang="en-US" altLang="zh-CN" dirty="0"/>
              <a:t>Calibration</a:t>
            </a:r>
            <a:endParaRPr lang="en-US" dirty="0"/>
          </a:p>
        </p:txBody>
      </p:sp>
      <p:sp>
        <p:nvSpPr>
          <p:cNvPr id="4" name="Footer Placeholder 3">
            <a:extLst>
              <a:ext uri="{FF2B5EF4-FFF2-40B4-BE49-F238E27FC236}">
                <a16:creationId xmlns:a16="http://schemas.microsoft.com/office/drawing/2014/main" id="{F292D09C-4F2B-44BB-8CA9-73271BDE6DA2}"/>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57B2B769-08A0-420E-8209-DCD88159CE7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21</a:t>
            </a:fld>
            <a:r>
              <a:rPr lang="en-US" dirty="0"/>
              <a:t> / 40</a:t>
            </a:r>
          </a:p>
        </p:txBody>
      </p:sp>
      <p:pic>
        <p:nvPicPr>
          <p:cNvPr id="8" name="Picture 7">
            <a:extLst>
              <a:ext uri="{FF2B5EF4-FFF2-40B4-BE49-F238E27FC236}">
                <a16:creationId xmlns:a16="http://schemas.microsoft.com/office/drawing/2014/main" id="{18FF21FF-6AD6-4054-803F-42BBDAF39AE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572000" y="3989232"/>
            <a:ext cx="4572000" cy="1524000"/>
          </a:xfrm>
          <a:prstGeom prst="rect">
            <a:avLst/>
          </a:prstGeom>
        </p:spPr>
      </p:pic>
      <p:pic>
        <p:nvPicPr>
          <p:cNvPr id="9" name="Picture 8">
            <a:extLst>
              <a:ext uri="{FF2B5EF4-FFF2-40B4-BE49-F238E27FC236}">
                <a16:creationId xmlns:a16="http://schemas.microsoft.com/office/drawing/2014/main" id="{2FEEF090-A805-488E-A861-CF11C609B2B8}"/>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0" y="3989232"/>
            <a:ext cx="4572000" cy="1524000"/>
          </a:xfrm>
          <a:prstGeom prst="rect">
            <a:avLst/>
          </a:prstGeom>
        </p:spPr>
      </p:pic>
      <p:sp>
        <p:nvSpPr>
          <p:cNvPr id="12" name="TextBox 11">
            <a:extLst>
              <a:ext uri="{FF2B5EF4-FFF2-40B4-BE49-F238E27FC236}">
                <a16:creationId xmlns:a16="http://schemas.microsoft.com/office/drawing/2014/main" id="{AF92F064-E548-4E08-BAED-711E84F3E15E}"/>
              </a:ext>
            </a:extLst>
          </p:cNvPr>
          <p:cNvSpPr txBox="1"/>
          <p:nvPr/>
        </p:nvSpPr>
        <p:spPr>
          <a:xfrm>
            <a:off x="3200400" y="1668656"/>
            <a:ext cx="5181600" cy="338554"/>
          </a:xfrm>
          <a:prstGeom prst="rect">
            <a:avLst/>
          </a:prstGeom>
          <a:noFill/>
        </p:spPr>
        <p:txBody>
          <a:bodyPr wrap="square">
            <a:spAutoFit/>
          </a:bodyPr>
          <a:lstStyle/>
          <a:p>
            <a:r>
              <a:rPr lang="en-US" sz="1600" dirty="0">
                <a:latin typeface="Cambria" panose="02040503050406030204" pitchFamily="18" charset="0"/>
                <a:ea typeface="Cambria" panose="02040503050406030204" pitchFamily="18" charset="0"/>
              </a:rPr>
              <a:t>Dimensionality Reduction (114 histogram bins → 12 PCs)</a:t>
            </a:r>
          </a:p>
        </p:txBody>
      </p:sp>
      <p:sp>
        <p:nvSpPr>
          <p:cNvPr id="16" name="TextBox 15">
            <a:extLst>
              <a:ext uri="{FF2B5EF4-FFF2-40B4-BE49-F238E27FC236}">
                <a16:creationId xmlns:a16="http://schemas.microsoft.com/office/drawing/2014/main" id="{95351E66-3167-4A7E-8261-66E114CA5059}"/>
              </a:ext>
            </a:extLst>
          </p:cNvPr>
          <p:cNvSpPr txBox="1"/>
          <p:nvPr/>
        </p:nvSpPr>
        <p:spPr>
          <a:xfrm>
            <a:off x="1752600" y="5640600"/>
            <a:ext cx="5946690" cy="338554"/>
          </a:xfrm>
          <a:prstGeom prst="rect">
            <a:avLst/>
          </a:prstGeom>
          <a:noFill/>
        </p:spPr>
        <p:txBody>
          <a:bodyPr wrap="square">
            <a:spAutoFit/>
          </a:bodyPr>
          <a:lstStyle/>
          <a:p>
            <a:r>
              <a:rPr lang="en-US" sz="1600" dirty="0">
                <a:latin typeface="Cambria" panose="02040503050406030204" pitchFamily="18" charset="0"/>
                <a:ea typeface="Cambria" panose="02040503050406030204" pitchFamily="18" charset="0"/>
              </a:rPr>
              <a:t>Training/Validating 12 Gaussian Process models, one for each PC.</a:t>
            </a:r>
          </a:p>
        </p:txBody>
      </p:sp>
    </p:spTree>
    <p:extLst>
      <p:ext uri="{BB962C8B-B14F-4D97-AF65-F5344CB8AC3E}">
        <p14:creationId xmlns:p14="http://schemas.microsoft.com/office/powerpoint/2010/main" val="524251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BF6DB34-94C8-456C-AAC0-581F2D300317}"/>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tretch>
            <a:fillRect/>
          </a:stretch>
        </p:blipFill>
        <p:spPr>
          <a:xfrm>
            <a:off x="821724" y="1066800"/>
            <a:ext cx="7315200" cy="2438400"/>
          </a:xfrm>
        </p:spPr>
      </p:pic>
      <p:sp>
        <p:nvSpPr>
          <p:cNvPr id="3" name="Title 2">
            <a:extLst>
              <a:ext uri="{FF2B5EF4-FFF2-40B4-BE49-F238E27FC236}">
                <a16:creationId xmlns:a16="http://schemas.microsoft.com/office/drawing/2014/main" id="{3A86216C-88A6-4F07-98B1-81736388A4E2}"/>
              </a:ext>
            </a:extLst>
          </p:cNvPr>
          <p:cNvSpPr>
            <a:spLocks noGrp="1"/>
          </p:cNvSpPr>
          <p:nvPr>
            <p:ph type="title"/>
          </p:nvPr>
        </p:nvSpPr>
        <p:spPr>
          <a:xfrm>
            <a:off x="76200" y="316396"/>
            <a:ext cx="8991600" cy="424506"/>
          </a:xfrm>
        </p:spPr>
        <p:txBody>
          <a:bodyPr/>
          <a:lstStyle/>
          <a:p>
            <a:r>
              <a:rPr lang="en-US" dirty="0"/>
              <a:t>Principal Component Analysis</a:t>
            </a:r>
          </a:p>
        </p:txBody>
      </p:sp>
      <p:sp>
        <p:nvSpPr>
          <p:cNvPr id="4" name="Footer Placeholder 3">
            <a:extLst>
              <a:ext uri="{FF2B5EF4-FFF2-40B4-BE49-F238E27FC236}">
                <a16:creationId xmlns:a16="http://schemas.microsoft.com/office/drawing/2014/main" id="{E84AB413-8BB6-474D-B4FF-40B1D38993B5}"/>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4BFF000C-E55E-4579-B05E-BAA3FDC232F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22</a:t>
            </a:fld>
            <a:r>
              <a:rPr lang="en-US" dirty="0"/>
              <a:t> / 40</a:t>
            </a:r>
          </a:p>
        </p:txBody>
      </p:sp>
      <p:pic>
        <p:nvPicPr>
          <p:cNvPr id="9" name="Picture 8">
            <a:extLst>
              <a:ext uri="{FF2B5EF4-FFF2-40B4-BE49-F238E27FC236}">
                <a16:creationId xmlns:a16="http://schemas.microsoft.com/office/drawing/2014/main" id="{BEB17790-1F56-44A0-A5AC-F9BB5BB7D4B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21724" y="3505200"/>
            <a:ext cx="7315200" cy="2438400"/>
          </a:xfrm>
          <a:prstGeom prst="rect">
            <a:avLst/>
          </a:prstGeom>
        </p:spPr>
      </p:pic>
    </p:spTree>
    <p:extLst>
      <p:ext uri="{BB962C8B-B14F-4D97-AF65-F5344CB8AC3E}">
        <p14:creationId xmlns:p14="http://schemas.microsoft.com/office/powerpoint/2010/main" val="3753420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0FC8F-A10E-4CE4-8FF4-A9BF9636489E}"/>
              </a:ext>
            </a:extLst>
          </p:cNvPr>
          <p:cNvSpPr>
            <a:spLocks noGrp="1"/>
          </p:cNvSpPr>
          <p:nvPr>
            <p:ph type="title"/>
          </p:nvPr>
        </p:nvSpPr>
        <p:spPr>
          <a:xfrm>
            <a:off x="76200" y="316396"/>
            <a:ext cx="8991600" cy="424506"/>
          </a:xfrm>
        </p:spPr>
        <p:txBody>
          <a:bodyPr/>
          <a:lstStyle/>
          <a:p>
            <a:r>
              <a:rPr lang="en-US" dirty="0"/>
              <a:t>Diagnostics </a:t>
            </a:r>
            <a:r>
              <a:rPr lang="en-US" altLang="zh-CN" dirty="0"/>
              <a:t>for </a:t>
            </a:r>
            <a:r>
              <a:rPr lang="en-US" dirty="0"/>
              <a:t>Emulator and Calibrator</a:t>
            </a:r>
          </a:p>
        </p:txBody>
      </p:sp>
      <p:sp>
        <p:nvSpPr>
          <p:cNvPr id="4" name="Footer Placeholder 3">
            <a:extLst>
              <a:ext uri="{FF2B5EF4-FFF2-40B4-BE49-F238E27FC236}">
                <a16:creationId xmlns:a16="http://schemas.microsoft.com/office/drawing/2014/main" id="{85D0F319-37DB-46FB-867D-3AEE036E7C31}"/>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3806BD3B-B388-4C65-9D2B-02228066F5C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23</a:t>
            </a:fld>
            <a:r>
              <a:rPr lang="en-US" dirty="0"/>
              <a:t> / 40</a:t>
            </a:r>
          </a:p>
        </p:txBody>
      </p:sp>
      <p:pic>
        <p:nvPicPr>
          <p:cNvPr id="9" name="Picture 8">
            <a:extLst>
              <a:ext uri="{FF2B5EF4-FFF2-40B4-BE49-F238E27FC236}">
                <a16:creationId xmlns:a16="http://schemas.microsoft.com/office/drawing/2014/main" id="{63C8A1E6-E836-4F9E-811E-7821ECFF7E1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4513036"/>
            <a:ext cx="4572000" cy="1524000"/>
          </a:xfrm>
          <a:prstGeom prst="rect">
            <a:avLst/>
          </a:prstGeom>
        </p:spPr>
      </p:pic>
      <p:pic>
        <p:nvPicPr>
          <p:cNvPr id="11" name="Picture 10">
            <a:extLst>
              <a:ext uri="{FF2B5EF4-FFF2-40B4-BE49-F238E27FC236}">
                <a16:creationId xmlns:a16="http://schemas.microsoft.com/office/drawing/2014/main" id="{D46367CD-4B19-45BF-A904-321BD02B00B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62000" y="1066799"/>
            <a:ext cx="3108960" cy="1878330"/>
          </a:xfrm>
          <a:prstGeom prst="rect">
            <a:avLst/>
          </a:prstGeom>
        </p:spPr>
      </p:pic>
      <p:pic>
        <p:nvPicPr>
          <p:cNvPr id="7" name="Content Placeholder 6">
            <a:extLst>
              <a:ext uri="{FF2B5EF4-FFF2-40B4-BE49-F238E27FC236}">
                <a16:creationId xmlns:a16="http://schemas.microsoft.com/office/drawing/2014/main" id="{B1AAA27A-2B5D-4168-BF29-F1E1B1D91527}"/>
              </a:ext>
            </a:extLst>
          </p:cNvPr>
          <p:cNvPicPr>
            <a:picLocks noGrp="1" noChangeAspect="1"/>
          </p:cNvPicPr>
          <p:nvPr>
            <p:ph idx="1"/>
          </p:nvPr>
        </p:nvPicPr>
        <p:blipFill rotWithShape="1">
          <a:blip r:embed="rId4" cstate="hqprint">
            <a:extLst>
              <a:ext uri="{28A0092B-C50C-407E-A947-70E740481C1C}">
                <a14:useLocalDpi xmlns:a14="http://schemas.microsoft.com/office/drawing/2010/main"/>
              </a:ext>
            </a:extLst>
          </a:blip>
          <a:srcRect/>
          <a:stretch/>
        </p:blipFill>
        <p:spPr>
          <a:xfrm>
            <a:off x="0" y="2952872"/>
            <a:ext cx="4572000" cy="1552421"/>
          </a:xfrm>
        </p:spPr>
      </p:pic>
      <p:sp>
        <p:nvSpPr>
          <p:cNvPr id="15" name="TextBox 14">
            <a:extLst>
              <a:ext uri="{FF2B5EF4-FFF2-40B4-BE49-F238E27FC236}">
                <a16:creationId xmlns:a16="http://schemas.microsoft.com/office/drawing/2014/main" id="{9C4D0733-A922-4568-B765-FAD86D4AE95F}"/>
              </a:ext>
            </a:extLst>
          </p:cNvPr>
          <p:cNvSpPr txBox="1"/>
          <p:nvPr/>
        </p:nvSpPr>
        <p:spPr>
          <a:xfrm>
            <a:off x="1229592" y="1111247"/>
            <a:ext cx="1600200" cy="584775"/>
          </a:xfrm>
          <a:prstGeom prst="rect">
            <a:avLst/>
          </a:prstGeom>
          <a:noFill/>
        </p:spPr>
        <p:txBody>
          <a:bodyPr wrap="square">
            <a:spAutoFit/>
          </a:bodyPr>
          <a:lstStyle/>
          <a:p>
            <a:r>
              <a:rPr lang="en-US" sz="1600" dirty="0">
                <a:latin typeface="Times New Roman" panose="02020603050405020304" pitchFamily="18" charset="0"/>
                <a:ea typeface="Cambria" panose="02040503050406030204" pitchFamily="18" charset="0"/>
                <a:cs typeface="Times New Roman" panose="02020603050405020304" pitchFamily="18" charset="0"/>
              </a:rPr>
              <a:t>MSE =  207.86</a:t>
            </a:r>
          </a:p>
          <a:p>
            <a:r>
              <a:rPr lang="en-US" sz="1600" i="1" dirty="0">
                <a:latin typeface="Times New Roman" panose="02020603050405020304" pitchFamily="18" charset="0"/>
                <a:ea typeface="Cambria" panose="02040503050406030204" pitchFamily="18" charset="0"/>
                <a:cs typeface="Times New Roman" panose="02020603050405020304" pitchFamily="18" charset="0"/>
              </a:rPr>
              <a:t>R</a:t>
            </a:r>
            <a:r>
              <a:rPr lang="en-US" sz="1600" baseline="30000" dirty="0">
                <a:latin typeface="Times New Roman" panose="02020603050405020304" pitchFamily="18" charset="0"/>
                <a:ea typeface="Cambria" panose="02040503050406030204" pitchFamily="18" charset="0"/>
                <a:cs typeface="Times New Roman" panose="02020603050405020304" pitchFamily="18" charset="0"/>
              </a:rPr>
              <a:t>2</a:t>
            </a:r>
            <a:r>
              <a:rPr lang="en-US" sz="1600" dirty="0">
                <a:latin typeface="Times New Roman" panose="02020603050405020304" pitchFamily="18" charset="0"/>
                <a:ea typeface="Cambria" panose="02040503050406030204" pitchFamily="18" charset="0"/>
                <a:cs typeface="Times New Roman" panose="02020603050405020304" pitchFamily="18" charset="0"/>
              </a:rPr>
              <a:t> = 0.973</a:t>
            </a:r>
          </a:p>
        </p:txBody>
      </p:sp>
      <p:pic>
        <p:nvPicPr>
          <p:cNvPr id="17" name="Picture 16">
            <a:extLst>
              <a:ext uri="{FF2B5EF4-FFF2-40B4-BE49-F238E27FC236}">
                <a16:creationId xmlns:a16="http://schemas.microsoft.com/office/drawing/2014/main" id="{07D3569B-7FDB-496F-8C57-8CED4642CC32}"/>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5293360" y="1072337"/>
            <a:ext cx="3108960" cy="1877096"/>
          </a:xfrm>
          <a:prstGeom prst="rect">
            <a:avLst/>
          </a:prstGeom>
        </p:spPr>
      </p:pic>
      <p:sp>
        <p:nvSpPr>
          <p:cNvPr id="20" name="TextBox 19">
            <a:extLst>
              <a:ext uri="{FF2B5EF4-FFF2-40B4-BE49-F238E27FC236}">
                <a16:creationId xmlns:a16="http://schemas.microsoft.com/office/drawing/2014/main" id="{12FD9CDC-190B-468A-9117-596321CA99EE}"/>
              </a:ext>
            </a:extLst>
          </p:cNvPr>
          <p:cNvSpPr txBox="1"/>
          <p:nvPr/>
        </p:nvSpPr>
        <p:spPr>
          <a:xfrm>
            <a:off x="5768342" y="1111246"/>
            <a:ext cx="1600200" cy="584775"/>
          </a:xfrm>
          <a:prstGeom prst="rect">
            <a:avLst/>
          </a:prstGeom>
          <a:noFill/>
        </p:spPr>
        <p:txBody>
          <a:bodyPr wrap="square">
            <a:spAutoFit/>
          </a:bodyPr>
          <a:lstStyle/>
          <a:p>
            <a:r>
              <a:rPr lang="en-US" sz="1600" dirty="0">
                <a:latin typeface="Times New Roman" panose="02020603050405020304" pitchFamily="18" charset="0"/>
                <a:ea typeface="Cambria" panose="02040503050406030204" pitchFamily="18" charset="0"/>
                <a:cs typeface="Times New Roman" panose="02020603050405020304" pitchFamily="18" charset="0"/>
              </a:rPr>
              <a:t>MSE =  52.97</a:t>
            </a:r>
          </a:p>
          <a:p>
            <a:r>
              <a:rPr lang="en-US" sz="1600" i="1" dirty="0">
                <a:latin typeface="Times New Roman" panose="02020603050405020304" pitchFamily="18" charset="0"/>
                <a:ea typeface="Cambria" panose="02040503050406030204" pitchFamily="18" charset="0"/>
                <a:cs typeface="Times New Roman" panose="02020603050405020304" pitchFamily="18" charset="0"/>
              </a:rPr>
              <a:t>R</a:t>
            </a:r>
            <a:r>
              <a:rPr lang="en-US" sz="1600" baseline="30000" dirty="0">
                <a:latin typeface="Times New Roman" panose="02020603050405020304" pitchFamily="18" charset="0"/>
                <a:ea typeface="Cambria" panose="02040503050406030204" pitchFamily="18" charset="0"/>
                <a:cs typeface="Times New Roman" panose="02020603050405020304" pitchFamily="18" charset="0"/>
              </a:rPr>
              <a:t>2</a:t>
            </a:r>
            <a:r>
              <a:rPr lang="en-US" sz="1600" dirty="0">
                <a:latin typeface="Times New Roman" panose="02020603050405020304" pitchFamily="18" charset="0"/>
                <a:ea typeface="Cambria" panose="02040503050406030204" pitchFamily="18" charset="0"/>
                <a:cs typeface="Times New Roman" panose="02020603050405020304" pitchFamily="18" charset="0"/>
              </a:rPr>
              <a:t> = 0.973</a:t>
            </a:r>
          </a:p>
        </p:txBody>
      </p:sp>
      <p:pic>
        <p:nvPicPr>
          <p:cNvPr id="22" name="Picture 21">
            <a:extLst>
              <a:ext uri="{FF2B5EF4-FFF2-40B4-BE49-F238E27FC236}">
                <a16:creationId xmlns:a16="http://schemas.microsoft.com/office/drawing/2014/main" id="{1F0A168D-FF0E-4BA0-B0FA-D5A72EDB9CF9}"/>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572002" y="4513036"/>
            <a:ext cx="4572000" cy="1524000"/>
          </a:xfrm>
          <a:prstGeom prst="rect">
            <a:avLst/>
          </a:prstGeom>
        </p:spPr>
      </p:pic>
      <p:pic>
        <p:nvPicPr>
          <p:cNvPr id="24" name="Picture 23">
            <a:extLst>
              <a:ext uri="{FF2B5EF4-FFF2-40B4-BE49-F238E27FC236}">
                <a16:creationId xmlns:a16="http://schemas.microsoft.com/office/drawing/2014/main" id="{557A0B47-6E5E-4973-BC84-F1DBF52E126F}"/>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572002" y="2952872"/>
            <a:ext cx="4572000" cy="1563309"/>
          </a:xfrm>
          <a:prstGeom prst="rect">
            <a:avLst/>
          </a:prstGeom>
        </p:spPr>
      </p:pic>
    </p:spTree>
    <p:extLst>
      <p:ext uri="{BB962C8B-B14F-4D97-AF65-F5344CB8AC3E}">
        <p14:creationId xmlns:p14="http://schemas.microsoft.com/office/powerpoint/2010/main" val="757232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7553A30-8337-4932-97F0-3832DC91F8EA}"/>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tretch>
            <a:fillRect/>
          </a:stretch>
        </p:blipFill>
        <p:spPr>
          <a:xfrm>
            <a:off x="2" y="1143000"/>
            <a:ext cx="4572000" cy="3429000"/>
          </a:xfrm>
        </p:spPr>
      </p:pic>
      <p:sp>
        <p:nvSpPr>
          <p:cNvPr id="3" name="Title 2">
            <a:extLst>
              <a:ext uri="{FF2B5EF4-FFF2-40B4-BE49-F238E27FC236}">
                <a16:creationId xmlns:a16="http://schemas.microsoft.com/office/drawing/2014/main" id="{94A72A91-74AE-4852-9273-9F74A7D22ED4}"/>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istributions of Model Parameters</a:t>
            </a:r>
          </a:p>
        </p:txBody>
      </p:sp>
      <p:sp>
        <p:nvSpPr>
          <p:cNvPr id="4" name="Footer Placeholder 3">
            <a:extLst>
              <a:ext uri="{FF2B5EF4-FFF2-40B4-BE49-F238E27FC236}">
                <a16:creationId xmlns:a16="http://schemas.microsoft.com/office/drawing/2014/main" id="{0BAABE00-3635-4645-84FF-B10780CAF4B7}"/>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1A01249D-4364-4F0F-A090-34C21B74154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24</a:t>
            </a:fld>
            <a:r>
              <a:rPr lang="en-US" dirty="0"/>
              <a:t> / 40</a:t>
            </a:r>
          </a:p>
        </p:txBody>
      </p:sp>
      <p:pic>
        <p:nvPicPr>
          <p:cNvPr id="9" name="Picture 8">
            <a:extLst>
              <a:ext uri="{FF2B5EF4-FFF2-40B4-BE49-F238E27FC236}">
                <a16:creationId xmlns:a16="http://schemas.microsoft.com/office/drawing/2014/main" id="{30D8AF7E-8BBA-4061-A903-E6DB30E26ABB}"/>
              </a:ext>
            </a:extLst>
          </p:cNvPr>
          <p:cNvPicPr>
            <a:picLocks noChangeAspect="1"/>
          </p:cNvPicPr>
          <p:nvPr/>
        </p:nvPicPr>
        <p:blipFill>
          <a:blip r:embed="rId3"/>
          <a:stretch>
            <a:fillRect/>
          </a:stretch>
        </p:blipFill>
        <p:spPr>
          <a:xfrm>
            <a:off x="4572002" y="1143000"/>
            <a:ext cx="4572000" cy="3429000"/>
          </a:xfrm>
          <a:prstGeom prst="rect">
            <a:avLst/>
          </a:prstGeom>
        </p:spPr>
      </p:pic>
    </p:spTree>
    <p:extLst>
      <p:ext uri="{BB962C8B-B14F-4D97-AF65-F5344CB8AC3E}">
        <p14:creationId xmlns:p14="http://schemas.microsoft.com/office/powerpoint/2010/main" val="4238365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C8D8072-960D-481E-A5DE-F543C8D9C9B1}"/>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2" y="1122848"/>
            <a:ext cx="4572000" cy="1524000"/>
          </a:xfrm>
        </p:spPr>
      </p:pic>
      <p:sp>
        <p:nvSpPr>
          <p:cNvPr id="3" name="Title 2">
            <a:extLst>
              <a:ext uri="{FF2B5EF4-FFF2-40B4-BE49-F238E27FC236}">
                <a16:creationId xmlns:a16="http://schemas.microsoft.com/office/drawing/2014/main" id="{0476DA21-B89C-4F72-8752-FD99AAF5325D}"/>
              </a:ext>
            </a:extLst>
          </p:cNvPr>
          <p:cNvSpPr>
            <a:spLocks noGrp="1"/>
          </p:cNvSpPr>
          <p:nvPr>
            <p:ph type="title"/>
          </p:nvPr>
        </p:nvSpPr>
        <p:spPr>
          <a:xfrm>
            <a:off x="76200" y="316396"/>
            <a:ext cx="8991600" cy="424506"/>
          </a:xfrm>
        </p:spPr>
        <p:txBody>
          <a:bodyPr/>
          <a:lstStyle/>
          <a:p>
            <a:r>
              <a:rPr lang="en-US" altLang="zh-CN" dirty="0"/>
              <a:t>E</a:t>
            </a:r>
            <a:r>
              <a:rPr lang="en-US" dirty="0"/>
              <a:t>valuation Metrics</a:t>
            </a:r>
          </a:p>
        </p:txBody>
      </p:sp>
      <p:sp>
        <p:nvSpPr>
          <p:cNvPr id="4" name="Footer Placeholder 3">
            <a:extLst>
              <a:ext uri="{FF2B5EF4-FFF2-40B4-BE49-F238E27FC236}">
                <a16:creationId xmlns:a16="http://schemas.microsoft.com/office/drawing/2014/main" id="{C8E5A621-F65F-4A7B-9524-309275AC2B98}"/>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3515D8E3-4451-4DD4-89DD-98BA3C40A7E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25</a:t>
            </a:fld>
            <a:r>
              <a:rPr lang="en-US" dirty="0"/>
              <a:t> / 40</a:t>
            </a:r>
          </a:p>
        </p:txBody>
      </p:sp>
      <p:pic>
        <p:nvPicPr>
          <p:cNvPr id="9" name="Picture 8">
            <a:extLst>
              <a:ext uri="{FF2B5EF4-FFF2-40B4-BE49-F238E27FC236}">
                <a16:creationId xmlns:a16="http://schemas.microsoft.com/office/drawing/2014/main" id="{79F9F7FF-C921-407C-85D7-CAAB63D5DA2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 y="2646848"/>
            <a:ext cx="4572000" cy="1524000"/>
          </a:xfrm>
          <a:prstGeom prst="rect">
            <a:avLst/>
          </a:prstGeom>
        </p:spPr>
      </p:pic>
      <p:pic>
        <p:nvPicPr>
          <p:cNvPr id="11" name="Picture 10">
            <a:extLst>
              <a:ext uri="{FF2B5EF4-FFF2-40B4-BE49-F238E27FC236}">
                <a16:creationId xmlns:a16="http://schemas.microsoft.com/office/drawing/2014/main" id="{87474E91-93B9-4F23-BD48-50421DB592A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572002" y="2650312"/>
            <a:ext cx="4572000" cy="1524000"/>
          </a:xfrm>
          <a:prstGeom prst="rect">
            <a:avLst/>
          </a:prstGeom>
        </p:spPr>
      </p:pic>
      <p:pic>
        <p:nvPicPr>
          <p:cNvPr id="13" name="Picture 12">
            <a:extLst>
              <a:ext uri="{FF2B5EF4-FFF2-40B4-BE49-F238E27FC236}">
                <a16:creationId xmlns:a16="http://schemas.microsoft.com/office/drawing/2014/main" id="{1DC4C49A-FABD-43AF-9775-4ADCD337ECE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572000" y="1122848"/>
            <a:ext cx="4572000" cy="1524000"/>
          </a:xfrm>
          <a:prstGeom prst="rect">
            <a:avLst/>
          </a:prstGeom>
        </p:spPr>
      </p:pic>
    </p:spTree>
    <p:extLst>
      <p:ext uri="{BB962C8B-B14F-4D97-AF65-F5344CB8AC3E}">
        <p14:creationId xmlns:p14="http://schemas.microsoft.com/office/powerpoint/2010/main" val="1784359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84EB79-34D6-4ACE-9B75-11623E1B348A}"/>
              </a:ext>
            </a:extLst>
          </p:cNvPr>
          <p:cNvSpPr>
            <a:spLocks noGrp="1"/>
          </p:cNvSpPr>
          <p:nvPr>
            <p:ph type="title"/>
          </p:nvPr>
        </p:nvSpPr>
        <p:spPr>
          <a:xfrm>
            <a:off x="76200" y="316396"/>
            <a:ext cx="8991600" cy="424506"/>
          </a:xfrm>
        </p:spPr>
        <p:txBody>
          <a:bodyPr/>
          <a:lstStyle/>
          <a:p>
            <a:r>
              <a:rPr lang="en-US" altLang="zh-CN" dirty="0"/>
              <a:t>E</a:t>
            </a:r>
            <a:r>
              <a:rPr lang="en-US" dirty="0"/>
              <a:t>valuation Metrics</a:t>
            </a:r>
          </a:p>
        </p:txBody>
      </p:sp>
      <p:sp>
        <p:nvSpPr>
          <p:cNvPr id="4" name="Footer Placeholder 3">
            <a:extLst>
              <a:ext uri="{FF2B5EF4-FFF2-40B4-BE49-F238E27FC236}">
                <a16:creationId xmlns:a16="http://schemas.microsoft.com/office/drawing/2014/main" id="{6FC7C81B-BB3E-45BB-9088-6F62A4FBFCF6}"/>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8F1D6E24-8B1F-411D-970C-65F9B308DEDE}"/>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26</a:t>
            </a:fld>
            <a:r>
              <a:rPr lang="en-US" dirty="0"/>
              <a:t> / 40</a:t>
            </a:r>
          </a:p>
        </p:txBody>
      </p:sp>
      <p:pic>
        <p:nvPicPr>
          <p:cNvPr id="6" name="Content Placeholder 5">
            <a:extLst>
              <a:ext uri="{FF2B5EF4-FFF2-40B4-BE49-F238E27FC236}">
                <a16:creationId xmlns:a16="http://schemas.microsoft.com/office/drawing/2014/main" id="{BE962216-4EB7-4695-8070-58ABA4580610}"/>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4572000" y="1112464"/>
            <a:ext cx="4572000" cy="1524000"/>
          </a:xfrm>
          <a:prstGeom prst="rect">
            <a:avLst/>
          </a:prstGeom>
        </p:spPr>
      </p:pic>
      <p:pic>
        <p:nvPicPr>
          <p:cNvPr id="7" name="Picture 6">
            <a:extLst>
              <a:ext uri="{FF2B5EF4-FFF2-40B4-BE49-F238E27FC236}">
                <a16:creationId xmlns:a16="http://schemas.microsoft.com/office/drawing/2014/main" id="{F1FDD38A-4D80-455C-AACE-48EC9A4E8CD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0" y="2636464"/>
            <a:ext cx="4572000" cy="1524000"/>
          </a:xfrm>
          <a:prstGeom prst="rect">
            <a:avLst/>
          </a:prstGeom>
        </p:spPr>
      </p:pic>
      <p:pic>
        <p:nvPicPr>
          <p:cNvPr id="8" name="Picture 7">
            <a:extLst>
              <a:ext uri="{FF2B5EF4-FFF2-40B4-BE49-F238E27FC236}">
                <a16:creationId xmlns:a16="http://schemas.microsoft.com/office/drawing/2014/main" id="{BE914770-1228-4502-A98D-4D0E815C5CF7}"/>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 y="1112464"/>
            <a:ext cx="4572000" cy="1524000"/>
          </a:xfrm>
          <a:prstGeom prst="rect">
            <a:avLst/>
          </a:prstGeom>
        </p:spPr>
      </p:pic>
      <p:sp>
        <p:nvSpPr>
          <p:cNvPr id="17" name="TextBox 16">
            <a:extLst>
              <a:ext uri="{FF2B5EF4-FFF2-40B4-BE49-F238E27FC236}">
                <a16:creationId xmlns:a16="http://schemas.microsoft.com/office/drawing/2014/main" id="{264F1F00-C4FE-481B-AA84-966D32EF5285}"/>
              </a:ext>
            </a:extLst>
          </p:cNvPr>
          <p:cNvSpPr txBox="1"/>
          <p:nvPr/>
        </p:nvSpPr>
        <p:spPr>
          <a:xfrm>
            <a:off x="4876800" y="1295400"/>
            <a:ext cx="1040027" cy="276999"/>
          </a:xfrm>
          <a:prstGeom prst="rect">
            <a:avLst/>
          </a:prstGeom>
          <a:noFill/>
        </p:spPr>
        <p:txBody>
          <a:bodyPr wrap="square">
            <a:spAutoFit/>
          </a:bodyPr>
          <a:lstStyle/>
          <a:p>
            <a:r>
              <a:rPr lang="en-US" sz="1200" dirty="0">
                <a:latin typeface="Times New Roman" panose="02020603050405020304" pitchFamily="18" charset="0"/>
                <a:cs typeface="Times New Roman" panose="02020603050405020304" pitchFamily="18" charset="0"/>
              </a:rPr>
              <a:t>MSE = 59.44</a:t>
            </a:r>
          </a:p>
        </p:txBody>
      </p:sp>
      <p:pic>
        <p:nvPicPr>
          <p:cNvPr id="19" name="Picture 18">
            <a:extLst>
              <a:ext uri="{FF2B5EF4-FFF2-40B4-BE49-F238E27FC236}">
                <a16:creationId xmlns:a16="http://schemas.microsoft.com/office/drawing/2014/main" id="{C8D1EF65-2052-4191-8426-B85F5140AA1E}"/>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l="2909"/>
          <a:stretch/>
        </p:blipFill>
        <p:spPr>
          <a:xfrm>
            <a:off x="76200" y="4238147"/>
            <a:ext cx="5085206" cy="1744943"/>
          </a:xfrm>
          <a:prstGeom prst="rect">
            <a:avLst/>
          </a:prstGeom>
        </p:spPr>
      </p:pic>
      <p:pic>
        <p:nvPicPr>
          <p:cNvPr id="20" name="Picture 19">
            <a:extLst>
              <a:ext uri="{FF2B5EF4-FFF2-40B4-BE49-F238E27FC236}">
                <a16:creationId xmlns:a16="http://schemas.microsoft.com/office/drawing/2014/main" id="{F8C3BE07-6C10-49EF-B6B9-C75F9D004A7B}"/>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rot="16200000">
            <a:off x="5000012" y="4390312"/>
            <a:ext cx="1554480" cy="1308258"/>
          </a:xfrm>
          <a:prstGeom prst="rect">
            <a:avLst/>
          </a:prstGeom>
        </p:spPr>
      </p:pic>
    </p:spTree>
    <p:extLst>
      <p:ext uri="{BB962C8B-B14F-4D97-AF65-F5344CB8AC3E}">
        <p14:creationId xmlns:p14="http://schemas.microsoft.com/office/powerpoint/2010/main" val="2230187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AC3E1940-0C42-4BD7-9B51-067D905F28A2}"/>
              </a:ext>
            </a:extLst>
          </p:cNvPr>
          <p:cNvPicPr>
            <a:picLocks noChangeAspect="1"/>
          </p:cNvPicPr>
          <p:nvPr/>
        </p:nvPicPr>
        <p:blipFill>
          <a:blip r:embed="rId3"/>
          <a:stretch>
            <a:fillRect/>
          </a:stretch>
        </p:blipFill>
        <p:spPr>
          <a:xfrm>
            <a:off x="5113782" y="3350924"/>
            <a:ext cx="3877818" cy="2286000"/>
          </a:xfrm>
          <a:prstGeom prst="rect">
            <a:avLst/>
          </a:prstGeom>
        </p:spPr>
      </p:pic>
      <p:pic>
        <p:nvPicPr>
          <p:cNvPr id="31" name="Picture 30">
            <a:extLst>
              <a:ext uri="{FF2B5EF4-FFF2-40B4-BE49-F238E27FC236}">
                <a16:creationId xmlns:a16="http://schemas.microsoft.com/office/drawing/2014/main" id="{5ACBE09D-1D62-49D1-A66B-E25D5F4EACDC}"/>
              </a:ext>
            </a:extLst>
          </p:cNvPr>
          <p:cNvPicPr>
            <a:picLocks noChangeAspect="1"/>
          </p:cNvPicPr>
          <p:nvPr/>
        </p:nvPicPr>
        <p:blipFill>
          <a:blip r:embed="rId4"/>
          <a:stretch>
            <a:fillRect/>
          </a:stretch>
        </p:blipFill>
        <p:spPr>
          <a:xfrm>
            <a:off x="76200" y="1064924"/>
            <a:ext cx="3741170" cy="2286000"/>
          </a:xfrm>
          <a:prstGeom prst="rect">
            <a:avLst/>
          </a:prstGeom>
        </p:spPr>
      </p:pic>
      <p:sp>
        <p:nvSpPr>
          <p:cNvPr id="3" name="Title 2">
            <a:extLst>
              <a:ext uri="{FF2B5EF4-FFF2-40B4-BE49-F238E27FC236}">
                <a16:creationId xmlns:a16="http://schemas.microsoft.com/office/drawing/2014/main" id="{FB9CD071-B808-4065-8017-1271B90F6E3F}"/>
              </a:ext>
            </a:extLst>
          </p:cNvPr>
          <p:cNvSpPr>
            <a:spLocks noGrp="1"/>
          </p:cNvSpPr>
          <p:nvPr>
            <p:ph type="title"/>
          </p:nvPr>
        </p:nvSpPr>
        <p:spPr>
          <a:xfrm>
            <a:off x="76200" y="316396"/>
            <a:ext cx="8991600" cy="424506"/>
          </a:xfrm>
        </p:spPr>
        <p:txBody>
          <a:bodyPr/>
          <a:lstStyle/>
          <a:p>
            <a:r>
              <a:rPr lang="en-US" dirty="0"/>
              <a:t>Bayesian Uncertainty Quantification</a:t>
            </a:r>
          </a:p>
        </p:txBody>
      </p:sp>
      <p:sp>
        <p:nvSpPr>
          <p:cNvPr id="4" name="Footer Placeholder 3">
            <a:extLst>
              <a:ext uri="{FF2B5EF4-FFF2-40B4-BE49-F238E27FC236}">
                <a16:creationId xmlns:a16="http://schemas.microsoft.com/office/drawing/2014/main" id="{EAE38D7F-343E-4BA1-A6E3-862E9E5F732F}"/>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55DFA16D-4503-4B09-885D-A854B7890C9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27</a:t>
            </a:fld>
            <a:r>
              <a:rPr lang="en-US" dirty="0"/>
              <a:t> / 40</a:t>
            </a:r>
          </a:p>
        </p:txBody>
      </p:sp>
      <p:sp>
        <p:nvSpPr>
          <p:cNvPr id="8" name="TextBox 7">
            <a:extLst>
              <a:ext uri="{FF2B5EF4-FFF2-40B4-BE49-F238E27FC236}">
                <a16:creationId xmlns:a16="http://schemas.microsoft.com/office/drawing/2014/main" id="{0B0B8E1D-36DE-43AE-86B8-0FC920DCCA3A}"/>
              </a:ext>
            </a:extLst>
          </p:cNvPr>
          <p:cNvSpPr txBox="1"/>
          <p:nvPr/>
        </p:nvSpPr>
        <p:spPr>
          <a:xfrm>
            <a:off x="5049446" y="5788223"/>
            <a:ext cx="3408754" cy="307777"/>
          </a:xfrm>
          <a:prstGeom prst="rect">
            <a:avLst/>
          </a:prstGeom>
          <a:noFill/>
        </p:spPr>
        <p:txBody>
          <a:bodyPr wrap="none">
            <a:spAutoFit/>
          </a:bodyPr>
          <a:lstStyle/>
          <a:p>
            <a:pPr algn="r"/>
            <a:r>
              <a:rPr lang="da-DK" altLang="zh-CN" sz="1400" i="0" dirty="0">
                <a:solidFill>
                  <a:srgbClr val="000066"/>
                </a:solidFill>
                <a:effectLst/>
                <a:latin typeface="Arial Narrow" panose="020B0606020202030204" pitchFamily="34" charset="0"/>
              </a:rPr>
              <a:t>Ö. Sürer </a:t>
            </a:r>
            <a:r>
              <a:rPr lang="da-DK" altLang="zh-CN" sz="1400" i="1" dirty="0">
                <a:solidFill>
                  <a:srgbClr val="000066"/>
                </a:solidFill>
                <a:effectLst/>
                <a:latin typeface="Arial Narrow" panose="020B0606020202030204" pitchFamily="34" charset="0"/>
              </a:rPr>
              <a:t>et al</a:t>
            </a:r>
            <a:r>
              <a:rPr lang="da-DK" altLang="zh-CN" sz="1400" i="0" dirty="0">
                <a:solidFill>
                  <a:srgbClr val="000066"/>
                </a:solidFill>
                <a:effectLst/>
                <a:latin typeface="Arial Narrow" panose="020B0606020202030204" pitchFamily="34" charset="0"/>
              </a:rPr>
              <a:t>., Phys. Rev. C 106, 024607 (2022).</a:t>
            </a:r>
            <a:endParaRPr lang="zh-CN" altLang="en-US" sz="1400" dirty="0">
              <a:solidFill>
                <a:srgbClr val="000066"/>
              </a:solidFill>
              <a:latin typeface="Arial Narrow" panose="020B0606020202030204" pitchFamily="34" charset="0"/>
            </a:endParaRPr>
          </a:p>
        </p:txBody>
      </p:sp>
      <p:sp>
        <p:nvSpPr>
          <p:cNvPr id="9" name="TextBox 8">
            <a:extLst>
              <a:ext uri="{FF2B5EF4-FFF2-40B4-BE49-F238E27FC236}">
                <a16:creationId xmlns:a16="http://schemas.microsoft.com/office/drawing/2014/main" id="{F8C73EC7-731C-40A0-BC54-099149DE8FC7}"/>
              </a:ext>
            </a:extLst>
          </p:cNvPr>
          <p:cNvSpPr txBox="1"/>
          <p:nvPr/>
        </p:nvSpPr>
        <p:spPr>
          <a:xfrm>
            <a:off x="934646" y="5788223"/>
            <a:ext cx="3408754" cy="307777"/>
          </a:xfrm>
          <a:prstGeom prst="rect">
            <a:avLst/>
          </a:prstGeom>
          <a:noFill/>
        </p:spPr>
        <p:txBody>
          <a:bodyPr wrap="none">
            <a:spAutoFit/>
          </a:bodyPr>
          <a:lstStyle/>
          <a:p>
            <a:r>
              <a:rPr lang="en-US" altLang="zh-CN" sz="1400" dirty="0">
                <a:solidFill>
                  <a:srgbClr val="000066"/>
                </a:solidFill>
                <a:latin typeface="Arial Narrow" panose="020B0606020202030204" pitchFamily="34" charset="0"/>
              </a:rPr>
              <a:t>L. J. Sun </a:t>
            </a:r>
            <a:r>
              <a:rPr lang="en-US" altLang="zh-CN" sz="1400" i="1" dirty="0">
                <a:solidFill>
                  <a:srgbClr val="000066"/>
                </a:solidFill>
                <a:latin typeface="Arial Narrow" panose="020B0606020202030204" pitchFamily="34" charset="0"/>
              </a:rPr>
              <a:t>et al</a:t>
            </a:r>
            <a:r>
              <a:rPr lang="en-US" altLang="zh-CN" sz="1400" dirty="0">
                <a:solidFill>
                  <a:srgbClr val="000066"/>
                </a:solidFill>
                <a:latin typeface="Arial Narrow" panose="020B0606020202030204" pitchFamily="34" charset="0"/>
              </a:rPr>
              <a:t>., Phys. Lett. B 839, 137801 (2023).</a:t>
            </a:r>
            <a:endParaRPr lang="zh-CN" altLang="en-US" sz="1400" dirty="0">
              <a:solidFill>
                <a:srgbClr val="000066"/>
              </a:solidFill>
              <a:latin typeface="Arial Narrow" panose="020B0606020202030204" pitchFamily="34" charset="0"/>
            </a:endParaRPr>
          </a:p>
        </p:txBody>
      </p:sp>
      <p:sp>
        <p:nvSpPr>
          <p:cNvPr id="10" name="TextBox 9">
            <a:extLst>
              <a:ext uri="{FF2B5EF4-FFF2-40B4-BE49-F238E27FC236}">
                <a16:creationId xmlns:a16="http://schemas.microsoft.com/office/drawing/2014/main" id="{EB481B28-B20C-4B78-9F31-6A75FA6E0F3A}"/>
              </a:ext>
            </a:extLst>
          </p:cNvPr>
          <p:cNvSpPr txBox="1"/>
          <p:nvPr/>
        </p:nvSpPr>
        <p:spPr>
          <a:xfrm>
            <a:off x="76200" y="5703249"/>
            <a:ext cx="811441"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S1582</a:t>
            </a:r>
            <a:endParaRPr lang="en-US" dirty="0">
              <a:latin typeface="Cambria" panose="02040503050406030204" pitchFamily="18" charset="0"/>
              <a:ea typeface="Cambria" panose="02040503050406030204" pitchFamily="18" charset="0"/>
            </a:endParaRPr>
          </a:p>
        </p:txBody>
      </p:sp>
      <p:cxnSp>
        <p:nvCxnSpPr>
          <p:cNvPr id="20" name="Straight Connector 19">
            <a:extLst>
              <a:ext uri="{FF2B5EF4-FFF2-40B4-BE49-F238E27FC236}">
                <a16:creationId xmlns:a16="http://schemas.microsoft.com/office/drawing/2014/main" id="{9684307E-A0C3-410E-A9F8-6A639DC3DED0}"/>
              </a:ext>
            </a:extLst>
          </p:cNvPr>
          <p:cNvCxnSpPr>
            <a:cxnSpLocks/>
          </p:cNvCxnSpPr>
          <p:nvPr/>
        </p:nvCxnSpPr>
        <p:spPr>
          <a:xfrm>
            <a:off x="653051" y="1946021"/>
            <a:ext cx="822960" cy="0"/>
          </a:xfrm>
          <a:prstGeom prst="line">
            <a:avLst/>
          </a:prstGeom>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57C32496-7F4F-4D8B-8595-24C9DC2DA734}"/>
              </a:ext>
            </a:extLst>
          </p:cNvPr>
          <p:cNvCxnSpPr>
            <a:cxnSpLocks/>
          </p:cNvCxnSpPr>
          <p:nvPr/>
        </p:nvCxnSpPr>
        <p:spPr>
          <a:xfrm>
            <a:off x="653051" y="1448447"/>
            <a:ext cx="822960" cy="0"/>
          </a:xfrm>
          <a:prstGeom prst="line">
            <a:avLst/>
          </a:prstGeom>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950F5812-41E9-4C56-88DE-F0679F20B677}"/>
              </a:ext>
            </a:extLst>
          </p:cNvPr>
          <p:cNvCxnSpPr>
            <a:cxnSpLocks/>
          </p:cNvCxnSpPr>
          <p:nvPr/>
        </p:nvCxnSpPr>
        <p:spPr>
          <a:xfrm>
            <a:off x="1069117" y="1473847"/>
            <a:ext cx="0" cy="447825"/>
          </a:xfrm>
          <a:prstGeom prst="straightConnector1">
            <a:avLst/>
          </a:prstGeom>
          <a:ln>
            <a:solidFill>
              <a:schemeClr val="tx1"/>
            </a:solidFill>
            <a:tailEnd type="triangle"/>
          </a:ln>
        </p:spPr>
        <p:style>
          <a:lnRef idx="2">
            <a:schemeClr val="accent3"/>
          </a:lnRef>
          <a:fillRef idx="0">
            <a:schemeClr val="accent3"/>
          </a:fillRef>
          <a:effectRef idx="1">
            <a:schemeClr val="accent3"/>
          </a:effectRef>
          <a:fontRef idx="minor">
            <a:schemeClr val="tx1"/>
          </a:fontRef>
        </p:style>
      </p:cxnSp>
      <p:sp>
        <p:nvSpPr>
          <p:cNvPr id="24" name="TextBox 23">
            <a:extLst>
              <a:ext uri="{FF2B5EF4-FFF2-40B4-BE49-F238E27FC236}">
                <a16:creationId xmlns:a16="http://schemas.microsoft.com/office/drawing/2014/main" id="{C115D791-A7C1-45FC-9134-4C3301577D55}"/>
              </a:ext>
            </a:extLst>
          </p:cNvPr>
          <p:cNvSpPr txBox="1"/>
          <p:nvPr/>
        </p:nvSpPr>
        <p:spPr>
          <a:xfrm>
            <a:off x="918664" y="1994895"/>
            <a:ext cx="315792" cy="307777"/>
          </a:xfrm>
          <a:prstGeom prst="rect">
            <a:avLst/>
          </a:prstGeom>
          <a:noFill/>
        </p:spPr>
        <p:txBody>
          <a:bodyPr wrap="none" lIns="0" tIns="0" rIns="0" bIns="0" rtlCol="0">
            <a:spAutoFit/>
          </a:bodyPr>
          <a:lstStyle/>
          <a:p>
            <a:pPr algn="ctr"/>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25" name="TextBox 24">
            <a:extLst>
              <a:ext uri="{FF2B5EF4-FFF2-40B4-BE49-F238E27FC236}">
                <a16:creationId xmlns:a16="http://schemas.microsoft.com/office/drawing/2014/main" id="{253171D7-FE2C-43C6-915C-843DF8542DDA}"/>
              </a:ext>
            </a:extLst>
          </p:cNvPr>
          <p:cNvSpPr txBox="1"/>
          <p:nvPr/>
        </p:nvSpPr>
        <p:spPr>
          <a:xfrm>
            <a:off x="1528264" y="1304385"/>
            <a:ext cx="455253"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3076</a:t>
            </a:r>
            <a:endParaRPr lang="zh-CN" altLang="en-US" sz="1600" dirty="0">
              <a:latin typeface="Cambria Math" panose="02040503050406030204" pitchFamily="18" charset="0"/>
            </a:endParaRPr>
          </a:p>
        </p:txBody>
      </p:sp>
      <p:sp>
        <p:nvSpPr>
          <p:cNvPr id="26" name="TextBox 25">
            <a:extLst>
              <a:ext uri="{FF2B5EF4-FFF2-40B4-BE49-F238E27FC236}">
                <a16:creationId xmlns:a16="http://schemas.microsoft.com/office/drawing/2014/main" id="{CD0D3A95-94E7-4AF1-B2E3-6AFA7FADA7D6}"/>
              </a:ext>
            </a:extLst>
          </p:cNvPr>
          <p:cNvSpPr txBox="1"/>
          <p:nvPr/>
        </p:nvSpPr>
        <p:spPr>
          <a:xfrm>
            <a:off x="1528264" y="1806053"/>
            <a:ext cx="113814"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27" name="TextBox 26">
            <a:extLst>
              <a:ext uri="{FF2B5EF4-FFF2-40B4-BE49-F238E27FC236}">
                <a16:creationId xmlns:a16="http://schemas.microsoft.com/office/drawing/2014/main" id="{A82920EB-3BD0-4D5D-ADE9-AFB7D946EC81}"/>
              </a:ext>
            </a:extLst>
          </p:cNvPr>
          <p:cNvSpPr txBox="1"/>
          <p:nvPr/>
        </p:nvSpPr>
        <p:spPr>
          <a:xfrm>
            <a:off x="537664" y="1646181"/>
            <a:ext cx="431208"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28" name="TextBox 27">
            <a:extLst>
              <a:ext uri="{FF2B5EF4-FFF2-40B4-BE49-F238E27FC236}">
                <a16:creationId xmlns:a16="http://schemas.microsoft.com/office/drawing/2014/main" id="{0DD107B9-18EB-48BB-AF14-EBE7489D55B1}"/>
              </a:ext>
            </a:extLst>
          </p:cNvPr>
          <p:cNvSpPr txBox="1"/>
          <p:nvPr/>
        </p:nvSpPr>
        <p:spPr>
          <a:xfrm>
            <a:off x="537664" y="1164602"/>
            <a:ext cx="431208"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29" name="TextBox 28">
            <a:extLst>
              <a:ext uri="{FF2B5EF4-FFF2-40B4-BE49-F238E27FC236}">
                <a16:creationId xmlns:a16="http://schemas.microsoft.com/office/drawing/2014/main" id="{26D806B4-E162-45C3-A072-1C4BF9F55A40}"/>
              </a:ext>
            </a:extLst>
          </p:cNvPr>
          <p:cNvSpPr txBox="1"/>
          <p:nvPr/>
        </p:nvSpPr>
        <p:spPr>
          <a:xfrm>
            <a:off x="1168847" y="1488302"/>
            <a:ext cx="129844" cy="307777"/>
          </a:xfrm>
          <a:prstGeom prst="rect">
            <a:avLst/>
          </a:prstGeom>
          <a:noFill/>
        </p:spPr>
        <p:txBody>
          <a:bodyPr wrap="none" lIns="0" tIns="0" rIns="0" bIns="0" rtlCol="0">
            <a:spAutoFit/>
          </a:bodyPr>
          <a:lstStyle/>
          <a:p>
            <a:pPr algn="ctr"/>
            <a:r>
              <a:rPr lang="en-US" altLang="zh-CN" sz="2000" i="1" dirty="0">
                <a:latin typeface="Cambria Math" panose="02040503050406030204" pitchFamily="18" charset="0"/>
                <a:ea typeface="Cambria Math" panose="02040503050406030204" pitchFamily="18" charset="0"/>
              </a:rPr>
              <a:t>γ</a:t>
            </a:r>
            <a:endParaRPr lang="zh-CN" altLang="en-US" i="1" dirty="0">
              <a:latin typeface="Cambria Math" panose="02040503050406030204" pitchFamily="18" charset="0"/>
            </a:endParaRPr>
          </a:p>
        </p:txBody>
      </p:sp>
      <p:pic>
        <p:nvPicPr>
          <p:cNvPr id="32" name="Picture 31">
            <a:extLst>
              <a:ext uri="{FF2B5EF4-FFF2-40B4-BE49-F238E27FC236}">
                <a16:creationId xmlns:a16="http://schemas.microsoft.com/office/drawing/2014/main" id="{07EDB06F-2F21-4C5F-B7A5-8C7BF01DFD64}"/>
              </a:ext>
            </a:extLst>
          </p:cNvPr>
          <p:cNvPicPr>
            <a:picLocks noChangeAspect="1"/>
          </p:cNvPicPr>
          <p:nvPr/>
        </p:nvPicPr>
        <p:blipFill>
          <a:blip r:embed="rId5"/>
          <a:stretch>
            <a:fillRect/>
          </a:stretch>
        </p:blipFill>
        <p:spPr>
          <a:xfrm>
            <a:off x="122212" y="3352983"/>
            <a:ext cx="3696929" cy="2286000"/>
          </a:xfrm>
          <a:prstGeom prst="rect">
            <a:avLst/>
          </a:prstGeom>
        </p:spPr>
      </p:pic>
      <p:pic>
        <p:nvPicPr>
          <p:cNvPr id="34" name="Content Placeholder 13">
            <a:extLst>
              <a:ext uri="{FF2B5EF4-FFF2-40B4-BE49-F238E27FC236}">
                <a16:creationId xmlns:a16="http://schemas.microsoft.com/office/drawing/2014/main" id="{BA5C63CD-7C19-4556-965F-C5624F081DDA}"/>
              </a:ext>
            </a:extLst>
          </p:cNvPr>
          <p:cNvPicPr>
            <a:picLocks noGrp="1" noChangeAspect="1"/>
          </p:cNvPicPr>
          <p:nvPr>
            <p:ph idx="1"/>
          </p:nvPr>
        </p:nvPicPr>
        <p:blipFill>
          <a:blip r:embed="rId6"/>
          <a:stretch>
            <a:fillRect/>
          </a:stretch>
        </p:blipFill>
        <p:spPr>
          <a:xfrm>
            <a:off x="5169957" y="1064924"/>
            <a:ext cx="3765468" cy="2286000"/>
          </a:xfrm>
          <a:prstGeom prst="rect">
            <a:avLst/>
          </a:prstGeom>
        </p:spPr>
      </p:pic>
      <p:sp>
        <p:nvSpPr>
          <p:cNvPr id="36" name="Left Brace 35">
            <a:extLst>
              <a:ext uri="{FF2B5EF4-FFF2-40B4-BE49-F238E27FC236}">
                <a16:creationId xmlns:a16="http://schemas.microsoft.com/office/drawing/2014/main" id="{62DDC34D-D0D2-4801-9688-FF3052CFBCE2}"/>
              </a:ext>
            </a:extLst>
          </p:cNvPr>
          <p:cNvSpPr/>
          <p:nvPr/>
        </p:nvSpPr>
        <p:spPr>
          <a:xfrm>
            <a:off x="4828703" y="2207924"/>
            <a:ext cx="268607" cy="2362199"/>
          </a:xfrm>
          <a:prstGeom prst="leftBrace">
            <a:avLst/>
          </a:prstGeom>
          <a:ln>
            <a:solidFill>
              <a:srgbClr val="0000CC"/>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p>
        </p:txBody>
      </p:sp>
      <p:sp>
        <p:nvSpPr>
          <p:cNvPr id="38" name="Left Brace 37">
            <a:extLst>
              <a:ext uri="{FF2B5EF4-FFF2-40B4-BE49-F238E27FC236}">
                <a16:creationId xmlns:a16="http://schemas.microsoft.com/office/drawing/2014/main" id="{71953E7F-7D52-4C5D-9BDC-B2A80A867F14}"/>
              </a:ext>
            </a:extLst>
          </p:cNvPr>
          <p:cNvSpPr/>
          <p:nvPr/>
        </p:nvSpPr>
        <p:spPr>
          <a:xfrm flipH="1">
            <a:off x="3778472" y="2207924"/>
            <a:ext cx="268607" cy="2362199"/>
          </a:xfrm>
          <a:prstGeom prst="leftBrace">
            <a:avLst/>
          </a:prstGeom>
          <a:ln>
            <a:solidFill>
              <a:srgbClr val="A5002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pic>
        <p:nvPicPr>
          <p:cNvPr id="40" name="Content Placeholder 5">
            <a:extLst>
              <a:ext uri="{FF2B5EF4-FFF2-40B4-BE49-F238E27FC236}">
                <a16:creationId xmlns:a16="http://schemas.microsoft.com/office/drawing/2014/main" id="{5EBE5052-82CE-43F1-A8EB-2DDADF5537F7}"/>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bwMode="auto">
          <a:xfrm>
            <a:off x="4063551" y="3092894"/>
            <a:ext cx="748680" cy="564706"/>
          </a:xfrm>
          <a:prstGeom prst="rect">
            <a:avLst/>
          </a:prstGeom>
          <a:noFill/>
          <a:ln w="9525">
            <a:noFill/>
            <a:miter lim="800000"/>
            <a:headEnd/>
            <a:tailEnd/>
          </a:ln>
        </p:spPr>
      </p:pic>
    </p:spTree>
    <p:extLst>
      <p:ext uri="{BB962C8B-B14F-4D97-AF65-F5344CB8AC3E}">
        <p14:creationId xmlns:p14="http://schemas.microsoft.com/office/powerpoint/2010/main" val="17821215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1E223C-02CE-4B65-BB29-533AB7DF667E}"/>
              </a:ext>
            </a:extLst>
          </p:cNvPr>
          <p:cNvSpPr>
            <a:spLocks noGrp="1"/>
          </p:cNvSpPr>
          <p:nvPr>
            <p:ph type="title"/>
          </p:nvPr>
        </p:nvSpPr>
        <p:spPr>
          <a:xfrm>
            <a:off x="76200" y="316396"/>
            <a:ext cx="8991600" cy="424506"/>
          </a:xfrm>
        </p:spPr>
        <p:txBody>
          <a:bodyPr/>
          <a:lstStyle/>
          <a:p>
            <a:r>
              <a:rPr lang="en-US" altLang="zh-CN" dirty="0"/>
              <a:t>Prior Lineshape</a:t>
            </a:r>
            <a:endParaRPr lang="en-US" dirty="0"/>
          </a:p>
        </p:txBody>
      </p:sp>
      <p:sp>
        <p:nvSpPr>
          <p:cNvPr id="4" name="Footer Placeholder 3">
            <a:extLst>
              <a:ext uri="{FF2B5EF4-FFF2-40B4-BE49-F238E27FC236}">
                <a16:creationId xmlns:a16="http://schemas.microsoft.com/office/drawing/2014/main" id="{46BE96F8-F58D-488E-8E42-25F1FADB83DA}"/>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57F501B3-8995-437C-99FE-321CCDE375F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28</a:t>
            </a:fld>
            <a:r>
              <a:rPr lang="en-US" dirty="0"/>
              <a:t> / 40</a:t>
            </a:r>
          </a:p>
        </p:txBody>
      </p:sp>
      <p:pic>
        <p:nvPicPr>
          <p:cNvPr id="11" name="Content Placeholder 10">
            <a:extLst>
              <a:ext uri="{FF2B5EF4-FFF2-40B4-BE49-F238E27FC236}">
                <a16:creationId xmlns:a16="http://schemas.microsoft.com/office/drawing/2014/main" id="{7638A140-0EFD-4394-895C-9FE9A2AE4AD3}"/>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868680" y="3519204"/>
            <a:ext cx="7406640" cy="2468880"/>
          </a:xfrm>
        </p:spPr>
      </p:pic>
      <p:pic>
        <p:nvPicPr>
          <p:cNvPr id="15" name="Picture 14">
            <a:extLst>
              <a:ext uri="{FF2B5EF4-FFF2-40B4-BE49-F238E27FC236}">
                <a16:creationId xmlns:a16="http://schemas.microsoft.com/office/drawing/2014/main" id="{45002967-AA93-4760-B106-9A83B6AA27C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68682" y="1050324"/>
            <a:ext cx="7406640" cy="2468880"/>
          </a:xfrm>
          <a:prstGeom prst="rect">
            <a:avLst/>
          </a:prstGeom>
        </p:spPr>
      </p:pic>
      <p:sp>
        <p:nvSpPr>
          <p:cNvPr id="16" name="TextBox 15">
            <a:extLst>
              <a:ext uri="{FF2B5EF4-FFF2-40B4-BE49-F238E27FC236}">
                <a16:creationId xmlns:a16="http://schemas.microsoft.com/office/drawing/2014/main" id="{2A12D6C8-84CC-49A2-8301-389893D52AB2}"/>
              </a:ext>
            </a:extLst>
          </p:cNvPr>
          <p:cNvSpPr txBox="1"/>
          <p:nvPr/>
        </p:nvSpPr>
        <p:spPr>
          <a:xfrm>
            <a:off x="2514600" y="1143000"/>
            <a:ext cx="1584023" cy="646331"/>
          </a:xfrm>
          <a:prstGeom prst="rect">
            <a:avLst/>
          </a:prstGeom>
          <a:noFill/>
        </p:spPr>
        <p:txBody>
          <a:bodyPr wrap="none" rtlCol="0">
            <a:spAutoFit/>
          </a:bodyPr>
          <a:lstStyle/>
          <a:p>
            <a:r>
              <a:rPr lang="el-GR" altLang="zh-CN" i="1" dirty="0">
                <a:solidFill>
                  <a:srgbClr val="CC0000"/>
                </a:solidFill>
                <a:latin typeface="Cambria" panose="02040503050406030204" pitchFamily="18" charset="0"/>
                <a:ea typeface="Cambria" panose="02040503050406030204" pitchFamily="18" charset="0"/>
              </a:rPr>
              <a:t>τ</a:t>
            </a:r>
            <a:r>
              <a:rPr lang="en-US" altLang="zh-CN" baseline="-25000" dirty="0">
                <a:solidFill>
                  <a:srgbClr val="CC0000"/>
                </a:solidFill>
                <a:latin typeface="Cambria" panose="02040503050406030204" pitchFamily="18" charset="0"/>
                <a:ea typeface="Cambria" panose="02040503050406030204" pitchFamily="18" charset="0"/>
              </a:rPr>
              <a:t>prior</a:t>
            </a:r>
            <a:r>
              <a:rPr lang="en-US" altLang="zh-CN" dirty="0">
                <a:solidFill>
                  <a:srgbClr val="CC0000"/>
                </a:solidFill>
                <a:latin typeface="Cambria" panose="02040503050406030204" pitchFamily="18" charset="0"/>
                <a:ea typeface="Cambria" panose="02040503050406030204" pitchFamily="18" charset="0"/>
              </a:rPr>
              <a:t> = 0–30 fs</a:t>
            </a:r>
          </a:p>
          <a:p>
            <a:r>
              <a:rPr lang="en-US" altLang="zh-CN" i="1" dirty="0" err="1">
                <a:latin typeface="Cambria" panose="02040503050406030204" pitchFamily="18" charset="0"/>
                <a:ea typeface="Cambria" panose="02040503050406030204" pitchFamily="18" charset="0"/>
              </a:rPr>
              <a:t>τ</a:t>
            </a:r>
            <a:r>
              <a:rPr lang="en-US" altLang="zh-CN" baseline="-25000" dirty="0" err="1">
                <a:latin typeface="Cambria" panose="02040503050406030204" pitchFamily="18" charset="0"/>
                <a:ea typeface="Cambria" panose="02040503050406030204" pitchFamily="18" charset="0"/>
              </a:rPr>
              <a:t>true</a:t>
            </a:r>
            <a:r>
              <a:rPr lang="en-US" altLang="zh-CN" dirty="0">
                <a:latin typeface="Cambria" panose="02040503050406030204" pitchFamily="18" charset="0"/>
                <a:ea typeface="Cambria" panose="02040503050406030204" pitchFamily="18" charset="0"/>
              </a:rPr>
              <a:t>  = 3 fs</a:t>
            </a:r>
          </a:p>
        </p:txBody>
      </p:sp>
      <p:sp>
        <p:nvSpPr>
          <p:cNvPr id="17" name="TextBox 16">
            <a:extLst>
              <a:ext uri="{FF2B5EF4-FFF2-40B4-BE49-F238E27FC236}">
                <a16:creationId xmlns:a16="http://schemas.microsoft.com/office/drawing/2014/main" id="{3F101732-839A-4FDF-B832-D49CFFDED605}"/>
              </a:ext>
            </a:extLst>
          </p:cNvPr>
          <p:cNvSpPr txBox="1"/>
          <p:nvPr/>
        </p:nvSpPr>
        <p:spPr>
          <a:xfrm>
            <a:off x="2514600" y="3620869"/>
            <a:ext cx="1584023" cy="646331"/>
          </a:xfrm>
          <a:prstGeom prst="rect">
            <a:avLst/>
          </a:prstGeom>
          <a:noFill/>
        </p:spPr>
        <p:txBody>
          <a:bodyPr wrap="none" rtlCol="0">
            <a:spAutoFit/>
          </a:bodyPr>
          <a:lstStyle/>
          <a:p>
            <a:r>
              <a:rPr lang="el-GR" altLang="zh-CN" i="1" dirty="0">
                <a:solidFill>
                  <a:srgbClr val="C00000"/>
                </a:solidFill>
                <a:latin typeface="Cambria" panose="02040503050406030204" pitchFamily="18" charset="0"/>
                <a:ea typeface="Cambria" panose="02040503050406030204" pitchFamily="18" charset="0"/>
              </a:rPr>
              <a:t>τ</a:t>
            </a:r>
            <a:r>
              <a:rPr lang="en-US" altLang="zh-CN" baseline="-25000" dirty="0">
                <a:solidFill>
                  <a:srgbClr val="C00000"/>
                </a:solidFill>
                <a:latin typeface="Cambria" panose="02040503050406030204" pitchFamily="18" charset="0"/>
                <a:ea typeface="Cambria" panose="02040503050406030204" pitchFamily="18" charset="0"/>
              </a:rPr>
              <a:t>prior</a:t>
            </a:r>
            <a:r>
              <a:rPr lang="en-US" altLang="zh-CN" dirty="0">
                <a:solidFill>
                  <a:srgbClr val="C00000"/>
                </a:solidFill>
                <a:latin typeface="Cambria" panose="02040503050406030204" pitchFamily="18" charset="0"/>
                <a:ea typeface="Cambria" panose="02040503050406030204" pitchFamily="18" charset="0"/>
              </a:rPr>
              <a:t> = 0–30 fs</a:t>
            </a:r>
            <a:endParaRPr lang="en-US" dirty="0">
              <a:solidFill>
                <a:srgbClr val="C00000"/>
              </a:solidFill>
              <a:latin typeface="Cambria" panose="02040503050406030204" pitchFamily="18" charset="0"/>
              <a:ea typeface="Cambria" panose="02040503050406030204" pitchFamily="18" charset="0"/>
            </a:endParaRPr>
          </a:p>
          <a:p>
            <a:r>
              <a:rPr lang="en-US" altLang="zh-CN" i="1" dirty="0" err="1">
                <a:latin typeface="Cambria" panose="02040503050406030204" pitchFamily="18" charset="0"/>
                <a:ea typeface="Cambria" panose="02040503050406030204" pitchFamily="18" charset="0"/>
              </a:rPr>
              <a:t>τ</a:t>
            </a:r>
            <a:r>
              <a:rPr lang="en-US" altLang="zh-CN" baseline="-25000" dirty="0" err="1">
                <a:latin typeface="Cambria" panose="02040503050406030204" pitchFamily="18" charset="0"/>
                <a:ea typeface="Cambria" panose="02040503050406030204" pitchFamily="18" charset="0"/>
              </a:rPr>
              <a:t>true</a:t>
            </a:r>
            <a:r>
              <a:rPr lang="en-US" altLang="zh-CN" dirty="0">
                <a:latin typeface="Cambria" panose="02040503050406030204" pitchFamily="18" charset="0"/>
                <a:ea typeface="Cambria" panose="02040503050406030204" pitchFamily="18" charset="0"/>
              </a:rPr>
              <a:t>  = 0 fs</a:t>
            </a:r>
          </a:p>
        </p:txBody>
      </p:sp>
      <p:cxnSp>
        <p:nvCxnSpPr>
          <p:cNvPr id="40" name="Straight Connector 39">
            <a:extLst>
              <a:ext uri="{FF2B5EF4-FFF2-40B4-BE49-F238E27FC236}">
                <a16:creationId xmlns:a16="http://schemas.microsoft.com/office/drawing/2014/main" id="{845656D7-BEFB-45B6-B40B-22CBE8B2600C}"/>
              </a:ext>
            </a:extLst>
          </p:cNvPr>
          <p:cNvCxnSpPr>
            <a:cxnSpLocks/>
          </p:cNvCxnSpPr>
          <p:nvPr/>
        </p:nvCxnSpPr>
        <p:spPr>
          <a:xfrm>
            <a:off x="6765979" y="2070381"/>
            <a:ext cx="822960" cy="0"/>
          </a:xfrm>
          <a:prstGeom prst="line">
            <a:avLst/>
          </a:prstGeom>
          <a:ln w="19050"/>
          <a:effectLst/>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60AADBF5-AF0C-4321-B859-08C1696A87A1}"/>
              </a:ext>
            </a:extLst>
          </p:cNvPr>
          <p:cNvCxnSpPr>
            <a:cxnSpLocks/>
          </p:cNvCxnSpPr>
          <p:nvPr/>
        </p:nvCxnSpPr>
        <p:spPr>
          <a:xfrm>
            <a:off x="6765979" y="1289286"/>
            <a:ext cx="822960" cy="0"/>
          </a:xfrm>
          <a:prstGeom prst="line">
            <a:avLst/>
          </a:prstGeom>
          <a:ln w="19050"/>
          <a:effectLst/>
        </p:spPr>
        <p:style>
          <a:lnRef idx="2">
            <a:schemeClr val="dk1"/>
          </a:lnRef>
          <a:fillRef idx="0">
            <a:schemeClr val="dk1"/>
          </a:fillRef>
          <a:effectRef idx="1">
            <a:schemeClr val="dk1"/>
          </a:effectRef>
          <a:fontRef idx="minor">
            <a:schemeClr val="tx1"/>
          </a:fontRef>
        </p:style>
      </p:cxnSp>
      <p:sp>
        <p:nvSpPr>
          <p:cNvPr id="42" name="TextBox 41">
            <a:extLst>
              <a:ext uri="{FF2B5EF4-FFF2-40B4-BE49-F238E27FC236}">
                <a16:creationId xmlns:a16="http://schemas.microsoft.com/office/drawing/2014/main" id="{5F25E6D1-9D36-4DA2-8F9A-E914405B6D9D}"/>
              </a:ext>
            </a:extLst>
          </p:cNvPr>
          <p:cNvSpPr txBox="1"/>
          <p:nvPr/>
        </p:nvSpPr>
        <p:spPr>
          <a:xfrm>
            <a:off x="7259609" y="1400824"/>
            <a:ext cx="129844" cy="307777"/>
          </a:xfrm>
          <a:prstGeom prst="rect">
            <a:avLst/>
          </a:prstGeom>
          <a:noFill/>
        </p:spPr>
        <p:txBody>
          <a:bodyPr wrap="none" lIns="0" tIns="0" rIns="0" bIns="0" rtlCol="0">
            <a:spAutoFit/>
          </a:bodyPr>
          <a:lstStyle/>
          <a:p>
            <a:pPr algn="ctr"/>
            <a:r>
              <a:rPr lang="en-US" altLang="zh-CN" sz="2000" i="1" dirty="0">
                <a:latin typeface="Cambria Math" panose="02040503050406030204" pitchFamily="18" charset="0"/>
                <a:ea typeface="Cambria Math" panose="02040503050406030204" pitchFamily="18" charset="0"/>
              </a:rPr>
              <a:t>γ</a:t>
            </a:r>
            <a:endParaRPr lang="zh-CN" altLang="en-US" i="1" dirty="0">
              <a:latin typeface="Cambria Math" panose="02040503050406030204" pitchFamily="18" charset="0"/>
            </a:endParaRPr>
          </a:p>
        </p:txBody>
      </p:sp>
      <p:sp>
        <p:nvSpPr>
          <p:cNvPr id="43" name="TextBox 42">
            <a:extLst>
              <a:ext uri="{FF2B5EF4-FFF2-40B4-BE49-F238E27FC236}">
                <a16:creationId xmlns:a16="http://schemas.microsoft.com/office/drawing/2014/main" id="{87399EA9-232C-4DD6-9FA1-271234FACF24}"/>
              </a:ext>
            </a:extLst>
          </p:cNvPr>
          <p:cNvSpPr txBox="1"/>
          <p:nvPr/>
        </p:nvSpPr>
        <p:spPr>
          <a:xfrm>
            <a:off x="6982702" y="2081193"/>
            <a:ext cx="315792" cy="307777"/>
          </a:xfrm>
          <a:prstGeom prst="rect">
            <a:avLst/>
          </a:prstGeom>
          <a:noFill/>
        </p:spPr>
        <p:txBody>
          <a:bodyPr wrap="none" lIns="0" tIns="0" rIns="0" bIns="0"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44" name="TextBox 43">
            <a:extLst>
              <a:ext uri="{FF2B5EF4-FFF2-40B4-BE49-F238E27FC236}">
                <a16:creationId xmlns:a16="http://schemas.microsoft.com/office/drawing/2014/main" id="{28FDD6F4-79AD-4E3B-97EE-DFE1854D37E6}"/>
              </a:ext>
            </a:extLst>
          </p:cNvPr>
          <p:cNvSpPr txBox="1"/>
          <p:nvPr/>
        </p:nvSpPr>
        <p:spPr>
          <a:xfrm>
            <a:off x="7620000" y="1166176"/>
            <a:ext cx="455253"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6390</a:t>
            </a:r>
            <a:endParaRPr lang="zh-CN" altLang="en-US" sz="1600" dirty="0">
              <a:latin typeface="Cambria Math" panose="02040503050406030204" pitchFamily="18" charset="0"/>
            </a:endParaRPr>
          </a:p>
        </p:txBody>
      </p:sp>
      <p:sp>
        <p:nvSpPr>
          <p:cNvPr id="45" name="TextBox 44">
            <a:extLst>
              <a:ext uri="{FF2B5EF4-FFF2-40B4-BE49-F238E27FC236}">
                <a16:creationId xmlns:a16="http://schemas.microsoft.com/office/drawing/2014/main" id="{D68D37E3-A700-4C17-8D0F-8DEC92204AC3}"/>
              </a:ext>
            </a:extLst>
          </p:cNvPr>
          <p:cNvSpPr txBox="1"/>
          <p:nvPr/>
        </p:nvSpPr>
        <p:spPr>
          <a:xfrm>
            <a:off x="7620000" y="1948570"/>
            <a:ext cx="113814"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46" name="TextBox 45">
            <a:extLst>
              <a:ext uri="{FF2B5EF4-FFF2-40B4-BE49-F238E27FC236}">
                <a16:creationId xmlns:a16="http://schemas.microsoft.com/office/drawing/2014/main" id="{CC18BEB1-12DB-4869-8233-C837BA7D7662}"/>
              </a:ext>
            </a:extLst>
          </p:cNvPr>
          <p:cNvSpPr txBox="1"/>
          <p:nvPr/>
        </p:nvSpPr>
        <p:spPr>
          <a:xfrm>
            <a:off x="6329121" y="1944300"/>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47" name="TextBox 46">
            <a:extLst>
              <a:ext uri="{FF2B5EF4-FFF2-40B4-BE49-F238E27FC236}">
                <a16:creationId xmlns:a16="http://schemas.microsoft.com/office/drawing/2014/main" id="{CCCEBF36-BBF5-43F5-B303-ED593EE974EE}"/>
              </a:ext>
            </a:extLst>
          </p:cNvPr>
          <p:cNvSpPr txBox="1"/>
          <p:nvPr/>
        </p:nvSpPr>
        <p:spPr>
          <a:xfrm>
            <a:off x="6324600" y="1143000"/>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3/2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cxnSp>
        <p:nvCxnSpPr>
          <p:cNvPr id="48" name="Straight Connector 47">
            <a:extLst>
              <a:ext uri="{FF2B5EF4-FFF2-40B4-BE49-F238E27FC236}">
                <a16:creationId xmlns:a16="http://schemas.microsoft.com/office/drawing/2014/main" id="{0BF14FE8-6B4D-4724-A559-BAAF9720344E}"/>
              </a:ext>
            </a:extLst>
          </p:cNvPr>
          <p:cNvCxnSpPr>
            <a:cxnSpLocks/>
          </p:cNvCxnSpPr>
          <p:nvPr/>
        </p:nvCxnSpPr>
        <p:spPr>
          <a:xfrm>
            <a:off x="6765979" y="1831967"/>
            <a:ext cx="822960" cy="0"/>
          </a:xfrm>
          <a:prstGeom prst="line">
            <a:avLst/>
          </a:prstGeom>
          <a:ln w="19050"/>
          <a:effectLst/>
        </p:spPr>
        <p:style>
          <a:lnRef idx="2">
            <a:schemeClr val="dk1"/>
          </a:lnRef>
          <a:fillRef idx="0">
            <a:schemeClr val="dk1"/>
          </a:fillRef>
          <a:effectRef idx="1">
            <a:schemeClr val="dk1"/>
          </a:effectRef>
          <a:fontRef idx="minor">
            <a:schemeClr val="tx1"/>
          </a:fontRef>
        </p:style>
      </p:cxnSp>
      <p:sp>
        <p:nvSpPr>
          <p:cNvPr id="49" name="TextBox 48">
            <a:extLst>
              <a:ext uri="{FF2B5EF4-FFF2-40B4-BE49-F238E27FC236}">
                <a16:creationId xmlns:a16="http://schemas.microsoft.com/office/drawing/2014/main" id="{79164D2E-A184-4C9E-8B2E-F6EA8DFB2BF8}"/>
              </a:ext>
            </a:extLst>
          </p:cNvPr>
          <p:cNvSpPr txBox="1"/>
          <p:nvPr/>
        </p:nvSpPr>
        <p:spPr>
          <a:xfrm>
            <a:off x="7620000" y="1708857"/>
            <a:ext cx="455253"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2234</a:t>
            </a:r>
            <a:endParaRPr lang="zh-CN" altLang="en-US" sz="1600" dirty="0">
              <a:latin typeface="Cambria Math" panose="02040503050406030204" pitchFamily="18" charset="0"/>
            </a:endParaRPr>
          </a:p>
        </p:txBody>
      </p:sp>
      <p:sp>
        <p:nvSpPr>
          <p:cNvPr id="50" name="TextBox 49">
            <a:extLst>
              <a:ext uri="{FF2B5EF4-FFF2-40B4-BE49-F238E27FC236}">
                <a16:creationId xmlns:a16="http://schemas.microsoft.com/office/drawing/2014/main" id="{1D89B4A3-22CC-426E-BB93-2EE5503D9261}"/>
              </a:ext>
            </a:extLst>
          </p:cNvPr>
          <p:cNvSpPr txBox="1"/>
          <p:nvPr/>
        </p:nvSpPr>
        <p:spPr>
          <a:xfrm>
            <a:off x="6329121" y="1705459"/>
            <a:ext cx="431208" cy="246221"/>
          </a:xfrm>
          <a:prstGeom prst="rect">
            <a:avLst/>
          </a:prstGeom>
          <a:noFill/>
        </p:spPr>
        <p:txBody>
          <a:bodyPr wrap="none" lIns="0" tIns="0" rIns="0" bIns="0" rtlCol="0">
            <a:spAutoFit/>
          </a:bodyPr>
          <a:lstStyle/>
          <a:p>
            <a:r>
              <a:rPr lang="en-US" altLang="zh-CN" sz="1600" dirty="0">
                <a:latin typeface="Cambria Math" panose="02040503050406030204" pitchFamily="18" charset="0"/>
                <a:ea typeface="Cambria Math" panose="02040503050406030204" pitchFamily="18" charset="0"/>
              </a:rPr>
              <a:t>5/2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cxnSp>
        <p:nvCxnSpPr>
          <p:cNvPr id="51" name="Straight Arrow Connector 50">
            <a:extLst>
              <a:ext uri="{FF2B5EF4-FFF2-40B4-BE49-F238E27FC236}">
                <a16:creationId xmlns:a16="http://schemas.microsoft.com/office/drawing/2014/main" id="{7E986AE9-DE15-4A06-8016-7BA776387FC6}"/>
              </a:ext>
            </a:extLst>
          </p:cNvPr>
          <p:cNvCxnSpPr>
            <a:cxnSpLocks/>
          </p:cNvCxnSpPr>
          <p:nvPr/>
        </p:nvCxnSpPr>
        <p:spPr>
          <a:xfrm>
            <a:off x="7153233" y="1298542"/>
            <a:ext cx="0" cy="514018"/>
          </a:xfrm>
          <a:prstGeom prst="straightConnector1">
            <a:avLst/>
          </a:prstGeom>
          <a:ln w="19050">
            <a:solidFill>
              <a:schemeClr val="tx1"/>
            </a:solidFill>
            <a:tailEnd type="triangle"/>
          </a:ln>
          <a:effectLst/>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213009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1D17235-7754-43DE-9262-9ECE85FCB0DC}"/>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868682" y="3520440"/>
            <a:ext cx="7406640" cy="2468880"/>
          </a:xfrm>
        </p:spPr>
      </p:pic>
      <p:sp>
        <p:nvSpPr>
          <p:cNvPr id="3" name="Title 2">
            <a:extLst>
              <a:ext uri="{FF2B5EF4-FFF2-40B4-BE49-F238E27FC236}">
                <a16:creationId xmlns:a16="http://schemas.microsoft.com/office/drawing/2014/main" id="{58132097-1882-42C7-8FC6-0679543F8E83}"/>
              </a:ext>
            </a:extLst>
          </p:cNvPr>
          <p:cNvSpPr>
            <a:spLocks noGrp="1"/>
          </p:cNvSpPr>
          <p:nvPr>
            <p:ph type="title"/>
          </p:nvPr>
        </p:nvSpPr>
        <p:spPr>
          <a:xfrm>
            <a:off x="76200" y="316396"/>
            <a:ext cx="8991600" cy="424506"/>
          </a:xfrm>
        </p:spPr>
        <p:txBody>
          <a:bodyPr/>
          <a:lstStyle/>
          <a:p>
            <a:r>
              <a:rPr lang="en-US" altLang="zh-CN" dirty="0"/>
              <a:t>Posterior Predictive Lineshape</a:t>
            </a:r>
            <a:endParaRPr lang="en-US" dirty="0"/>
          </a:p>
        </p:txBody>
      </p:sp>
      <p:sp>
        <p:nvSpPr>
          <p:cNvPr id="4" name="Footer Placeholder 3">
            <a:extLst>
              <a:ext uri="{FF2B5EF4-FFF2-40B4-BE49-F238E27FC236}">
                <a16:creationId xmlns:a16="http://schemas.microsoft.com/office/drawing/2014/main" id="{50BB472E-18B0-4820-AE62-978EDEDF511E}"/>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F5434685-5463-46DC-996A-3283B0F4FB1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29</a:t>
            </a:fld>
            <a:r>
              <a:rPr lang="en-US" dirty="0"/>
              <a:t> / 40</a:t>
            </a:r>
          </a:p>
        </p:txBody>
      </p:sp>
      <p:pic>
        <p:nvPicPr>
          <p:cNvPr id="9" name="Picture 8">
            <a:extLst>
              <a:ext uri="{FF2B5EF4-FFF2-40B4-BE49-F238E27FC236}">
                <a16:creationId xmlns:a16="http://schemas.microsoft.com/office/drawing/2014/main" id="{9F255010-16BE-48B3-990C-33FD961FEE6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68682" y="1051560"/>
            <a:ext cx="7406640" cy="2468880"/>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8B11620C-4C13-4AD1-B0AC-19379B17006E}"/>
                  </a:ext>
                </a:extLst>
              </p:cNvPr>
              <p:cNvSpPr txBox="1"/>
              <p:nvPr/>
            </p:nvSpPr>
            <p:spPr>
              <a:xfrm>
                <a:off x="6248400" y="1143000"/>
                <a:ext cx="2226187" cy="715517"/>
              </a:xfrm>
              <a:prstGeom prst="rect">
                <a:avLst/>
              </a:prstGeom>
              <a:noFill/>
            </p:spPr>
            <p:txBody>
              <a:bodyPr wrap="none" rtlCol="0">
                <a:spAutoFit/>
              </a:bodyPr>
              <a:lstStyle/>
              <a:p>
                <a:r>
                  <a:rPr lang="en-US" altLang="zh-CN" sz="2000" i="1" dirty="0">
                    <a:latin typeface="Cambria" panose="02040503050406030204" pitchFamily="18" charset="0"/>
                    <a:ea typeface="Cambria" panose="02040503050406030204" pitchFamily="18" charset="0"/>
                  </a:rPr>
                  <a:t>τ</a:t>
                </a:r>
                <a:r>
                  <a:rPr lang="en-US" altLang="zh-CN" sz="2000" baseline="-25000" dirty="0" err="1">
                    <a:latin typeface="Cambria" panose="02040503050406030204" pitchFamily="18" charset="0"/>
                    <a:ea typeface="Cambria" panose="02040503050406030204" pitchFamily="18" charset="0"/>
                  </a:rPr>
                  <a:t>true</a:t>
                </a:r>
                <a:r>
                  <a:rPr lang="en-US" altLang="zh-CN" sz="2000" dirty="0">
                    <a:latin typeface="Cambria" panose="02040503050406030204" pitchFamily="18" charset="0"/>
                    <a:ea typeface="Cambria" panose="02040503050406030204" pitchFamily="18" charset="0"/>
                  </a:rPr>
                  <a:t> = 3 fs</a:t>
                </a:r>
              </a:p>
              <a:p>
                <a:r>
                  <a:rPr lang="el-GR" altLang="zh-CN" sz="2000" i="1" dirty="0">
                    <a:solidFill>
                      <a:srgbClr val="0000CC"/>
                    </a:solidFill>
                    <a:latin typeface="Cambria" panose="02040503050406030204" pitchFamily="18" charset="0"/>
                    <a:ea typeface="Cambria" panose="02040503050406030204" pitchFamily="18" charset="0"/>
                  </a:rPr>
                  <a:t>τ</a:t>
                </a:r>
                <a:r>
                  <a:rPr lang="en-US" altLang="zh-CN" sz="2000" baseline="-25000" dirty="0">
                    <a:solidFill>
                      <a:srgbClr val="0000CC"/>
                    </a:solidFill>
                    <a:latin typeface="Cambria" panose="02040503050406030204" pitchFamily="18" charset="0"/>
                    <a:ea typeface="Cambria" panose="02040503050406030204" pitchFamily="18" charset="0"/>
                  </a:rPr>
                  <a:t>posterior</a:t>
                </a:r>
                <a:r>
                  <a:rPr lang="en-US" altLang="zh-CN" sz="2000" dirty="0">
                    <a:solidFill>
                      <a:srgbClr val="0000CC"/>
                    </a:solidFill>
                    <a:latin typeface="Cambria" panose="02040503050406030204" pitchFamily="18" charset="0"/>
                    <a:ea typeface="Cambria" panose="02040503050406030204" pitchFamily="18" charset="0"/>
                  </a:rPr>
                  <a:t> = </a:t>
                </a:r>
                <a14:m>
                  <m:oMath xmlns:m="http://schemas.openxmlformats.org/officeDocument/2006/math">
                    <m:sSubSup>
                      <m:sSubSupPr>
                        <m:ctrlPr>
                          <a:rPr lang="en-US" altLang="zh-CN" sz="2000" i="1" dirty="0" smtClean="0">
                            <a:solidFill>
                              <a:srgbClr val="0000CC"/>
                            </a:solidFill>
                            <a:latin typeface="Cambria Math" panose="02040503050406030204" pitchFamily="18" charset="0"/>
                            <a:ea typeface="Cambria" panose="02040503050406030204" pitchFamily="18" charset="0"/>
                          </a:rPr>
                        </m:ctrlPr>
                      </m:sSubSupPr>
                      <m:e>
                        <m:r>
                          <a:rPr lang="en-US" altLang="zh-CN" sz="2000" b="0" i="0" dirty="0" smtClean="0">
                            <a:solidFill>
                              <a:srgbClr val="0000CC"/>
                            </a:solidFill>
                            <a:latin typeface="Cambria Math" panose="02040503050406030204" pitchFamily="18" charset="0"/>
                            <a:ea typeface="Cambria" panose="02040503050406030204" pitchFamily="18" charset="0"/>
                          </a:rPr>
                          <m:t>3.1</m:t>
                        </m:r>
                      </m:e>
                      <m:sub>
                        <m:r>
                          <a:rPr lang="en-US" altLang="zh-CN" sz="2000" b="0" i="0" dirty="0" smtClean="0">
                            <a:solidFill>
                              <a:srgbClr val="0000CC"/>
                            </a:solidFill>
                            <a:latin typeface="Cambria Math" panose="02040503050406030204" pitchFamily="18" charset="0"/>
                            <a:ea typeface="Cambria" panose="02040503050406030204" pitchFamily="18" charset="0"/>
                          </a:rPr>
                          <m:t>−1.3</m:t>
                        </m:r>
                      </m:sub>
                      <m:sup>
                        <m:r>
                          <a:rPr lang="en-US" altLang="zh-CN" sz="2000" b="0" i="0" dirty="0" smtClean="0">
                            <a:solidFill>
                              <a:srgbClr val="0000CC"/>
                            </a:solidFill>
                            <a:latin typeface="Cambria Math" panose="02040503050406030204" pitchFamily="18" charset="0"/>
                            <a:ea typeface="Cambria" panose="02040503050406030204" pitchFamily="18" charset="0"/>
                          </a:rPr>
                          <m:t>+1.6</m:t>
                        </m:r>
                      </m:sup>
                    </m:sSubSup>
                  </m:oMath>
                </a14:m>
                <a:r>
                  <a:rPr lang="en-US" altLang="zh-CN" sz="2000" dirty="0">
                    <a:solidFill>
                      <a:srgbClr val="0000CC"/>
                    </a:solidFill>
                    <a:latin typeface="Cambria" panose="02040503050406030204" pitchFamily="18" charset="0"/>
                    <a:ea typeface="Cambria" panose="02040503050406030204" pitchFamily="18" charset="0"/>
                  </a:rPr>
                  <a:t> fs</a:t>
                </a:r>
                <a:endParaRPr lang="en-US" sz="2000" dirty="0">
                  <a:solidFill>
                    <a:srgbClr val="0000CC"/>
                  </a:solidFill>
                  <a:latin typeface="Cambria" panose="02040503050406030204" pitchFamily="18" charset="0"/>
                  <a:ea typeface="Cambria" panose="02040503050406030204" pitchFamily="18" charset="0"/>
                </a:endParaRPr>
              </a:p>
            </p:txBody>
          </p:sp>
        </mc:Choice>
        <mc:Fallback xmlns="">
          <p:sp>
            <p:nvSpPr>
              <p:cNvPr id="14" name="TextBox 13">
                <a:extLst>
                  <a:ext uri="{FF2B5EF4-FFF2-40B4-BE49-F238E27FC236}">
                    <a16:creationId xmlns:a16="http://schemas.microsoft.com/office/drawing/2014/main" id="{8B11620C-4C13-4AD1-B0AC-19379B17006E}"/>
                  </a:ext>
                </a:extLst>
              </p:cNvPr>
              <p:cNvSpPr txBox="1">
                <a:spLocks noRot="1" noChangeAspect="1" noMove="1" noResize="1" noEditPoints="1" noAdjustHandles="1" noChangeArrowheads="1" noChangeShapeType="1" noTextEdit="1"/>
              </p:cNvSpPr>
              <p:nvPr/>
            </p:nvSpPr>
            <p:spPr>
              <a:xfrm>
                <a:off x="6248400" y="1143000"/>
                <a:ext cx="2226187" cy="715517"/>
              </a:xfrm>
              <a:prstGeom prst="rect">
                <a:avLst/>
              </a:prstGeom>
              <a:blipFill>
                <a:blip r:embed="rId5"/>
                <a:stretch>
                  <a:fillRect l="-2740" t="-5128" r="-1918" b="-13675"/>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D8636A63-1ADF-4DA2-B234-6DC928A956F0}"/>
              </a:ext>
            </a:extLst>
          </p:cNvPr>
          <p:cNvSpPr txBox="1"/>
          <p:nvPr/>
        </p:nvSpPr>
        <p:spPr>
          <a:xfrm>
            <a:off x="6248400" y="3628061"/>
            <a:ext cx="2895599" cy="707886"/>
          </a:xfrm>
          <a:prstGeom prst="rect">
            <a:avLst/>
          </a:prstGeom>
          <a:noFill/>
        </p:spPr>
        <p:txBody>
          <a:bodyPr wrap="square" rtlCol="0">
            <a:spAutoFit/>
          </a:bodyPr>
          <a:lstStyle/>
          <a:p>
            <a:r>
              <a:rPr lang="en-US" altLang="zh-CN" sz="2000" i="1" dirty="0" err="1">
                <a:latin typeface="Cambria" panose="02040503050406030204" pitchFamily="18" charset="0"/>
                <a:ea typeface="Cambria" panose="02040503050406030204" pitchFamily="18" charset="0"/>
              </a:rPr>
              <a:t>τ</a:t>
            </a:r>
            <a:r>
              <a:rPr lang="en-US" altLang="zh-CN" sz="2000" baseline="-25000" dirty="0" err="1">
                <a:latin typeface="Cambria" panose="02040503050406030204" pitchFamily="18" charset="0"/>
                <a:ea typeface="Cambria" panose="02040503050406030204" pitchFamily="18" charset="0"/>
              </a:rPr>
              <a:t>true</a:t>
            </a:r>
            <a:r>
              <a:rPr lang="en-US" altLang="zh-CN" sz="2000" dirty="0">
                <a:latin typeface="Cambria" panose="02040503050406030204" pitchFamily="18" charset="0"/>
                <a:ea typeface="Cambria" panose="02040503050406030204" pitchFamily="18" charset="0"/>
              </a:rPr>
              <a:t> = 0 fs</a:t>
            </a:r>
          </a:p>
          <a:p>
            <a:r>
              <a:rPr lang="el-GR" altLang="zh-CN" sz="2000" i="1" dirty="0">
                <a:solidFill>
                  <a:srgbClr val="0000CC"/>
                </a:solidFill>
                <a:latin typeface="Cambria" panose="02040503050406030204" pitchFamily="18" charset="0"/>
                <a:ea typeface="Cambria" panose="02040503050406030204" pitchFamily="18" charset="0"/>
              </a:rPr>
              <a:t>τ</a:t>
            </a:r>
            <a:r>
              <a:rPr lang="en-US" altLang="zh-CN" sz="2000" baseline="-25000" dirty="0">
                <a:solidFill>
                  <a:srgbClr val="0000CC"/>
                </a:solidFill>
                <a:latin typeface="Cambria" panose="02040503050406030204" pitchFamily="18" charset="0"/>
                <a:ea typeface="Cambria" panose="02040503050406030204" pitchFamily="18" charset="0"/>
              </a:rPr>
              <a:t>posterior</a:t>
            </a:r>
            <a:r>
              <a:rPr lang="en-US" altLang="zh-CN" sz="2000" dirty="0">
                <a:solidFill>
                  <a:srgbClr val="0000CC"/>
                </a:solidFill>
                <a:latin typeface="Cambria" panose="02040503050406030204" pitchFamily="18" charset="0"/>
                <a:ea typeface="Cambria" panose="02040503050406030204" pitchFamily="18" charset="0"/>
              </a:rPr>
              <a:t> </a:t>
            </a:r>
            <a:r>
              <a:rPr lang="zh-CN" altLang="en-US" sz="2000" dirty="0">
                <a:solidFill>
                  <a:srgbClr val="0000CC"/>
                </a:solidFill>
                <a:latin typeface="Cambria" panose="02040503050406030204" pitchFamily="18" charset="0"/>
                <a:ea typeface="Cambria" panose="02040503050406030204" pitchFamily="18" charset="0"/>
              </a:rPr>
              <a:t>≤</a:t>
            </a:r>
            <a:r>
              <a:rPr lang="en-US" altLang="zh-CN" sz="2000" dirty="0">
                <a:solidFill>
                  <a:srgbClr val="0000CC"/>
                </a:solidFill>
                <a:latin typeface="Cambria" panose="02040503050406030204" pitchFamily="18" charset="0"/>
                <a:ea typeface="Cambria" panose="02040503050406030204" pitchFamily="18" charset="0"/>
              </a:rPr>
              <a:t> 2.5 fs </a:t>
            </a:r>
            <a:r>
              <a:rPr lang="en-US" altLang="zh-CN" dirty="0">
                <a:solidFill>
                  <a:srgbClr val="0000CC"/>
                </a:solidFill>
                <a:latin typeface="Cambria" panose="02040503050406030204" pitchFamily="18" charset="0"/>
                <a:ea typeface="Cambria" panose="02040503050406030204" pitchFamily="18" charset="0"/>
              </a:rPr>
              <a:t>(90% CI)</a:t>
            </a:r>
            <a:endParaRPr lang="en-US" sz="2000" dirty="0">
              <a:solidFill>
                <a:srgbClr val="0000CC"/>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760699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822C71-F396-4729-B6E4-7EADC2A39BB3}"/>
              </a:ext>
            </a:extLst>
          </p:cNvPr>
          <p:cNvSpPr>
            <a:spLocks noGrp="1"/>
          </p:cNvSpPr>
          <p:nvPr>
            <p:ph type="title"/>
          </p:nvPr>
        </p:nvSpPr>
        <p:spPr>
          <a:xfrm>
            <a:off x="76200" y="316396"/>
            <a:ext cx="8991600" cy="424506"/>
          </a:xfrm>
        </p:spPr>
        <p:txBody>
          <a:bodyPr/>
          <a:lstStyle/>
          <a:p>
            <a:r>
              <a:rPr lang="en-US" dirty="0"/>
              <a:t>Thermonuclear </a:t>
            </a:r>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 Reaction Rate</a:t>
            </a:r>
            <a:endParaRPr lang="en-US" dirty="0"/>
          </a:p>
        </p:txBody>
      </p:sp>
      <p:sp>
        <p:nvSpPr>
          <p:cNvPr id="4" name="Footer Placeholder 3">
            <a:extLst>
              <a:ext uri="{FF2B5EF4-FFF2-40B4-BE49-F238E27FC236}">
                <a16:creationId xmlns:a16="http://schemas.microsoft.com/office/drawing/2014/main" id="{E03543BC-AA01-4097-AE33-F2945320AC78}"/>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CDB9556C-8EDB-48CC-92A6-88F85D038B7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a:t>
            </a:fld>
            <a:r>
              <a:rPr lang="en-US" dirty="0"/>
              <a:t> / 40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E7691A9-4EBB-420D-928D-C79D5524E377}"/>
                  </a:ext>
                </a:extLst>
              </p:cNvPr>
              <p:cNvSpPr txBox="1"/>
              <p:nvPr/>
            </p:nvSpPr>
            <p:spPr>
              <a:xfrm>
                <a:off x="76883" y="3600428"/>
                <a:ext cx="3206455" cy="71776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b="1" i="1">
                          <a:latin typeface="Cambria Math" panose="02040503050406030204" pitchFamily="18" charset="0"/>
                        </a:rPr>
                        <m:t>𝝎𝜸</m:t>
                      </m:r>
                      <m:r>
                        <a:rPr lang="en-US" altLang="zh-CN" i="1">
                          <a:latin typeface="Cambria Math" panose="02040503050406030204" pitchFamily="18" charset="0"/>
                        </a:rPr>
                        <m:t>= </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f>
                        <m:fPr>
                          <m:ctrlPr>
                            <a:rPr lang="en-US" altLang="zh-CN" i="1">
                              <a:solidFill>
                                <a:prstClr val="black"/>
                              </a:solidFill>
                              <a:latin typeface="Cambria Math" panose="02040503050406030204" pitchFamily="18" charset="0"/>
                            </a:rPr>
                          </m:ctrlPr>
                        </m:fPr>
                        <m:num>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𝑝</m:t>
                              </m:r>
                            </m:sub>
                          </m:sSub>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𝛾</m:t>
                              </m:r>
                            </m:sub>
                          </m:sSub>
                        </m:num>
                        <m:den>
                          <m:r>
                            <a:rPr lang="el-GR" altLang="zh-CN" i="1">
                              <a:latin typeface="Cambria Math" panose="02040503050406030204" pitchFamily="18" charset="0"/>
                              <a:ea typeface="Cambria Math" panose="02040503050406030204" pitchFamily="18" charset="0"/>
                            </a:rPr>
                            <m:t>𝛤</m:t>
                          </m:r>
                        </m:den>
                      </m:f>
                    </m:oMath>
                  </m:oMathPara>
                </a14:m>
                <a:endParaRPr lang="zh-CN" altLang="en-US" dirty="0"/>
              </a:p>
            </p:txBody>
          </p:sp>
        </mc:Choice>
        <mc:Fallback xmlns="">
          <p:sp>
            <p:nvSpPr>
              <p:cNvPr id="9" name="TextBox 8">
                <a:extLst>
                  <a:ext uri="{FF2B5EF4-FFF2-40B4-BE49-F238E27FC236}">
                    <a16:creationId xmlns:a16="http://schemas.microsoft.com/office/drawing/2014/main" id="{BE7691A9-4EBB-420D-928D-C79D5524E377}"/>
                  </a:ext>
                </a:extLst>
              </p:cNvPr>
              <p:cNvSpPr txBox="1">
                <a:spLocks noRot="1" noChangeAspect="1" noMove="1" noResize="1" noEditPoints="1" noAdjustHandles="1" noChangeArrowheads="1" noChangeShapeType="1" noTextEdit="1"/>
              </p:cNvSpPr>
              <p:nvPr/>
            </p:nvSpPr>
            <p:spPr>
              <a:xfrm>
                <a:off x="76883" y="3600428"/>
                <a:ext cx="3206455" cy="71776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84E4E7D9-16D9-46F0-B779-4F6C719A8463}"/>
                  </a:ext>
                </a:extLst>
              </p:cNvPr>
              <p:cNvSpPr txBox="1"/>
              <p:nvPr/>
            </p:nvSpPr>
            <p:spPr>
              <a:xfrm>
                <a:off x="424273" y="4394759"/>
                <a:ext cx="3638625" cy="717312"/>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i="1" smtClean="0">
                          <a:solidFill>
                            <a:srgbClr val="836967"/>
                          </a:solidFill>
                          <a:latin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smtClean="0">
                                  <a:solidFill>
                                    <a:srgbClr val="7030A0"/>
                                  </a:solidFill>
                                  <a:latin typeface="Cambria Math" panose="02040503050406030204" pitchFamily="18" charset="0"/>
                                </a:rPr>
                              </m:ctrlPr>
                            </m:sSubPr>
                            <m:e>
                              <m:r>
                                <a:rPr lang="zh-CN" altLang="en-US" i="1">
                                  <a:solidFill>
                                    <a:srgbClr val="7030A0"/>
                                  </a:solidFill>
                                  <a:latin typeface="Cambria Math" panose="02040503050406030204" pitchFamily="18" charset="0"/>
                                </a:rPr>
                                <m:t>𝐽</m:t>
                              </m:r>
                            </m:e>
                            <m:sub>
                              <m:r>
                                <a:rPr lang="zh-CN" altLang="en-US" i="1">
                                  <a:solidFill>
                                    <a:srgbClr val="7030A0"/>
                                  </a:solidFill>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𝑝</m:t>
                          </m:r>
                        </m:sub>
                      </m:sSub>
                      <m:sSub>
                        <m:sSubPr>
                          <m:ctrlPr>
                            <a:rPr lang="zh-CN" altLang="en-US" i="1" smtClean="0">
                              <a:solidFill>
                                <a:srgbClr val="FF0000"/>
                              </a:solidFill>
                              <a:latin typeface="Cambria Math" panose="02040503050406030204" pitchFamily="18" charset="0"/>
                            </a:rPr>
                          </m:ctrlPr>
                        </m:sSubPr>
                        <m:e>
                          <m:r>
                            <a:rPr lang="en-US" altLang="zh-CN" b="0" i="1" smtClean="0">
                              <a:solidFill>
                                <a:schemeClr val="tx1"/>
                              </a:solidFill>
                              <a:latin typeface="Cambria Math" panose="02040503050406030204" pitchFamily="18" charset="0"/>
                            </a:rPr>
                            <m:t>(1−</m:t>
                          </m:r>
                          <m:r>
                            <a:rPr lang="zh-CN" altLang="en-US"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n-US" altLang="zh-CN" b="0" i="1" smtClean="0">
                          <a:solidFill>
                            <a:schemeClr val="tx1"/>
                          </a:solidFill>
                          <a:latin typeface="Cambria Math" panose="02040503050406030204" pitchFamily="18" charset="0"/>
                        </a:rPr>
                        <m:t>)</m:t>
                      </m:r>
                      <m:f>
                        <m:fPr>
                          <m:ctrlPr>
                            <a:rPr lang="zh-CN" altLang="en-US" b="1" i="1">
                              <a:solidFill>
                                <a:srgbClr val="836967"/>
                              </a:solidFill>
                              <a:latin typeface="Cambria Math" panose="02040503050406030204" pitchFamily="18" charset="0"/>
                            </a:rPr>
                          </m:ctrlPr>
                        </m:fPr>
                        <m:num>
                          <m:r>
                            <a:rPr lang="zh-CN" altLang="en-US" b="1" i="0">
                              <a:latin typeface="Cambria Math" panose="02040503050406030204" pitchFamily="18" charset="0"/>
                            </a:rPr>
                            <m:t>ℏ</m:t>
                          </m:r>
                        </m:num>
                        <m:den>
                          <m:r>
                            <a:rPr lang="zh-CN" altLang="en-US" b="0" i="1" smtClean="0">
                              <a:solidFill>
                                <a:srgbClr val="00B050"/>
                              </a:solidFill>
                              <a:latin typeface="Cambria Math" panose="02040503050406030204" pitchFamily="18" charset="0"/>
                            </a:rPr>
                            <m:t>𝜏</m:t>
                          </m:r>
                        </m:den>
                      </m:f>
                    </m:oMath>
                  </m:oMathPara>
                </a14:m>
                <a:endParaRPr lang="zh-CN" altLang="en-US" b="1" dirty="0">
                  <a:latin typeface="Cambria" panose="02040503050406030204" pitchFamily="18" charset="0"/>
                </a:endParaRPr>
              </a:p>
            </p:txBody>
          </p:sp>
        </mc:Choice>
        <mc:Fallback xmlns="">
          <p:sp>
            <p:nvSpPr>
              <p:cNvPr id="10" name="TextBox 9">
                <a:extLst>
                  <a:ext uri="{FF2B5EF4-FFF2-40B4-BE49-F238E27FC236}">
                    <a16:creationId xmlns:a16="http://schemas.microsoft.com/office/drawing/2014/main" id="{84E4E7D9-16D9-46F0-B779-4F6C719A8463}"/>
                  </a:ext>
                </a:extLst>
              </p:cNvPr>
              <p:cNvSpPr txBox="1">
                <a:spLocks noRot="1" noChangeAspect="1" noMove="1" noResize="1" noEditPoints="1" noAdjustHandles="1" noChangeArrowheads="1" noChangeShapeType="1" noTextEdit="1"/>
              </p:cNvSpPr>
              <p:nvPr/>
            </p:nvSpPr>
            <p:spPr>
              <a:xfrm>
                <a:off x="424273" y="4394759"/>
                <a:ext cx="3638625" cy="71731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5E33D0C-BDB5-46EE-A2B2-F60A58DCFE86}"/>
                  </a:ext>
                </a:extLst>
              </p:cNvPr>
              <p:cNvSpPr txBox="1"/>
              <p:nvPr/>
            </p:nvSpPr>
            <p:spPr>
              <a:xfrm>
                <a:off x="105266" y="1695510"/>
                <a:ext cx="4466736" cy="78733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zh-CN" altLang="en-US" i="1" smtClean="0">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b>
                        <m:sSubPr>
                          <m:ctrlPr>
                            <a:rPr lang="zh-CN" altLang="en-US" i="1">
                              <a:solidFill>
                                <a:srgbClr val="836967"/>
                              </a:solidFill>
                              <a:latin typeface="Cambria Math" panose="02040503050406030204" pitchFamily="18" charset="0"/>
                            </a:rPr>
                          </m:ctrlPr>
                        </m:sSubPr>
                        <m:e>
                          <m:d>
                            <m:dPr>
                              <m:begChr m:val="〈"/>
                              <m:endChr m:val="〉"/>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𝜎𝜈</m:t>
                              </m:r>
                            </m:e>
                          </m:d>
                        </m:e>
                        <m:sub>
                          <m:r>
                            <m:rPr>
                              <m:sty m:val="p"/>
                            </m:rPr>
                            <a:rPr lang="zh-CN" altLang="en-US" i="0">
                              <a:latin typeface="Cambria Math" panose="02040503050406030204" pitchFamily="18" charset="0"/>
                            </a:rPr>
                            <m:t>res</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p>
                        <m:sSupPr>
                          <m:ctrlPr>
                            <a:rPr lang="zh-CN" altLang="en-US" i="1">
                              <a:solidFill>
                                <a:srgbClr val="836967"/>
                              </a:solidFill>
                              <a:latin typeface="Cambria Math" panose="02040503050406030204" pitchFamily="18" charset="0"/>
                            </a:rPr>
                          </m:ctrlPr>
                        </m:sSupPr>
                        <m:e>
                          <m:d>
                            <m:dPr>
                              <m:ctrlPr>
                                <a:rPr lang="zh-CN" altLang="en-US" i="1">
                                  <a:solidFill>
                                    <a:srgbClr val="836967"/>
                                  </a:solidFill>
                                  <a:latin typeface="Cambria Math" panose="02040503050406030204" pitchFamily="18" charset="0"/>
                                </a:rPr>
                              </m:ctrlPr>
                            </m:dPr>
                            <m:e>
                              <m:f>
                                <m:fPr>
                                  <m:ctrlPr>
                                    <a:rPr lang="zh-CN" altLang="en-US" i="1">
                                      <a:solidFill>
                                        <a:srgbClr val="836967"/>
                                      </a:solidFill>
                                      <a:latin typeface="Cambria Math" panose="02040503050406030204" pitchFamily="18" charset="0"/>
                                    </a:rPr>
                                  </m:ctrlPr>
                                </m:fPr>
                                <m:num>
                                  <m:r>
                                    <a:rPr lang="zh-CN" altLang="en-US" i="0">
                                      <a:latin typeface="Cambria Math" panose="02040503050406030204" pitchFamily="18" charset="0"/>
                                    </a:rPr>
                                    <m:t>2</m:t>
                                  </m:r>
                                  <m:r>
                                    <a:rPr lang="zh-CN" altLang="en-US" i="1">
                                      <a:latin typeface="Cambria Math" panose="02040503050406030204" pitchFamily="18" charset="0"/>
                                    </a:rPr>
                                    <m:t>𝜋</m:t>
                                  </m:r>
                                </m:num>
                                <m:den>
                                  <m:r>
                                    <a:rPr lang="zh-CN" altLang="en-US" i="1">
                                      <a:latin typeface="Cambria Math" panose="02040503050406030204" pitchFamily="18" charset="0"/>
                                    </a:rPr>
                                    <m:t>𝜇</m:t>
                                  </m:r>
                                  <m:r>
                                    <a:rPr lang="zh-CN" altLang="en-US" i="1">
                                      <a:latin typeface="Cambria Math" panose="02040503050406030204" pitchFamily="18" charset="0"/>
                                    </a:rPr>
                                    <m:t>𝑘𝑇</m:t>
                                  </m:r>
                                </m:den>
                              </m:f>
                            </m:e>
                          </m:d>
                        </m:e>
                        <m:sup>
                          <m:f>
                            <m:fPr>
                              <m:type m:val="lin"/>
                              <m:ctrlPr>
                                <a:rPr lang="zh-CN" altLang="en-US" i="1">
                                  <a:latin typeface="Cambria Math" panose="02040503050406030204" pitchFamily="18" charset="0"/>
                                </a:rPr>
                              </m:ctrlPr>
                            </m:fPr>
                            <m:num>
                              <m:r>
                                <a:rPr lang="zh-CN" altLang="en-US" i="0">
                                  <a:latin typeface="Cambria Math" panose="02040503050406030204" pitchFamily="18" charset="0"/>
                                </a:rPr>
                                <m:t>3</m:t>
                              </m:r>
                            </m:num>
                            <m:den>
                              <m:r>
                                <a:rPr lang="zh-CN" altLang="en-US" i="0">
                                  <a:latin typeface="Cambria Math" panose="02040503050406030204" pitchFamily="18" charset="0"/>
                                </a:rPr>
                                <m:t>2</m:t>
                              </m:r>
                            </m:den>
                          </m:f>
                        </m:sup>
                      </m:sSup>
                      <m:sSup>
                        <m:sSupPr>
                          <m:ctrlPr>
                            <a:rPr lang="zh-CN" altLang="en-US" i="1">
                              <a:solidFill>
                                <a:srgbClr val="836967"/>
                              </a:solidFill>
                              <a:latin typeface="Cambria Math" panose="02040503050406030204" pitchFamily="18" charset="0"/>
                            </a:rPr>
                          </m:ctrlPr>
                        </m:sSupPr>
                        <m:e>
                          <m:r>
                            <a:rPr lang="zh-CN" altLang="en-US" i="0">
                              <a:latin typeface="Cambria Math" panose="02040503050406030204" pitchFamily="18" charset="0"/>
                            </a:rPr>
                            <m:t>ℏ</m:t>
                          </m:r>
                        </m:e>
                        <m:sup>
                          <m:r>
                            <a:rPr lang="zh-CN" altLang="en-US" i="0">
                              <a:latin typeface="Cambria Math" panose="02040503050406030204" pitchFamily="18" charset="0"/>
                            </a:rPr>
                            <m:t>2</m:t>
                          </m:r>
                        </m:sup>
                      </m:sSup>
                      <m:r>
                        <a:rPr lang="zh-CN" altLang="en-US" b="1" i="1">
                          <a:latin typeface="Cambria Math" panose="02040503050406030204" pitchFamily="18" charset="0"/>
                        </a:rPr>
                        <m:t>𝝎𝜸</m:t>
                      </m:r>
                      <m:r>
                        <m:rPr>
                          <m:sty m:val="p"/>
                        </m:rPr>
                        <a:rPr lang="zh-CN" altLang="en-US" i="0">
                          <a:latin typeface="Cambria Math" panose="02040503050406030204" pitchFamily="18" charset="0"/>
                        </a:rPr>
                        <m:t>exp</m:t>
                      </m:r>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sSub>
                                <m:sSubPr>
                                  <m:ctrlPr>
                                    <a:rPr lang="zh-CN" altLang="en-US" i="1" smtClean="0">
                                      <a:solidFill>
                                        <a:srgbClr val="0000FF"/>
                                      </a:solidFill>
                                      <a:latin typeface="Cambria Math" panose="02040503050406030204" pitchFamily="18" charset="0"/>
                                    </a:rPr>
                                  </m:ctrlPr>
                                </m:sSubPr>
                                <m:e>
                                  <m:r>
                                    <a:rPr lang="zh-CN" altLang="en-US" i="1">
                                      <a:solidFill>
                                        <a:srgbClr val="0000FF"/>
                                      </a:solidFill>
                                      <a:latin typeface="Cambria Math" panose="02040503050406030204" pitchFamily="18" charset="0"/>
                                    </a:rPr>
                                    <m:t>𝐸</m:t>
                                  </m:r>
                                </m:e>
                                <m:sub>
                                  <m:r>
                                    <a:rPr lang="en-US" altLang="zh-CN" b="0" i="1" smtClean="0">
                                      <a:solidFill>
                                        <a:srgbClr val="0000FF"/>
                                      </a:solidFill>
                                      <a:latin typeface="Cambria Math" panose="02040503050406030204" pitchFamily="18" charset="0"/>
                                    </a:rPr>
                                    <m:t>𝑟</m:t>
                                  </m:r>
                                </m:sub>
                              </m:sSub>
                            </m:num>
                            <m:den>
                              <m:r>
                                <a:rPr lang="zh-CN" altLang="en-US" i="1">
                                  <a:latin typeface="Cambria Math" panose="02040503050406030204" pitchFamily="18" charset="0"/>
                                </a:rPr>
                                <m:t>𝑘𝑇</m:t>
                              </m:r>
                            </m:den>
                          </m:f>
                        </m:e>
                      </m:d>
                    </m:oMath>
                  </m:oMathPara>
                </a14:m>
                <a:endParaRPr lang="zh-CN" altLang="en-US" dirty="0"/>
              </a:p>
            </p:txBody>
          </p:sp>
        </mc:Choice>
        <mc:Fallback xmlns="">
          <p:sp>
            <p:nvSpPr>
              <p:cNvPr id="11" name="TextBox 10">
                <a:extLst>
                  <a:ext uri="{FF2B5EF4-FFF2-40B4-BE49-F238E27FC236}">
                    <a16:creationId xmlns:a16="http://schemas.microsoft.com/office/drawing/2014/main" id="{E5E33D0C-BDB5-46EE-A2B2-F60A58DCFE86}"/>
                  </a:ext>
                </a:extLst>
              </p:cNvPr>
              <p:cNvSpPr txBox="1">
                <a:spLocks noRot="1" noChangeAspect="1" noMove="1" noResize="1" noEditPoints="1" noAdjustHandles="1" noChangeArrowheads="1" noChangeShapeType="1" noTextEdit="1"/>
              </p:cNvSpPr>
              <p:nvPr/>
            </p:nvSpPr>
            <p:spPr>
              <a:xfrm>
                <a:off x="105266" y="1695510"/>
                <a:ext cx="4466736" cy="787331"/>
              </a:xfrm>
              <a:prstGeom prst="rect">
                <a:avLst/>
              </a:prstGeom>
              <a:blipFill>
                <a:blip r:embed="rId5"/>
                <a:stretch>
                  <a:fillRect/>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AD27A1AB-3B16-48CF-800D-7A041A8B6FF5}"/>
              </a:ext>
            </a:extLst>
          </p:cNvPr>
          <p:cNvSpPr txBox="1"/>
          <p:nvPr/>
        </p:nvSpPr>
        <p:spPr>
          <a:xfrm>
            <a:off x="105266" y="1187441"/>
            <a:ext cx="2889970" cy="400110"/>
          </a:xfrm>
          <a:prstGeom prst="rect">
            <a:avLst/>
          </a:prstGeom>
          <a:noFill/>
        </p:spPr>
        <p:txBody>
          <a:bodyPr wrap="square">
            <a:spAutoFit/>
          </a:bodyPr>
          <a:lstStyle/>
          <a:p>
            <a:r>
              <a:rPr lang="en-US" altLang="zh-CN" sz="2000" dirty="0">
                <a:latin typeface="Cambria" panose="02040503050406030204" pitchFamily="18" charset="0"/>
                <a:ea typeface="Cambria" panose="02040503050406030204" pitchFamily="18" charset="0"/>
              </a:rPr>
              <a:t>Resonant </a:t>
            </a:r>
            <a:r>
              <a:rPr lang="en-US" altLang="zh-CN" sz="2000" dirty="0">
                <a:latin typeface="Cambria" panose="02040503050406030204" pitchFamily="18" charset="0"/>
                <a:ea typeface="Cambria" panose="02040503050406030204" pitchFamily="18" charset="0"/>
                <a:cs typeface="ＭＳ Ｐゴシック"/>
              </a:rPr>
              <a:t>reaction rate</a:t>
            </a:r>
            <a:endParaRPr lang="zh-CN" altLang="en-US" sz="2000" dirty="0">
              <a:latin typeface="Cambria" panose="02040503050406030204" pitchFamily="18" charset="0"/>
            </a:endParaRPr>
          </a:p>
        </p:txBody>
      </p:sp>
      <p:sp>
        <p:nvSpPr>
          <p:cNvPr id="13" name="TextBox 12">
            <a:extLst>
              <a:ext uri="{FF2B5EF4-FFF2-40B4-BE49-F238E27FC236}">
                <a16:creationId xmlns:a16="http://schemas.microsoft.com/office/drawing/2014/main" id="{B7721AE3-29E7-4576-8171-AABEE088819B}"/>
              </a:ext>
            </a:extLst>
          </p:cNvPr>
          <p:cNvSpPr txBox="1"/>
          <p:nvPr/>
        </p:nvSpPr>
        <p:spPr>
          <a:xfrm>
            <a:off x="82938" y="3092441"/>
            <a:ext cx="2889970" cy="400110"/>
          </a:xfrm>
          <a:prstGeom prst="rect">
            <a:avLst/>
          </a:prstGeom>
          <a:noFill/>
        </p:spPr>
        <p:txBody>
          <a:bodyPr wrap="square">
            <a:spAutoFit/>
          </a:bodyPr>
          <a:lstStyle/>
          <a:p>
            <a:r>
              <a:rPr lang="en-US" altLang="zh-CN" sz="2000" dirty="0">
                <a:latin typeface="Cambria" panose="02040503050406030204" pitchFamily="18" charset="0"/>
                <a:ea typeface="Cambria" panose="02040503050406030204" pitchFamily="18" charset="0"/>
              </a:rPr>
              <a:t>Resonance strength</a:t>
            </a:r>
            <a:endParaRPr lang="zh-CN" altLang="en-US" sz="2000"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74899AB-61C4-44BB-9F86-999BFC73766A}"/>
                  </a:ext>
                </a:extLst>
              </p:cNvPr>
              <p:cNvSpPr txBox="1"/>
              <p:nvPr/>
            </p:nvSpPr>
            <p:spPr>
              <a:xfrm>
                <a:off x="3435738" y="3617195"/>
                <a:ext cx="914399" cy="6182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altLang="zh-CN" i="1" smtClean="0">
                          <a:solidFill>
                            <a:schemeClr val="tx1"/>
                          </a:solidFill>
                          <a:latin typeface="Cambria Math" panose="02040503050406030204" pitchFamily="18" charset="0"/>
                          <a:ea typeface="Cambria Math" panose="02040503050406030204" pitchFamily="18" charset="0"/>
                        </a:rPr>
                        <m:t>𝛤</m:t>
                      </m:r>
                      <m:r>
                        <a:rPr lang="en-US" altLang="zh-CN" b="0" i="1" smtClean="0">
                          <a:solidFill>
                            <a:schemeClr val="tx1"/>
                          </a:solidFill>
                          <a:latin typeface="Cambria Math" panose="02040503050406030204" pitchFamily="18" charset="0"/>
                          <a:ea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i="0">
                              <a:latin typeface="Cambria Math" panose="02040503050406030204" pitchFamily="18" charset="0"/>
                            </a:rPr>
                            <m:t>ℏ</m:t>
                          </m:r>
                        </m:num>
                        <m:den>
                          <m:r>
                            <a:rPr lang="zh-CN" altLang="en-US" b="0" i="1" smtClean="0">
                              <a:solidFill>
                                <a:srgbClr val="00B050"/>
                              </a:solidFill>
                              <a:latin typeface="Cambria Math" panose="02040503050406030204" pitchFamily="18" charset="0"/>
                            </a:rPr>
                            <m:t>𝜏</m:t>
                          </m:r>
                        </m:den>
                      </m:f>
                    </m:oMath>
                  </m:oMathPara>
                </a14:m>
                <a:endParaRPr lang="zh-CN" altLang="en-US" dirty="0">
                  <a:latin typeface="Cambria Math" panose="02040503050406030204" pitchFamily="18" charset="0"/>
                </a:endParaRPr>
              </a:p>
            </p:txBody>
          </p:sp>
        </mc:Choice>
        <mc:Fallback xmlns="">
          <p:sp>
            <p:nvSpPr>
              <p:cNvPr id="14" name="TextBox 13">
                <a:extLst>
                  <a:ext uri="{FF2B5EF4-FFF2-40B4-BE49-F238E27FC236}">
                    <a16:creationId xmlns:a16="http://schemas.microsoft.com/office/drawing/2014/main" id="{374899AB-61C4-44BB-9F86-999BFC73766A}"/>
                  </a:ext>
                </a:extLst>
              </p:cNvPr>
              <p:cNvSpPr txBox="1">
                <a:spLocks noRot="1" noChangeAspect="1" noMove="1" noResize="1" noEditPoints="1" noAdjustHandles="1" noChangeArrowheads="1" noChangeShapeType="1" noTextEdit="1"/>
              </p:cNvSpPr>
              <p:nvPr/>
            </p:nvSpPr>
            <p:spPr>
              <a:xfrm>
                <a:off x="3435738" y="3617195"/>
                <a:ext cx="914399" cy="618246"/>
              </a:xfrm>
              <a:prstGeom prst="rect">
                <a:avLst/>
              </a:prstGeom>
              <a:blipFill>
                <a:blip r:embed="rId6"/>
                <a:stretch>
                  <a:fillRect/>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E95DEECB-7DA0-4839-8625-EEF8CE20FD9A}"/>
              </a:ext>
            </a:extLst>
          </p:cNvPr>
          <p:cNvSpPr txBox="1"/>
          <p:nvPr/>
        </p:nvSpPr>
        <p:spPr>
          <a:xfrm>
            <a:off x="326752" y="5580283"/>
            <a:ext cx="4169731" cy="338554"/>
          </a:xfrm>
          <a:prstGeom prst="rect">
            <a:avLst/>
          </a:prstGeom>
          <a:noFill/>
        </p:spPr>
        <p:txBody>
          <a:bodyPr wrap="none">
            <a:spAutoFit/>
          </a:bodyPr>
          <a:lstStyle/>
          <a:p>
            <a:pPr marL="0" lvl="1" defTabSz="602528">
              <a:spcBef>
                <a:spcPts val="0"/>
              </a:spcBef>
              <a:buSzPct val="100000"/>
            </a:pPr>
            <a:r>
              <a:rPr lang="en-US" sz="1600" dirty="0">
                <a:solidFill>
                  <a:srgbClr val="000066"/>
                </a:solidFill>
                <a:latin typeface="Arial Narrow" panose="020B0606020202030204" pitchFamily="34" charset="0"/>
                <a:ea typeface="ＭＳ Ｐゴシック" charset="-128"/>
              </a:rPr>
              <a:t>C. </a:t>
            </a:r>
            <a:r>
              <a:rPr lang="en-US" sz="1600" dirty="0" err="1">
                <a:solidFill>
                  <a:srgbClr val="000066"/>
                </a:solidFill>
                <a:latin typeface="Arial Narrow" panose="020B0606020202030204" pitchFamily="34" charset="0"/>
                <a:ea typeface="ＭＳ Ｐゴシック" charset="-128"/>
              </a:rPr>
              <a:t>Iliadis</a:t>
            </a:r>
            <a:r>
              <a:rPr lang="en-US" sz="1600" dirty="0">
                <a:solidFill>
                  <a:srgbClr val="000066"/>
                </a:solidFill>
                <a:latin typeface="Arial Narrow" panose="020B0606020202030204" pitchFamily="34" charset="0"/>
                <a:ea typeface="ＭＳ Ｐゴシック" charset="-128"/>
              </a:rPr>
              <a:t>, </a:t>
            </a:r>
            <a:r>
              <a:rPr lang="en-US" sz="1600" i="1" dirty="0">
                <a:solidFill>
                  <a:srgbClr val="000066"/>
                </a:solidFill>
                <a:latin typeface="Arial Narrow" panose="020B0606020202030204" pitchFamily="34" charset="0"/>
                <a:ea typeface="ＭＳ Ｐゴシック" charset="-128"/>
              </a:rPr>
              <a:t>Nuclear Physics of Stars</a:t>
            </a:r>
            <a:r>
              <a:rPr lang="en-US" sz="1600" dirty="0">
                <a:solidFill>
                  <a:srgbClr val="000066"/>
                </a:solidFill>
                <a:latin typeface="Arial Narrow" panose="020B0606020202030204" pitchFamily="34" charset="0"/>
                <a:ea typeface="ＭＳ Ｐゴシック" charset="-128"/>
              </a:rPr>
              <a:t>, Wiley-VCH, 2015.</a:t>
            </a:r>
          </a:p>
        </p:txBody>
      </p:sp>
      <p:pic>
        <p:nvPicPr>
          <p:cNvPr id="17" name="Content Placeholder 6">
            <a:extLst>
              <a:ext uri="{FF2B5EF4-FFF2-40B4-BE49-F238E27FC236}">
                <a16:creationId xmlns:a16="http://schemas.microsoft.com/office/drawing/2014/main" id="{9DDCC477-6B91-440A-8DE3-963AABB41821}"/>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bwMode="auto">
          <a:xfrm>
            <a:off x="4529229" y="1465846"/>
            <a:ext cx="4536512" cy="2969894"/>
          </a:xfrm>
          <a:prstGeom prst="rect">
            <a:avLst/>
          </a:prstGeom>
          <a:noFill/>
          <a:ln w="9525">
            <a:noFill/>
            <a:miter lim="800000"/>
            <a:headEnd/>
            <a:tailEnd/>
          </a:ln>
        </p:spPr>
      </p:pic>
      <p:pic>
        <p:nvPicPr>
          <p:cNvPr id="18" name="Content Placeholder 6">
            <a:extLst>
              <a:ext uri="{FF2B5EF4-FFF2-40B4-BE49-F238E27FC236}">
                <a16:creationId xmlns:a16="http://schemas.microsoft.com/office/drawing/2014/main" id="{939663F9-F17D-4DBB-B258-FBCF3153A90C}"/>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bwMode="auto">
          <a:xfrm>
            <a:off x="4529229" y="4424622"/>
            <a:ext cx="4536512" cy="528378"/>
          </a:xfrm>
          <a:prstGeom prst="rect">
            <a:avLst/>
          </a:prstGeom>
          <a:noFill/>
          <a:ln w="9525">
            <a:noFill/>
            <a:miter lim="800000"/>
            <a:headEnd/>
            <a:tailEnd/>
          </a:ln>
        </p:spPr>
      </p:pic>
      <p:sp>
        <p:nvSpPr>
          <p:cNvPr id="19" name="TextBox 18">
            <a:extLst>
              <a:ext uri="{FF2B5EF4-FFF2-40B4-BE49-F238E27FC236}">
                <a16:creationId xmlns:a16="http://schemas.microsoft.com/office/drawing/2014/main" id="{48EE0AAF-D147-4E5F-BC87-F0A38C6A7D2D}"/>
              </a:ext>
            </a:extLst>
          </p:cNvPr>
          <p:cNvSpPr txBox="1"/>
          <p:nvPr/>
        </p:nvSpPr>
        <p:spPr>
          <a:xfrm>
            <a:off x="4927375" y="5307849"/>
            <a:ext cx="4130746" cy="338554"/>
          </a:xfrm>
          <a:prstGeom prst="rect">
            <a:avLst/>
          </a:prstGeom>
          <a:noFill/>
        </p:spPr>
        <p:txBody>
          <a:bodyPr wrap="none">
            <a:spAutoFit/>
          </a:bodyPr>
          <a:lstStyle/>
          <a:p>
            <a:r>
              <a:rPr lang="nb-NO" altLang="zh-CN" sz="1600" i="0" dirty="0">
                <a:solidFill>
                  <a:srgbClr val="000066"/>
                </a:solidFill>
                <a:effectLst/>
                <a:latin typeface="Arial Narrow" panose="020B0606020202030204" pitchFamily="34" charset="0"/>
              </a:rPr>
              <a:t>T. Budner </a:t>
            </a:r>
            <a:r>
              <a:rPr lang="nb-NO" altLang="zh-CN" sz="1600" i="1" dirty="0">
                <a:solidFill>
                  <a:srgbClr val="000066"/>
                </a:solidFill>
                <a:effectLst/>
                <a:latin typeface="Arial Narrow" panose="020B0606020202030204" pitchFamily="34" charset="0"/>
              </a:rPr>
              <a:t>et al</a:t>
            </a:r>
            <a:r>
              <a:rPr lang="nb-NO" altLang="zh-CN" sz="1600" i="0" dirty="0">
                <a:solidFill>
                  <a:srgbClr val="000066"/>
                </a:solidFill>
                <a:effectLst/>
                <a:latin typeface="Arial Narrow" panose="020B0606020202030204" pitchFamily="34" charset="0"/>
              </a:rPr>
              <a:t>., Phys. Rev. Lett. 128, 182701 (2022).</a:t>
            </a:r>
            <a:endParaRPr lang="en-US" altLang="zh-CN" sz="1600" i="0" dirty="0">
              <a:solidFill>
                <a:srgbClr val="000066"/>
              </a:solidFill>
              <a:effectLst/>
              <a:latin typeface="Arial Narrow" panose="020B0606020202030204" pitchFamily="34" charset="0"/>
            </a:endParaRPr>
          </a:p>
        </p:txBody>
      </p:sp>
      <p:sp>
        <p:nvSpPr>
          <p:cNvPr id="2" name="Oval 1">
            <a:extLst>
              <a:ext uri="{FF2B5EF4-FFF2-40B4-BE49-F238E27FC236}">
                <a16:creationId xmlns:a16="http://schemas.microsoft.com/office/drawing/2014/main" id="{EAAC499C-63A6-4FD7-AE3C-81873BD4D629}"/>
              </a:ext>
            </a:extLst>
          </p:cNvPr>
          <p:cNvSpPr/>
          <p:nvPr/>
        </p:nvSpPr>
        <p:spPr>
          <a:xfrm>
            <a:off x="4572000" y="4394759"/>
            <a:ext cx="76200" cy="10104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1573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2306AAD-33FD-467A-BC4D-9DD8F6CBC562}"/>
              </a:ext>
            </a:extLst>
          </p:cNvPr>
          <p:cNvPicPr>
            <a:picLocks noGrp="1" noChangeAspect="1"/>
          </p:cNvPicPr>
          <p:nvPr>
            <p:ph idx="1"/>
          </p:nvPr>
        </p:nvPicPr>
        <p:blipFill>
          <a:blip r:embed="rId3"/>
          <a:stretch>
            <a:fillRect/>
          </a:stretch>
        </p:blipFill>
        <p:spPr>
          <a:xfrm>
            <a:off x="1280583" y="1066800"/>
            <a:ext cx="6582833" cy="4937125"/>
          </a:xfrm>
        </p:spPr>
      </p:pic>
      <p:sp>
        <p:nvSpPr>
          <p:cNvPr id="3" name="Title 2">
            <a:extLst>
              <a:ext uri="{FF2B5EF4-FFF2-40B4-BE49-F238E27FC236}">
                <a16:creationId xmlns:a16="http://schemas.microsoft.com/office/drawing/2014/main" id="{9E2FD15C-3C9E-45A4-93A1-FB27D0E56099}"/>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 of Model Parameters</a:t>
            </a:r>
          </a:p>
        </p:txBody>
      </p:sp>
      <p:sp>
        <p:nvSpPr>
          <p:cNvPr id="4" name="Footer Placeholder 3">
            <a:extLst>
              <a:ext uri="{FF2B5EF4-FFF2-40B4-BE49-F238E27FC236}">
                <a16:creationId xmlns:a16="http://schemas.microsoft.com/office/drawing/2014/main" id="{61C0E9E3-06E2-4D65-A35D-46DB4614F915}"/>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A1463FFE-6CEF-4D47-A89B-1B9559D49F2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30</a:t>
            </a:fld>
            <a:r>
              <a:rPr lang="en-US" dirty="0"/>
              <a:t> / 40</a:t>
            </a:r>
          </a:p>
        </p:txBody>
      </p:sp>
      <p:sp>
        <p:nvSpPr>
          <p:cNvPr id="2" name="TextBox 1">
            <a:extLst>
              <a:ext uri="{FF2B5EF4-FFF2-40B4-BE49-F238E27FC236}">
                <a16:creationId xmlns:a16="http://schemas.microsoft.com/office/drawing/2014/main" id="{18BFEC49-EF57-432B-8532-B7149C4A25BE}"/>
              </a:ext>
            </a:extLst>
          </p:cNvPr>
          <p:cNvSpPr txBox="1"/>
          <p:nvPr/>
        </p:nvSpPr>
        <p:spPr>
          <a:xfrm>
            <a:off x="76200" y="1088083"/>
            <a:ext cx="1441420"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1000 counts</a:t>
            </a:r>
          </a:p>
        </p:txBody>
      </p:sp>
    </p:spTree>
    <p:extLst>
      <p:ext uri="{BB962C8B-B14F-4D97-AF65-F5344CB8AC3E}">
        <p14:creationId xmlns:p14="http://schemas.microsoft.com/office/powerpoint/2010/main" val="3459532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6173017-59BC-4C44-9648-4B3F0EF25B32}"/>
              </a:ext>
            </a:extLst>
          </p:cNvPr>
          <p:cNvPicPr>
            <a:picLocks noGrp="1" noChangeAspect="1"/>
          </p:cNvPicPr>
          <p:nvPr>
            <p:ph idx="1"/>
          </p:nvPr>
        </p:nvPicPr>
        <p:blipFill>
          <a:blip r:embed="rId2"/>
          <a:stretch>
            <a:fillRect/>
          </a:stretch>
        </p:blipFill>
        <p:spPr>
          <a:xfrm>
            <a:off x="1280583" y="1066800"/>
            <a:ext cx="6582833" cy="4937125"/>
          </a:xfrm>
        </p:spPr>
      </p:pic>
      <p:sp>
        <p:nvSpPr>
          <p:cNvPr id="3" name="Title 2">
            <a:extLst>
              <a:ext uri="{FF2B5EF4-FFF2-40B4-BE49-F238E27FC236}">
                <a16:creationId xmlns:a16="http://schemas.microsoft.com/office/drawing/2014/main" id="{75B7A01F-2A74-4BE5-8623-309CB52EEC70}"/>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 of Model Parameters</a:t>
            </a:r>
          </a:p>
        </p:txBody>
      </p:sp>
      <p:sp>
        <p:nvSpPr>
          <p:cNvPr id="4" name="Footer Placeholder 3">
            <a:extLst>
              <a:ext uri="{FF2B5EF4-FFF2-40B4-BE49-F238E27FC236}">
                <a16:creationId xmlns:a16="http://schemas.microsoft.com/office/drawing/2014/main" id="{66BD3E71-7BBD-4EEF-AD7F-39C1DBE21596}"/>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A4EAC62A-E74C-49E5-82F8-463393B4C93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31</a:t>
            </a:fld>
            <a:r>
              <a:rPr lang="en-US" dirty="0"/>
              <a:t> / 40</a:t>
            </a:r>
          </a:p>
        </p:txBody>
      </p:sp>
      <p:sp>
        <p:nvSpPr>
          <p:cNvPr id="8" name="TextBox 7">
            <a:extLst>
              <a:ext uri="{FF2B5EF4-FFF2-40B4-BE49-F238E27FC236}">
                <a16:creationId xmlns:a16="http://schemas.microsoft.com/office/drawing/2014/main" id="{FFE1519F-6F18-4DA8-B704-BF3BCD3611A4}"/>
              </a:ext>
            </a:extLst>
          </p:cNvPr>
          <p:cNvSpPr txBox="1"/>
          <p:nvPr/>
        </p:nvSpPr>
        <p:spPr>
          <a:xfrm>
            <a:off x="76200" y="1088083"/>
            <a:ext cx="1277914"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500 counts</a:t>
            </a:r>
          </a:p>
        </p:txBody>
      </p:sp>
    </p:spTree>
    <p:extLst>
      <p:ext uri="{BB962C8B-B14F-4D97-AF65-F5344CB8AC3E}">
        <p14:creationId xmlns:p14="http://schemas.microsoft.com/office/powerpoint/2010/main" val="2012125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0AEFBB1-388E-4DF1-A7DC-59F122887319}"/>
              </a:ext>
            </a:extLst>
          </p:cNvPr>
          <p:cNvPicPr>
            <a:picLocks noGrp="1" noChangeAspect="1"/>
          </p:cNvPicPr>
          <p:nvPr>
            <p:ph idx="1"/>
          </p:nvPr>
        </p:nvPicPr>
        <p:blipFill>
          <a:blip r:embed="rId3"/>
          <a:stretch>
            <a:fillRect/>
          </a:stretch>
        </p:blipFill>
        <p:spPr>
          <a:xfrm>
            <a:off x="1280583" y="1066800"/>
            <a:ext cx="6582833" cy="4937125"/>
          </a:xfrm>
        </p:spPr>
      </p:pic>
      <p:sp>
        <p:nvSpPr>
          <p:cNvPr id="3" name="Title 2">
            <a:extLst>
              <a:ext uri="{FF2B5EF4-FFF2-40B4-BE49-F238E27FC236}">
                <a16:creationId xmlns:a16="http://schemas.microsoft.com/office/drawing/2014/main" id="{0C353A02-6C34-4AFD-93E0-4F81634CFAA3}"/>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 of Model Parameters</a:t>
            </a:r>
          </a:p>
        </p:txBody>
      </p:sp>
      <p:sp>
        <p:nvSpPr>
          <p:cNvPr id="4" name="Footer Placeholder 3">
            <a:extLst>
              <a:ext uri="{FF2B5EF4-FFF2-40B4-BE49-F238E27FC236}">
                <a16:creationId xmlns:a16="http://schemas.microsoft.com/office/drawing/2014/main" id="{38D88A3D-FC14-4CE0-8510-DED3286F8953}"/>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EB1F5022-C4FD-41E8-A56E-DBD579AD5C1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32</a:t>
            </a:fld>
            <a:r>
              <a:rPr lang="en-US" dirty="0"/>
              <a:t> / 40</a:t>
            </a:r>
          </a:p>
        </p:txBody>
      </p:sp>
      <p:sp>
        <p:nvSpPr>
          <p:cNvPr id="9" name="TextBox 8">
            <a:extLst>
              <a:ext uri="{FF2B5EF4-FFF2-40B4-BE49-F238E27FC236}">
                <a16:creationId xmlns:a16="http://schemas.microsoft.com/office/drawing/2014/main" id="{80FB8BFC-17A1-4FFF-9820-52D4351B7A7A}"/>
              </a:ext>
            </a:extLst>
          </p:cNvPr>
          <p:cNvSpPr txBox="1"/>
          <p:nvPr/>
        </p:nvSpPr>
        <p:spPr>
          <a:xfrm>
            <a:off x="76200" y="1088083"/>
            <a:ext cx="1441420"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1000 counts</a:t>
            </a:r>
          </a:p>
        </p:txBody>
      </p:sp>
    </p:spTree>
    <p:extLst>
      <p:ext uri="{BB962C8B-B14F-4D97-AF65-F5344CB8AC3E}">
        <p14:creationId xmlns:p14="http://schemas.microsoft.com/office/powerpoint/2010/main" val="1392071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3D7C41C-BE33-4946-AE45-72EA4E69DACC}"/>
              </a:ext>
            </a:extLst>
          </p:cNvPr>
          <p:cNvPicPr>
            <a:picLocks noGrp="1" noChangeAspect="1"/>
          </p:cNvPicPr>
          <p:nvPr>
            <p:ph idx="1"/>
          </p:nvPr>
        </p:nvPicPr>
        <p:blipFill>
          <a:blip r:embed="rId2"/>
          <a:stretch>
            <a:fillRect/>
          </a:stretch>
        </p:blipFill>
        <p:spPr>
          <a:xfrm>
            <a:off x="1280583" y="1066800"/>
            <a:ext cx="6582833" cy="4937125"/>
          </a:xfrm>
        </p:spPr>
      </p:pic>
      <p:sp>
        <p:nvSpPr>
          <p:cNvPr id="3" name="Title 2">
            <a:extLst>
              <a:ext uri="{FF2B5EF4-FFF2-40B4-BE49-F238E27FC236}">
                <a16:creationId xmlns:a16="http://schemas.microsoft.com/office/drawing/2014/main" id="{3D4B5968-37DA-4890-BA14-886B4E00D04D}"/>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 of Model Parameters</a:t>
            </a:r>
          </a:p>
        </p:txBody>
      </p:sp>
      <p:sp>
        <p:nvSpPr>
          <p:cNvPr id="4" name="Footer Placeholder 3">
            <a:extLst>
              <a:ext uri="{FF2B5EF4-FFF2-40B4-BE49-F238E27FC236}">
                <a16:creationId xmlns:a16="http://schemas.microsoft.com/office/drawing/2014/main" id="{D24A1397-624D-4C14-9CB2-48F13E35F0CB}"/>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3C1C5D25-455E-48FF-A972-E6833FD7BCD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33</a:t>
            </a:fld>
            <a:r>
              <a:rPr lang="en-US" dirty="0"/>
              <a:t> / 40</a:t>
            </a:r>
          </a:p>
        </p:txBody>
      </p:sp>
      <p:sp>
        <p:nvSpPr>
          <p:cNvPr id="8" name="TextBox 7">
            <a:extLst>
              <a:ext uri="{FF2B5EF4-FFF2-40B4-BE49-F238E27FC236}">
                <a16:creationId xmlns:a16="http://schemas.microsoft.com/office/drawing/2014/main" id="{8980CD2B-5C57-452C-B991-AA9681C6BB58}"/>
              </a:ext>
            </a:extLst>
          </p:cNvPr>
          <p:cNvSpPr txBox="1"/>
          <p:nvPr/>
        </p:nvSpPr>
        <p:spPr>
          <a:xfrm>
            <a:off x="76200" y="1088083"/>
            <a:ext cx="1277914"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500 counts</a:t>
            </a:r>
          </a:p>
        </p:txBody>
      </p:sp>
    </p:spTree>
    <p:extLst>
      <p:ext uri="{BB962C8B-B14F-4D97-AF65-F5344CB8AC3E}">
        <p14:creationId xmlns:p14="http://schemas.microsoft.com/office/powerpoint/2010/main" val="24526971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036CEF3-2786-46D5-9187-3D47D527A51F}"/>
              </a:ext>
            </a:extLst>
          </p:cNvPr>
          <p:cNvPicPr>
            <a:picLocks noGrp="1" noChangeAspect="1"/>
          </p:cNvPicPr>
          <p:nvPr>
            <p:ph idx="1"/>
          </p:nvPr>
        </p:nvPicPr>
        <p:blipFill>
          <a:blip r:embed="rId2"/>
          <a:stretch>
            <a:fillRect/>
          </a:stretch>
        </p:blipFill>
        <p:spPr>
          <a:xfrm>
            <a:off x="1280583" y="1066800"/>
            <a:ext cx="6582833" cy="4937125"/>
          </a:xfrm>
        </p:spPr>
      </p:pic>
      <p:sp>
        <p:nvSpPr>
          <p:cNvPr id="3" name="Title 2">
            <a:extLst>
              <a:ext uri="{FF2B5EF4-FFF2-40B4-BE49-F238E27FC236}">
                <a16:creationId xmlns:a16="http://schemas.microsoft.com/office/drawing/2014/main" id="{5F194370-6989-4240-AF1E-E49EC6FFADCD}"/>
              </a:ext>
            </a:extLst>
          </p:cNvPr>
          <p:cNvSpPr>
            <a:spLocks noGrp="1"/>
          </p:cNvSpPr>
          <p:nvPr>
            <p:ph type="title"/>
          </p:nvPr>
        </p:nvSpPr>
        <p:spPr>
          <a:xfrm>
            <a:off x="76200" y="316396"/>
            <a:ext cx="8991600" cy="424506"/>
          </a:xfrm>
        </p:spPr>
        <p:txBody>
          <a:bodyPr/>
          <a:lstStyle/>
          <a:p>
            <a:r>
              <a:rPr lang="en-US" dirty="0"/>
              <a:t>Posterior </a:t>
            </a:r>
            <a:r>
              <a:rPr lang="en-US" altLang="zh-CN" dirty="0"/>
              <a:t>D</a:t>
            </a:r>
            <a:r>
              <a:rPr lang="en-US" dirty="0"/>
              <a:t>istribution of Model Parameters</a:t>
            </a:r>
          </a:p>
        </p:txBody>
      </p:sp>
      <p:sp>
        <p:nvSpPr>
          <p:cNvPr id="4" name="Footer Placeholder 3">
            <a:extLst>
              <a:ext uri="{FF2B5EF4-FFF2-40B4-BE49-F238E27FC236}">
                <a16:creationId xmlns:a16="http://schemas.microsoft.com/office/drawing/2014/main" id="{7A3FFC55-D9D7-4945-869E-6B143C941AC1}"/>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BECAE3E2-DF81-4E51-B7AF-9103DB2E435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34</a:t>
            </a:fld>
            <a:r>
              <a:rPr lang="en-US" dirty="0"/>
              <a:t> / 40</a:t>
            </a:r>
          </a:p>
        </p:txBody>
      </p:sp>
      <p:sp>
        <p:nvSpPr>
          <p:cNvPr id="8" name="TextBox 7">
            <a:extLst>
              <a:ext uri="{FF2B5EF4-FFF2-40B4-BE49-F238E27FC236}">
                <a16:creationId xmlns:a16="http://schemas.microsoft.com/office/drawing/2014/main" id="{A0CB5926-8E2C-4EF4-8CC8-B3EE35158F1B}"/>
              </a:ext>
            </a:extLst>
          </p:cNvPr>
          <p:cNvSpPr txBox="1"/>
          <p:nvPr/>
        </p:nvSpPr>
        <p:spPr>
          <a:xfrm>
            <a:off x="76200" y="1088083"/>
            <a:ext cx="1534394"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25000 counts</a:t>
            </a:r>
          </a:p>
        </p:txBody>
      </p:sp>
    </p:spTree>
    <p:extLst>
      <p:ext uri="{BB962C8B-B14F-4D97-AF65-F5344CB8AC3E}">
        <p14:creationId xmlns:p14="http://schemas.microsoft.com/office/powerpoint/2010/main" val="3501384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35298AF2-490F-4F04-B262-F28C57DE63EB}"/>
              </a:ext>
            </a:extLst>
          </p:cNvPr>
          <p:cNvPicPr>
            <a:picLocks noGrp="1" noChangeAspect="1"/>
          </p:cNvPicPr>
          <p:nvPr>
            <p:ph idx="1"/>
          </p:nvPr>
        </p:nvPicPr>
        <p:blipFill>
          <a:blip r:embed="rId3"/>
          <a:stretch>
            <a:fillRect/>
          </a:stretch>
        </p:blipFill>
        <p:spPr>
          <a:xfrm>
            <a:off x="157643" y="1143000"/>
            <a:ext cx="4389120" cy="4263470"/>
          </a:xfrm>
        </p:spPr>
      </p:pic>
      <p:sp>
        <p:nvSpPr>
          <p:cNvPr id="3" name="Title 2">
            <a:extLst>
              <a:ext uri="{FF2B5EF4-FFF2-40B4-BE49-F238E27FC236}">
                <a16:creationId xmlns:a16="http://schemas.microsoft.com/office/drawing/2014/main" id="{E5995AF2-BB1F-4EB6-A0F9-8786ED29E1EA}"/>
              </a:ext>
            </a:extLst>
          </p:cNvPr>
          <p:cNvSpPr>
            <a:spLocks noGrp="1"/>
          </p:cNvSpPr>
          <p:nvPr>
            <p:ph type="title"/>
          </p:nvPr>
        </p:nvSpPr>
        <p:spPr>
          <a:xfrm>
            <a:off x="76200" y="316396"/>
            <a:ext cx="8991600" cy="424506"/>
          </a:xfrm>
        </p:spPr>
        <p:txBody>
          <a:bodyPr/>
          <a:lstStyle/>
          <a:p>
            <a:r>
              <a:rPr lang="en-US" altLang="zh-CN" dirty="0"/>
              <a:t>Resonance Strength</a:t>
            </a:r>
            <a:endParaRPr lang="en-US" dirty="0"/>
          </a:p>
        </p:txBody>
      </p:sp>
      <p:sp>
        <p:nvSpPr>
          <p:cNvPr id="4" name="Footer Placeholder 3">
            <a:extLst>
              <a:ext uri="{FF2B5EF4-FFF2-40B4-BE49-F238E27FC236}">
                <a16:creationId xmlns:a16="http://schemas.microsoft.com/office/drawing/2014/main" id="{D7D16419-BFB4-45CA-8C1A-845798492CBA}"/>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300D3D00-EFE5-4328-9099-90399600757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35</a:t>
            </a:fld>
            <a:r>
              <a:rPr lang="en-US" dirty="0"/>
              <a:t> / 40</a:t>
            </a:r>
          </a:p>
        </p:txBody>
      </p:sp>
      <p:pic>
        <p:nvPicPr>
          <p:cNvPr id="11" name="Picture 10">
            <a:extLst>
              <a:ext uri="{FF2B5EF4-FFF2-40B4-BE49-F238E27FC236}">
                <a16:creationId xmlns:a16="http://schemas.microsoft.com/office/drawing/2014/main" id="{2BDAE909-5BDE-4D64-A69F-D11D33D7E74C}"/>
              </a:ext>
            </a:extLst>
          </p:cNvPr>
          <p:cNvPicPr>
            <a:picLocks noChangeAspect="1"/>
          </p:cNvPicPr>
          <p:nvPr/>
        </p:nvPicPr>
        <p:blipFill>
          <a:blip r:embed="rId4"/>
          <a:stretch>
            <a:fillRect/>
          </a:stretch>
        </p:blipFill>
        <p:spPr>
          <a:xfrm>
            <a:off x="4597238" y="1143000"/>
            <a:ext cx="4389120" cy="4263469"/>
          </a:xfrm>
          <a:prstGeom prst="rect">
            <a:avLst/>
          </a:prstGeom>
        </p:spPr>
      </p:pic>
    </p:spTree>
    <p:extLst>
      <p:ext uri="{BB962C8B-B14F-4D97-AF65-F5344CB8AC3E}">
        <p14:creationId xmlns:p14="http://schemas.microsoft.com/office/powerpoint/2010/main" val="1644841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D15F6D7-3D5A-41B8-B303-7EE92CE4AF4A}"/>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182880" y="1052950"/>
            <a:ext cx="4389120" cy="4213559"/>
          </a:xfrm>
        </p:spPr>
      </p:pic>
      <p:sp>
        <p:nvSpPr>
          <p:cNvPr id="3" name="Title 2">
            <a:extLst>
              <a:ext uri="{FF2B5EF4-FFF2-40B4-BE49-F238E27FC236}">
                <a16:creationId xmlns:a16="http://schemas.microsoft.com/office/drawing/2014/main" id="{D9A5CB8F-2BED-4193-96BF-305C6EB9D1A2}"/>
              </a:ext>
            </a:extLst>
          </p:cNvPr>
          <p:cNvSpPr>
            <a:spLocks noGrp="1"/>
          </p:cNvSpPr>
          <p:nvPr>
            <p:ph type="title"/>
          </p:nvPr>
        </p:nvSpPr>
        <p:spPr>
          <a:xfrm>
            <a:off x="76200" y="316396"/>
            <a:ext cx="8991600" cy="424506"/>
          </a:xfrm>
        </p:spPr>
        <p:txBody>
          <a:bodyPr/>
          <a:lstStyle/>
          <a:p>
            <a:r>
              <a:rPr lang="en-US" baseline="30000" dirty="0"/>
              <a:t>30</a:t>
            </a:r>
            <a:r>
              <a:rPr lang="en-US" dirty="0"/>
              <a:t>P(</a:t>
            </a:r>
            <a:r>
              <a:rPr lang="en-US" i="1" dirty="0"/>
              <a:t>p</a:t>
            </a:r>
            <a:r>
              <a:rPr lang="en-US" dirty="0"/>
              <a:t>,</a:t>
            </a:r>
            <a:r>
              <a:rPr lang="en-US" altLang="zh-CN" i="1" dirty="0"/>
              <a:t>γ</a:t>
            </a:r>
            <a:r>
              <a:rPr lang="en-US" dirty="0"/>
              <a:t>)</a:t>
            </a:r>
            <a:r>
              <a:rPr lang="en-US" baseline="30000" dirty="0"/>
              <a:t>31</a:t>
            </a:r>
            <a:r>
              <a:rPr lang="en-US" dirty="0"/>
              <a:t>S </a:t>
            </a:r>
            <a:r>
              <a:rPr lang="en-US" altLang="zh-CN" dirty="0"/>
              <a:t>R</a:t>
            </a:r>
            <a:r>
              <a:rPr lang="en-US" dirty="0"/>
              <a:t>eaction Rate</a:t>
            </a:r>
          </a:p>
        </p:txBody>
      </p:sp>
      <p:sp>
        <p:nvSpPr>
          <p:cNvPr id="4" name="Footer Placeholder 3">
            <a:extLst>
              <a:ext uri="{FF2B5EF4-FFF2-40B4-BE49-F238E27FC236}">
                <a16:creationId xmlns:a16="http://schemas.microsoft.com/office/drawing/2014/main" id="{11819683-A8D1-4AF1-9C2F-03F44F6DC032}"/>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2E0300F6-06BC-4810-9DDC-448095C02CF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36</a:t>
            </a:fld>
            <a:r>
              <a:rPr lang="en-US" dirty="0"/>
              <a:t> / 40</a:t>
            </a:r>
          </a:p>
        </p:txBody>
      </p:sp>
      <p:pic>
        <p:nvPicPr>
          <p:cNvPr id="9" name="Picture 8">
            <a:extLst>
              <a:ext uri="{FF2B5EF4-FFF2-40B4-BE49-F238E27FC236}">
                <a16:creationId xmlns:a16="http://schemas.microsoft.com/office/drawing/2014/main" id="{66A4370A-B27E-4FFC-B90F-EBD962DF1D2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572000" y="1052954"/>
            <a:ext cx="4389120" cy="4213555"/>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7CAA6B7-E92B-4D22-BEB0-365D2A7A3047}"/>
                  </a:ext>
                </a:extLst>
              </p:cNvPr>
              <p:cNvSpPr txBox="1"/>
              <p:nvPr/>
            </p:nvSpPr>
            <p:spPr>
              <a:xfrm>
                <a:off x="1066800" y="1268660"/>
                <a:ext cx="1546385" cy="407740"/>
              </a:xfrm>
              <a:prstGeom prst="rect">
                <a:avLst/>
              </a:prstGeom>
              <a:noFill/>
            </p:spPr>
            <p:txBody>
              <a:bodyPr wrap="none" rtlCol="0">
                <a:spAutoFit/>
              </a:bodyPr>
              <a:lstStyle/>
              <a:p>
                <a:r>
                  <a:rPr lang="el-GR" altLang="zh-CN" sz="2000" i="1" dirty="0">
                    <a:solidFill>
                      <a:schemeClr val="accent3"/>
                    </a:solidFill>
                    <a:latin typeface="Cambria" panose="02040503050406030204" pitchFamily="18" charset="0"/>
                    <a:ea typeface="Cambria" panose="02040503050406030204" pitchFamily="18" charset="0"/>
                  </a:rPr>
                  <a:t>τ</a:t>
                </a:r>
                <a:r>
                  <a:rPr lang="en-US" altLang="zh-CN" sz="2000" dirty="0">
                    <a:solidFill>
                      <a:schemeClr val="accent3"/>
                    </a:solidFill>
                    <a:latin typeface="Cambria" panose="02040503050406030204" pitchFamily="18" charset="0"/>
                    <a:ea typeface="Cambria" panose="02040503050406030204" pitchFamily="18" charset="0"/>
                  </a:rPr>
                  <a:t> = </a:t>
                </a:r>
                <a14:m>
                  <m:oMath xmlns:m="http://schemas.openxmlformats.org/officeDocument/2006/math">
                    <m:sSubSup>
                      <m:sSubSupPr>
                        <m:ctrlPr>
                          <a:rPr lang="en-US" altLang="zh-CN" sz="2000" i="1" dirty="0" smtClean="0">
                            <a:solidFill>
                              <a:schemeClr val="accent3"/>
                            </a:solidFill>
                            <a:latin typeface="Cambria Math" panose="02040503050406030204" pitchFamily="18" charset="0"/>
                            <a:ea typeface="Cambria" panose="02040503050406030204" pitchFamily="18" charset="0"/>
                          </a:rPr>
                        </m:ctrlPr>
                      </m:sSubSupPr>
                      <m:e>
                        <m:r>
                          <a:rPr lang="en-US" altLang="zh-CN" sz="2000" b="0" i="0" dirty="0" smtClean="0">
                            <a:solidFill>
                              <a:schemeClr val="accent3"/>
                            </a:solidFill>
                            <a:latin typeface="Cambria Math" panose="02040503050406030204" pitchFamily="18" charset="0"/>
                            <a:ea typeface="Cambria" panose="02040503050406030204" pitchFamily="18" charset="0"/>
                          </a:rPr>
                          <m:t>3.1</m:t>
                        </m:r>
                      </m:e>
                      <m:sub>
                        <m:r>
                          <a:rPr lang="en-US" altLang="zh-CN" sz="2000" b="0" i="0" dirty="0" smtClean="0">
                            <a:solidFill>
                              <a:schemeClr val="accent3"/>
                            </a:solidFill>
                            <a:latin typeface="Cambria Math" panose="02040503050406030204" pitchFamily="18" charset="0"/>
                            <a:ea typeface="Cambria" panose="02040503050406030204" pitchFamily="18" charset="0"/>
                          </a:rPr>
                          <m:t>−1.3</m:t>
                        </m:r>
                      </m:sub>
                      <m:sup>
                        <m:r>
                          <a:rPr lang="en-US" altLang="zh-CN" sz="2000" b="0" i="0" dirty="0" smtClean="0">
                            <a:solidFill>
                              <a:schemeClr val="accent3"/>
                            </a:solidFill>
                            <a:latin typeface="Cambria Math" panose="02040503050406030204" pitchFamily="18" charset="0"/>
                            <a:ea typeface="Cambria" panose="02040503050406030204" pitchFamily="18" charset="0"/>
                          </a:rPr>
                          <m:t>+1.6</m:t>
                        </m:r>
                      </m:sup>
                    </m:sSubSup>
                  </m:oMath>
                </a14:m>
                <a:r>
                  <a:rPr lang="en-US" altLang="zh-CN" sz="2000" dirty="0">
                    <a:solidFill>
                      <a:schemeClr val="accent3"/>
                    </a:solidFill>
                    <a:latin typeface="Cambria" panose="02040503050406030204" pitchFamily="18" charset="0"/>
                    <a:ea typeface="Cambria" panose="02040503050406030204" pitchFamily="18" charset="0"/>
                  </a:rPr>
                  <a:t> fs</a:t>
                </a:r>
                <a:endParaRPr lang="en-US" sz="2000" dirty="0">
                  <a:solidFill>
                    <a:schemeClr val="accent3"/>
                  </a:solidFill>
                  <a:latin typeface="Cambria" panose="02040503050406030204" pitchFamily="18" charset="0"/>
                  <a:ea typeface="Cambria" panose="02040503050406030204" pitchFamily="18" charset="0"/>
                </a:endParaRPr>
              </a:p>
            </p:txBody>
          </p:sp>
        </mc:Choice>
        <mc:Fallback xmlns="">
          <p:sp>
            <p:nvSpPr>
              <p:cNvPr id="11" name="TextBox 10">
                <a:extLst>
                  <a:ext uri="{FF2B5EF4-FFF2-40B4-BE49-F238E27FC236}">
                    <a16:creationId xmlns:a16="http://schemas.microsoft.com/office/drawing/2014/main" id="{67CAA6B7-E92B-4D22-BEB0-365D2A7A3047}"/>
                  </a:ext>
                </a:extLst>
              </p:cNvPr>
              <p:cNvSpPr txBox="1">
                <a:spLocks noRot="1" noChangeAspect="1" noMove="1" noResize="1" noEditPoints="1" noAdjustHandles="1" noChangeArrowheads="1" noChangeShapeType="1" noTextEdit="1"/>
              </p:cNvSpPr>
              <p:nvPr/>
            </p:nvSpPr>
            <p:spPr>
              <a:xfrm>
                <a:off x="1066800" y="1268660"/>
                <a:ext cx="1546385" cy="407740"/>
              </a:xfrm>
              <a:prstGeom prst="rect">
                <a:avLst/>
              </a:prstGeom>
              <a:blipFill>
                <a:blip r:embed="rId5"/>
                <a:stretch>
                  <a:fillRect l="-3937" t="-5970" r="-3150" b="-25373"/>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0D9D69D1-A4CD-4AF3-8E46-C96E03451C27}"/>
              </a:ext>
            </a:extLst>
          </p:cNvPr>
          <p:cNvSpPr txBox="1"/>
          <p:nvPr/>
        </p:nvSpPr>
        <p:spPr>
          <a:xfrm>
            <a:off x="5449824" y="1268660"/>
            <a:ext cx="2343655" cy="400110"/>
          </a:xfrm>
          <a:prstGeom prst="rect">
            <a:avLst/>
          </a:prstGeom>
          <a:noFill/>
        </p:spPr>
        <p:txBody>
          <a:bodyPr wrap="none" rtlCol="0">
            <a:spAutoFit/>
          </a:bodyPr>
          <a:lstStyle/>
          <a:p>
            <a:r>
              <a:rPr lang="el-GR" altLang="zh-CN" sz="2000" i="1" dirty="0">
                <a:solidFill>
                  <a:schemeClr val="accent3"/>
                </a:solidFill>
                <a:latin typeface="Cambria" panose="02040503050406030204" pitchFamily="18" charset="0"/>
                <a:ea typeface="Cambria" panose="02040503050406030204" pitchFamily="18" charset="0"/>
              </a:rPr>
              <a:t>τ</a:t>
            </a:r>
            <a:r>
              <a:rPr lang="en-US" altLang="zh-CN" sz="2000" dirty="0">
                <a:solidFill>
                  <a:schemeClr val="accent3"/>
                </a:solidFill>
                <a:latin typeface="Cambria" panose="02040503050406030204" pitchFamily="18" charset="0"/>
                <a:ea typeface="Cambria" panose="02040503050406030204" pitchFamily="18" charset="0"/>
              </a:rPr>
              <a:t> = </a:t>
            </a:r>
            <a:r>
              <a:rPr lang="zh-CN" altLang="en-US" sz="2000" dirty="0">
                <a:solidFill>
                  <a:schemeClr val="accent3"/>
                </a:solidFill>
                <a:latin typeface="Cambria" panose="02040503050406030204" pitchFamily="18" charset="0"/>
                <a:ea typeface="Cambria" panose="02040503050406030204" pitchFamily="18" charset="0"/>
              </a:rPr>
              <a:t>≤</a:t>
            </a:r>
            <a:r>
              <a:rPr lang="en-US" altLang="zh-CN" sz="2000" dirty="0">
                <a:solidFill>
                  <a:schemeClr val="accent3"/>
                </a:solidFill>
                <a:latin typeface="Cambria" panose="02040503050406030204" pitchFamily="18" charset="0"/>
                <a:ea typeface="Cambria" panose="02040503050406030204" pitchFamily="18" charset="0"/>
              </a:rPr>
              <a:t> 2.5 fs </a:t>
            </a:r>
            <a:r>
              <a:rPr lang="en-US" altLang="zh-CN" dirty="0">
                <a:solidFill>
                  <a:schemeClr val="accent3"/>
                </a:solidFill>
                <a:latin typeface="Cambria" panose="02040503050406030204" pitchFamily="18" charset="0"/>
                <a:ea typeface="Cambria" panose="02040503050406030204" pitchFamily="18" charset="0"/>
              </a:rPr>
              <a:t>(90% CI) </a:t>
            </a:r>
            <a:endParaRPr lang="en-US" sz="2000" dirty="0">
              <a:solidFill>
                <a:schemeClr val="accent3"/>
              </a:solidFill>
              <a:latin typeface="Cambria" panose="02040503050406030204" pitchFamily="18" charset="0"/>
              <a:ea typeface="Cambria" panose="02040503050406030204" pitchFamily="18" charset="0"/>
            </a:endParaRPr>
          </a:p>
        </p:txBody>
      </p:sp>
      <p:sp>
        <p:nvSpPr>
          <p:cNvPr id="10" name="Content Placeholder 1">
            <a:extLst>
              <a:ext uri="{FF2B5EF4-FFF2-40B4-BE49-F238E27FC236}">
                <a16:creationId xmlns:a16="http://schemas.microsoft.com/office/drawing/2014/main" id="{EDA1BF60-747C-4EA7-8577-532F665CB059}"/>
              </a:ext>
            </a:extLst>
          </p:cNvPr>
          <p:cNvSpPr txBox="1">
            <a:spLocks/>
          </p:cNvSpPr>
          <p:nvPr/>
        </p:nvSpPr>
        <p:spPr bwMode="auto">
          <a:xfrm>
            <a:off x="362691" y="5309387"/>
            <a:ext cx="7638309" cy="63421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marL="135146" indent="-135146" algn="l" defTabSz="602528" rtl="0" eaLnBrk="1" fontAlgn="base" hangingPunct="1">
              <a:lnSpc>
                <a:spcPct val="90000"/>
              </a:lnSpc>
              <a:spcBef>
                <a:spcPts val="905"/>
              </a:spcBef>
              <a:spcAft>
                <a:spcPct val="0"/>
              </a:spcAft>
              <a:buSzPct val="100000"/>
              <a:buFont typeface="Wingdings" pitchFamily="2" charset="2"/>
              <a:buChar char="§"/>
              <a:defRPr sz="2400">
                <a:solidFill>
                  <a:srgbClr val="064308"/>
                </a:solidFill>
                <a:latin typeface="Arial" charset="0"/>
                <a:ea typeface="ＭＳ Ｐゴシック" pitchFamily="-65" charset="-128"/>
                <a:cs typeface="ＭＳ Ｐゴシック" pitchFamily="-65" charset="-128"/>
              </a:defRPr>
            </a:lvl1pPr>
            <a:lvl2pPr marL="272546" indent="-113749" algn="l" defTabSz="602528" rtl="0" eaLnBrk="1" fontAlgn="base" hangingPunct="1">
              <a:lnSpc>
                <a:spcPct val="90000"/>
              </a:lnSpc>
              <a:spcBef>
                <a:spcPts val="15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443731" indent="-120505" algn="l" defTabSz="602528" rtl="0" eaLnBrk="1" fontAlgn="base" hangingPunct="1">
              <a:lnSpc>
                <a:spcPct val="90000"/>
              </a:lnSpc>
              <a:spcBef>
                <a:spcPts val="151"/>
              </a:spcBef>
              <a:spcAft>
                <a:spcPct val="0"/>
              </a:spcAft>
              <a:buSzPct val="100000"/>
              <a:buFont typeface="Lucida Grande" charset="0"/>
              <a:buChar char="»"/>
              <a:defRPr sz="1350">
                <a:solidFill>
                  <a:schemeClr val="tx1"/>
                </a:solidFill>
                <a:latin typeface="Arial" charset="0"/>
                <a:ea typeface="ヒラギノ角ゴ Pro W3" pitchFamily="-111" charset="-128"/>
                <a:cs typeface="ヒラギノ角ゴ Pro W3" pitchFamily="-111" charset="-128"/>
              </a:defRPr>
            </a:lvl3pPr>
            <a:lvl4pPr marL="546218" indent="-100234" algn="l" defTabSz="602528" rtl="0" eaLnBrk="1" fontAlgn="base" hangingPunct="1">
              <a:lnSpc>
                <a:spcPct val="90000"/>
              </a:lnSpc>
              <a:spcBef>
                <a:spcPts val="151"/>
              </a:spcBef>
              <a:spcAft>
                <a:spcPct val="0"/>
              </a:spcAft>
              <a:buClr>
                <a:srgbClr val="999999"/>
              </a:buClr>
              <a:buSzPct val="100000"/>
              <a:buFont typeface="Arial" pitchFamily="34" charset="0"/>
              <a:buChar char="•"/>
              <a:defRPr sz="1200">
                <a:solidFill>
                  <a:schemeClr val="tx1"/>
                </a:solidFill>
                <a:latin typeface="+mn-lt"/>
                <a:ea typeface="ヒラギノ角ゴ Pro W3" pitchFamily="-111" charset="-128"/>
                <a:cs typeface="ヒラギノ角ゴ Pro W3"/>
              </a:defRPr>
            </a:lvl4pPr>
            <a:lvl5pPr marL="752315" indent="-135146" algn="l" defTabSz="602528" rtl="0" eaLnBrk="1" fontAlgn="base" hangingPunct="1">
              <a:lnSpc>
                <a:spcPct val="90000"/>
              </a:lnSpc>
              <a:spcBef>
                <a:spcPts val="151"/>
              </a:spcBef>
              <a:spcAft>
                <a:spcPct val="0"/>
              </a:spcAft>
              <a:buClr>
                <a:srgbClr val="999999"/>
              </a:buClr>
              <a:buSzPct val="100000"/>
              <a:buFont typeface="Lucida Grande" charset="0"/>
              <a:buChar char="»"/>
              <a:defRPr sz="1050">
                <a:solidFill>
                  <a:schemeClr val="tx1"/>
                </a:solidFill>
                <a:latin typeface="+mn-lt"/>
                <a:ea typeface="ヒラギノ角ゴ Pro W3" pitchFamily="-111" charset="-128"/>
                <a:cs typeface="ヒラギノ角ゴ Pro W3"/>
              </a:defRPr>
            </a:lvl5pPr>
            <a:lvl6pPr marL="1667630"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6pPr>
            <a:lvl7pPr marL="2010443"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7pPr>
            <a:lvl8pPr marL="235325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8pPr>
            <a:lvl9pPr marL="269606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9pPr>
          </a:lstStyle>
          <a:p>
            <a:pPr marL="0" lvl="1" indent="0">
              <a:lnSpc>
                <a:spcPct val="120000"/>
              </a:lnSpc>
              <a:spcBef>
                <a:spcPts val="0"/>
              </a:spcBef>
              <a:buNone/>
            </a:pPr>
            <a:r>
              <a:rPr lang="en-US" sz="1800" kern="0" dirty="0">
                <a:latin typeface="Cambria" panose="02040503050406030204" pitchFamily="18" charset="0"/>
                <a:ea typeface="Cambria" panose="02040503050406030204" pitchFamily="18" charset="0"/>
              </a:rPr>
              <a:t>Monte Carlo reaction rate calculation </a:t>
            </a:r>
            <a:r>
              <a:rPr lang="en-US" altLang="zh-CN" sz="1800" kern="0" dirty="0">
                <a:latin typeface="Cambria" panose="02040503050406030204" pitchFamily="18" charset="0"/>
                <a:ea typeface="Cambria" panose="02040503050406030204" pitchFamily="18" charset="0"/>
                <a:hlinkClick r:id="rId6"/>
              </a:rPr>
              <a:t>https://github.com/rlongland/RatesMC</a:t>
            </a:r>
            <a:endParaRPr lang="en-US" altLang="zh-CN" sz="1800" kern="0" dirty="0">
              <a:latin typeface="Cambria" panose="02040503050406030204" pitchFamily="18" charset="0"/>
              <a:ea typeface="Cambria" panose="02040503050406030204" pitchFamily="18" charset="0"/>
            </a:endParaRPr>
          </a:p>
          <a:p>
            <a:pPr marL="0" lvl="1" indent="0">
              <a:lnSpc>
                <a:spcPct val="120000"/>
              </a:lnSpc>
              <a:spcBef>
                <a:spcPts val="0"/>
              </a:spcBef>
              <a:buNone/>
            </a:pPr>
            <a:r>
              <a:rPr lang="en-US" sz="1800" kern="0" dirty="0">
                <a:latin typeface="Cambria" panose="02040503050406030204" pitchFamily="18" charset="0"/>
                <a:ea typeface="Cambria" panose="02040503050406030204" pitchFamily="18" charset="0"/>
              </a:rPr>
              <a:t>Nova nucleosynthesis model calculation by Jordi José.</a:t>
            </a:r>
          </a:p>
        </p:txBody>
      </p:sp>
    </p:spTree>
    <p:extLst>
      <p:ext uri="{BB962C8B-B14F-4D97-AF65-F5344CB8AC3E}">
        <p14:creationId xmlns:p14="http://schemas.microsoft.com/office/powerpoint/2010/main" val="406899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6DC390-43BC-447C-A5DE-D8BEF7A16C7A}"/>
              </a:ext>
            </a:extLst>
          </p:cNvPr>
          <p:cNvSpPr>
            <a:spLocks noGrp="1"/>
          </p:cNvSpPr>
          <p:nvPr>
            <p:ph idx="1"/>
          </p:nvPr>
        </p:nvSpPr>
        <p:spPr/>
        <p:txBody>
          <a:bodyPr/>
          <a:lstStyle/>
          <a:p>
            <a:r>
              <a:rPr lang="en-US" altLang="zh-CN" dirty="0"/>
              <a:t>S1582 with DSL1:</a:t>
            </a:r>
          </a:p>
          <a:p>
            <a:pPr lvl="1">
              <a:lnSpc>
                <a:spcPct val="100000"/>
              </a:lnSpc>
              <a:spcBef>
                <a:spcPts val="600"/>
              </a:spcBef>
            </a:pPr>
            <a:r>
              <a:rPr lang="en-US" altLang="zh-CN" dirty="0"/>
              <a:t>Finite values on the lifetimes of the two lowest </a:t>
            </a:r>
            <a:r>
              <a:rPr lang="en-US" altLang="zh-CN" baseline="30000" dirty="0"/>
              <a:t>31</a:t>
            </a:r>
            <a:r>
              <a:rPr lang="en-US" altLang="zh-CN" dirty="0"/>
              <a:t>S excited states.</a:t>
            </a:r>
          </a:p>
          <a:p>
            <a:pPr lvl="1">
              <a:lnSpc>
                <a:spcPct val="100000"/>
              </a:lnSpc>
              <a:spcBef>
                <a:spcPts val="600"/>
              </a:spcBef>
            </a:pPr>
            <a:r>
              <a:rPr lang="en-US" altLang="zh-CN" dirty="0"/>
              <a:t>First constraints on the lifetimes of four high-lying </a:t>
            </a:r>
            <a:r>
              <a:rPr lang="en-US" altLang="zh-CN" baseline="30000" dirty="0"/>
              <a:t>31</a:t>
            </a:r>
            <a:r>
              <a:rPr lang="en-US" altLang="zh-CN" dirty="0"/>
              <a:t>S excited states.</a:t>
            </a:r>
          </a:p>
          <a:p>
            <a:pPr lvl="1">
              <a:lnSpc>
                <a:spcPct val="100000"/>
              </a:lnSpc>
              <a:spcBef>
                <a:spcPts val="600"/>
              </a:spcBef>
            </a:pPr>
            <a:r>
              <a:rPr lang="en-US" altLang="zh-CN" sz="2000" dirty="0"/>
              <a:t>Observation of Doppler-shifted </a:t>
            </a:r>
            <a:r>
              <a:rPr lang="en-US" altLang="zh-CN" sz="2000" i="1" dirty="0"/>
              <a:t>γ</a:t>
            </a:r>
            <a:r>
              <a:rPr lang="en-US" altLang="zh-CN" sz="2000" dirty="0"/>
              <a:t> rays originating from the </a:t>
            </a:r>
            <a:r>
              <a:rPr lang="en-US" sz="2000" dirty="0"/>
              <a:t>astrophysically important 3/2</a:t>
            </a:r>
            <a:r>
              <a:rPr lang="en-US" sz="2000" baseline="30000" dirty="0"/>
              <a:t>+</a:t>
            </a:r>
            <a:r>
              <a:rPr lang="en-US" sz="2000" dirty="0"/>
              <a:t>, 260-keV </a:t>
            </a:r>
            <a:r>
              <a:rPr lang="en-US" sz="2000" baseline="30000" dirty="0"/>
              <a:t>30</a:t>
            </a:r>
            <a:r>
              <a:rPr lang="en-US" sz="2000" dirty="0"/>
              <a:t>P(</a:t>
            </a:r>
            <a:r>
              <a:rPr lang="en-US" sz="2000" i="1" dirty="0"/>
              <a:t>p</a:t>
            </a:r>
            <a:r>
              <a:rPr lang="en-US" sz="2000" dirty="0"/>
              <a:t>,</a:t>
            </a:r>
            <a:r>
              <a:rPr lang="en-US" sz="2000" i="1" dirty="0"/>
              <a:t>γ</a:t>
            </a:r>
            <a:r>
              <a:rPr lang="en-US" sz="2000" dirty="0"/>
              <a:t>)</a:t>
            </a:r>
            <a:r>
              <a:rPr lang="en-US" sz="2000" baseline="30000" dirty="0"/>
              <a:t>31</a:t>
            </a:r>
            <a:r>
              <a:rPr lang="en-US" sz="2000" dirty="0"/>
              <a:t>S resonance.</a:t>
            </a:r>
          </a:p>
          <a:p>
            <a:pPr algn="just">
              <a:lnSpc>
                <a:spcPct val="120000"/>
              </a:lnSpc>
              <a:spcBef>
                <a:spcPts val="0"/>
              </a:spcBef>
            </a:pPr>
            <a:endParaRPr lang="en-US" sz="2000" dirty="0"/>
          </a:p>
          <a:p>
            <a:r>
              <a:rPr lang="en-US" dirty="0"/>
              <a:t>S2373 with DSL2:</a:t>
            </a:r>
          </a:p>
          <a:p>
            <a:pPr marL="274320" indent="-109728" algn="just">
              <a:lnSpc>
                <a:spcPct val="100000"/>
              </a:lnSpc>
              <a:spcBef>
                <a:spcPts val="600"/>
              </a:spcBef>
            </a:pPr>
            <a:r>
              <a:rPr lang="en-US" sz="2000" dirty="0">
                <a:solidFill>
                  <a:schemeClr val="tx1"/>
                </a:solidFill>
                <a:ea typeface="ＭＳ Ｐゴシック" charset="-128"/>
              </a:rPr>
              <a:t>Our simulation has demonstrated that with 19 shifts, we can either obtain a finite value as low as 3 fs or set a strong upper limit of 2.5 fs on the lifetime of the astrophysically important resonance.</a:t>
            </a:r>
          </a:p>
          <a:p>
            <a:pPr marL="274320" indent="-109728" algn="just">
              <a:lnSpc>
                <a:spcPct val="100000"/>
              </a:lnSpc>
              <a:spcBef>
                <a:spcPts val="600"/>
              </a:spcBef>
            </a:pPr>
            <a:r>
              <a:rPr lang="en-US" sz="2000" dirty="0">
                <a:solidFill>
                  <a:schemeClr val="tx1"/>
                </a:solidFill>
              </a:rPr>
              <a:t>This level of precision will put the </a:t>
            </a:r>
            <a:r>
              <a:rPr lang="en-US" altLang="zh-CN" sz="2000" baseline="30000" dirty="0">
                <a:solidFill>
                  <a:schemeClr val="tx1"/>
                </a:solidFill>
              </a:rPr>
              <a:t>30</a:t>
            </a:r>
            <a:r>
              <a:rPr lang="en-US" altLang="zh-CN" sz="2000" dirty="0">
                <a:solidFill>
                  <a:schemeClr val="tx1"/>
                </a:solidFill>
              </a:rPr>
              <a:t>P(</a:t>
            </a:r>
            <a:r>
              <a:rPr lang="en-US" altLang="zh-CN" sz="2000" i="1" dirty="0">
                <a:solidFill>
                  <a:schemeClr val="tx1"/>
                </a:solidFill>
              </a:rPr>
              <a:t>p</a:t>
            </a:r>
            <a:r>
              <a:rPr lang="en-US" altLang="zh-CN" sz="2000" dirty="0">
                <a:solidFill>
                  <a:schemeClr val="tx1"/>
                </a:solidFill>
              </a:rPr>
              <a:t>,</a:t>
            </a:r>
            <a:r>
              <a:rPr lang="en-US" altLang="zh-CN" sz="2000" i="1" dirty="0">
                <a:solidFill>
                  <a:schemeClr val="tx1"/>
                </a:solidFill>
              </a:rPr>
              <a:t>γ</a:t>
            </a:r>
            <a:r>
              <a:rPr lang="en-US" altLang="zh-CN" sz="2000" dirty="0">
                <a:solidFill>
                  <a:schemeClr val="tx1"/>
                </a:solidFill>
              </a:rPr>
              <a:t>)</a:t>
            </a:r>
            <a:r>
              <a:rPr lang="en-US" altLang="zh-CN" sz="2000" baseline="30000" dirty="0">
                <a:solidFill>
                  <a:schemeClr val="tx1"/>
                </a:solidFill>
              </a:rPr>
              <a:t>31</a:t>
            </a:r>
            <a:r>
              <a:rPr lang="en-US" altLang="zh-CN" sz="2000" dirty="0">
                <a:solidFill>
                  <a:schemeClr val="tx1"/>
                </a:solidFill>
              </a:rPr>
              <a:t>S </a:t>
            </a:r>
            <a:r>
              <a:rPr lang="en-US" sz="2000" dirty="0">
                <a:solidFill>
                  <a:schemeClr val="tx1"/>
                </a:solidFill>
              </a:rPr>
              <a:t>reaction rate on a fully experimental footing for the first time, and will potentially eliminate the largest nuclear uncertainty associated with a series of isotopic and elemental abundance ratios in nova ejecta.</a:t>
            </a:r>
          </a:p>
        </p:txBody>
      </p:sp>
      <p:sp>
        <p:nvSpPr>
          <p:cNvPr id="3" name="Title 2">
            <a:extLst>
              <a:ext uri="{FF2B5EF4-FFF2-40B4-BE49-F238E27FC236}">
                <a16:creationId xmlns:a16="http://schemas.microsoft.com/office/drawing/2014/main" id="{2E072E7E-F71B-455D-B8EF-6D11E95910FF}"/>
              </a:ext>
            </a:extLst>
          </p:cNvPr>
          <p:cNvSpPr>
            <a:spLocks noGrp="1"/>
          </p:cNvSpPr>
          <p:nvPr>
            <p:ph type="title"/>
          </p:nvPr>
        </p:nvSpPr>
        <p:spPr>
          <a:xfrm>
            <a:off x="76200" y="316396"/>
            <a:ext cx="8991600" cy="424506"/>
          </a:xfrm>
        </p:spPr>
        <p:txBody>
          <a:bodyPr/>
          <a:lstStyle/>
          <a:p>
            <a:r>
              <a:rPr lang="en-US" dirty="0"/>
              <a:t>Summary of DSL</a:t>
            </a:r>
          </a:p>
        </p:txBody>
      </p:sp>
      <p:sp>
        <p:nvSpPr>
          <p:cNvPr id="4" name="Footer Placeholder 3">
            <a:extLst>
              <a:ext uri="{FF2B5EF4-FFF2-40B4-BE49-F238E27FC236}">
                <a16:creationId xmlns:a16="http://schemas.microsoft.com/office/drawing/2014/main" id="{E8613FD9-0557-4B44-95E0-F6109D368F54}"/>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4A4A4BA1-2321-4700-87CA-BD16789509B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37</a:t>
            </a:fld>
            <a:r>
              <a:rPr lang="en-US" dirty="0"/>
              <a:t> / 40</a:t>
            </a:r>
          </a:p>
        </p:txBody>
      </p:sp>
    </p:spTree>
    <p:extLst>
      <p:ext uri="{BB962C8B-B14F-4D97-AF65-F5344CB8AC3E}">
        <p14:creationId xmlns:p14="http://schemas.microsoft.com/office/powerpoint/2010/main" val="1059314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38A8778-F0D5-4C8B-AF47-1875CAF687E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1"/>
          <a:stretch/>
        </p:blipFill>
        <p:spPr>
          <a:xfrm>
            <a:off x="4709160" y="1079796"/>
            <a:ext cx="3291840" cy="4642241"/>
          </a:xfrm>
          <a:prstGeom prst="rect">
            <a:avLst/>
          </a:prstGeom>
        </p:spPr>
      </p:pic>
      <p:pic>
        <p:nvPicPr>
          <p:cNvPr id="7" name="Content Placeholder 6">
            <a:extLst>
              <a:ext uri="{FF2B5EF4-FFF2-40B4-BE49-F238E27FC236}">
                <a16:creationId xmlns:a16="http://schemas.microsoft.com/office/drawing/2014/main" id="{F3B8C747-E7C6-4142-AE03-C35C8F18E48F}"/>
              </a:ext>
            </a:extLst>
          </p:cNvPr>
          <p:cNvPicPr>
            <a:picLocks noGrp="1" noChangeAspect="1"/>
          </p:cNvPicPr>
          <p:nvPr>
            <p:ph idx="1"/>
          </p:nvPr>
        </p:nvPicPr>
        <p:blipFill>
          <a:blip r:embed="rId4"/>
          <a:stretch>
            <a:fillRect/>
          </a:stretch>
        </p:blipFill>
        <p:spPr>
          <a:xfrm>
            <a:off x="880353" y="1079796"/>
            <a:ext cx="3313330" cy="4937125"/>
          </a:xfrm>
        </p:spPr>
      </p:pic>
      <p:sp>
        <p:nvSpPr>
          <p:cNvPr id="3" name="Title 2">
            <a:extLst>
              <a:ext uri="{FF2B5EF4-FFF2-40B4-BE49-F238E27FC236}">
                <a16:creationId xmlns:a16="http://schemas.microsoft.com/office/drawing/2014/main" id="{E1D95F95-513C-4088-822C-3AE84BE1E8C3}"/>
              </a:ext>
            </a:extLst>
          </p:cNvPr>
          <p:cNvSpPr>
            <a:spLocks noGrp="1"/>
          </p:cNvSpPr>
          <p:nvPr>
            <p:ph type="title"/>
          </p:nvPr>
        </p:nvSpPr>
        <p:spPr>
          <a:xfrm>
            <a:off x="76200" y="316396"/>
            <a:ext cx="8991600" cy="424506"/>
          </a:xfrm>
        </p:spPr>
        <p:txBody>
          <a:bodyPr/>
          <a:lstStyle/>
          <a:p>
            <a:r>
              <a:rPr lang="en-US" altLang="zh-CN" dirty="0"/>
              <a:t>DSL </a:t>
            </a:r>
            <a:r>
              <a:rPr lang="en-US" dirty="0"/>
              <a:t>Collaboration</a:t>
            </a:r>
          </a:p>
        </p:txBody>
      </p:sp>
      <p:sp>
        <p:nvSpPr>
          <p:cNvPr id="4" name="Footer Placeholder 3">
            <a:extLst>
              <a:ext uri="{FF2B5EF4-FFF2-40B4-BE49-F238E27FC236}">
                <a16:creationId xmlns:a16="http://schemas.microsoft.com/office/drawing/2014/main" id="{ABFE217B-649D-461E-AD4C-71193D08D078}"/>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9979FBF8-47BD-42C5-8860-EBB95758F88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38</a:t>
            </a:fld>
            <a:r>
              <a:rPr lang="en-US" dirty="0"/>
              <a:t> / 40</a:t>
            </a:r>
          </a:p>
        </p:txBody>
      </p:sp>
      <p:sp>
        <p:nvSpPr>
          <p:cNvPr id="6" name="Rectangle 5">
            <a:extLst>
              <a:ext uri="{FF2B5EF4-FFF2-40B4-BE49-F238E27FC236}">
                <a16:creationId xmlns:a16="http://schemas.microsoft.com/office/drawing/2014/main" id="{E4EA99D4-F5C5-4C09-A291-26C09BC59FC7}"/>
              </a:ext>
            </a:extLst>
          </p:cNvPr>
          <p:cNvSpPr/>
          <p:nvPr/>
        </p:nvSpPr>
        <p:spPr>
          <a:xfrm>
            <a:off x="749915" y="1073617"/>
            <a:ext cx="1636930" cy="4937125"/>
          </a:xfrm>
          <a:prstGeom prst="rect">
            <a:avLst/>
          </a:prstGeom>
          <a:solidFill>
            <a:srgbClr val="E6E6DC">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BEA554A-D8EB-4EE0-9A26-33702DCD14E1}"/>
              </a:ext>
            </a:extLst>
          </p:cNvPr>
          <p:cNvSpPr/>
          <p:nvPr/>
        </p:nvSpPr>
        <p:spPr>
          <a:xfrm>
            <a:off x="4506850" y="1073618"/>
            <a:ext cx="1636930" cy="4937125"/>
          </a:xfrm>
          <a:prstGeom prst="rect">
            <a:avLst/>
          </a:prstGeom>
          <a:solidFill>
            <a:srgbClr val="E6E6DC">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1491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F70A3C-8C80-491C-9EC8-2611B7580D15}"/>
              </a:ext>
            </a:extLst>
          </p:cNvPr>
          <p:cNvSpPr>
            <a:spLocks noGrp="1"/>
          </p:cNvSpPr>
          <p:nvPr>
            <p:ph type="title"/>
          </p:nvPr>
        </p:nvSpPr>
        <p:spPr>
          <a:xfrm>
            <a:off x="76200" y="316395"/>
            <a:ext cx="8991600" cy="424506"/>
          </a:xfrm>
        </p:spPr>
        <p:txBody>
          <a:bodyPr/>
          <a:lstStyle/>
          <a:p>
            <a:r>
              <a:rPr lang="en-US" i="1" dirty="0"/>
              <a:t>γ</a:t>
            </a:r>
            <a:r>
              <a:rPr lang="en-US" dirty="0"/>
              <a:t>-ray measurements of </a:t>
            </a:r>
            <a:r>
              <a:rPr lang="en-US" baseline="30000" dirty="0"/>
              <a:t>31</a:t>
            </a:r>
            <a:r>
              <a:rPr lang="en-US" dirty="0"/>
              <a:t>S states around 6.39 MeV</a:t>
            </a:r>
          </a:p>
        </p:txBody>
      </p:sp>
      <p:sp>
        <p:nvSpPr>
          <p:cNvPr id="4" name="Footer Placeholder 3">
            <a:extLst>
              <a:ext uri="{FF2B5EF4-FFF2-40B4-BE49-F238E27FC236}">
                <a16:creationId xmlns:a16="http://schemas.microsoft.com/office/drawing/2014/main" id="{A7D66EC3-667B-4B50-B02E-15C4EAB6A3D7}"/>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5D8033BD-2D6C-4961-BA7E-E3C59B3E826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39</a:t>
            </a:fld>
            <a:r>
              <a:rPr lang="en-US" dirty="0"/>
              <a:t> / 40</a:t>
            </a:r>
          </a:p>
        </p:txBody>
      </p:sp>
      <p:graphicFrame>
        <p:nvGraphicFramePr>
          <p:cNvPr id="6" name="Content Placeholder 5">
            <a:extLst>
              <a:ext uri="{FF2B5EF4-FFF2-40B4-BE49-F238E27FC236}">
                <a16:creationId xmlns:a16="http://schemas.microsoft.com/office/drawing/2014/main" id="{96BF31E0-E378-4FFB-AC54-B63D881A0BC0}"/>
              </a:ext>
            </a:extLst>
          </p:cNvPr>
          <p:cNvGraphicFramePr>
            <a:graphicFrameLocks noGrp="1"/>
          </p:cNvGraphicFramePr>
          <p:nvPr>
            <p:ph idx="1"/>
          </p:nvPr>
        </p:nvGraphicFramePr>
        <p:xfrm>
          <a:off x="193302" y="1066800"/>
          <a:ext cx="8798298" cy="4952994"/>
        </p:xfrm>
        <a:graphic>
          <a:graphicData uri="http://schemas.openxmlformats.org/drawingml/2006/table">
            <a:tbl>
              <a:tblPr firstRow="1" bandRow="1"/>
              <a:tblGrid>
                <a:gridCol w="1239257">
                  <a:extLst>
                    <a:ext uri="{9D8B030D-6E8A-4147-A177-3AD203B41FA5}">
                      <a16:colId xmlns:a16="http://schemas.microsoft.com/office/drawing/2014/main" val="3352261365"/>
                    </a:ext>
                  </a:extLst>
                </a:gridCol>
                <a:gridCol w="655320">
                  <a:extLst>
                    <a:ext uri="{9D8B030D-6E8A-4147-A177-3AD203B41FA5}">
                      <a16:colId xmlns:a16="http://schemas.microsoft.com/office/drawing/2014/main" val="270523148"/>
                    </a:ext>
                  </a:extLst>
                </a:gridCol>
                <a:gridCol w="1569720">
                  <a:extLst>
                    <a:ext uri="{9D8B030D-6E8A-4147-A177-3AD203B41FA5}">
                      <a16:colId xmlns:a16="http://schemas.microsoft.com/office/drawing/2014/main" val="721670299"/>
                    </a:ext>
                  </a:extLst>
                </a:gridCol>
                <a:gridCol w="1341120">
                  <a:extLst>
                    <a:ext uri="{9D8B030D-6E8A-4147-A177-3AD203B41FA5}">
                      <a16:colId xmlns:a16="http://schemas.microsoft.com/office/drawing/2014/main" val="3571143822"/>
                    </a:ext>
                  </a:extLst>
                </a:gridCol>
                <a:gridCol w="914400">
                  <a:extLst>
                    <a:ext uri="{9D8B030D-6E8A-4147-A177-3AD203B41FA5}">
                      <a16:colId xmlns:a16="http://schemas.microsoft.com/office/drawing/2014/main" val="1737588879"/>
                    </a:ext>
                  </a:extLst>
                </a:gridCol>
                <a:gridCol w="1765982">
                  <a:extLst>
                    <a:ext uri="{9D8B030D-6E8A-4147-A177-3AD203B41FA5}">
                      <a16:colId xmlns:a16="http://schemas.microsoft.com/office/drawing/2014/main" val="1626934702"/>
                    </a:ext>
                  </a:extLst>
                </a:gridCol>
                <a:gridCol w="1312499">
                  <a:extLst>
                    <a:ext uri="{9D8B030D-6E8A-4147-A177-3AD203B41FA5}">
                      <a16:colId xmlns:a16="http://schemas.microsoft.com/office/drawing/2014/main" val="811837710"/>
                    </a:ext>
                  </a:extLst>
                </a:gridCol>
              </a:tblGrid>
              <a:tr h="345790">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E</a:t>
                      </a:r>
                      <a:r>
                        <a:rPr lang="en-US" sz="1600" i="1" baseline="-25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x</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 (keV)</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J</a:t>
                      </a:r>
                      <a:r>
                        <a:rPr lang="en-US" sz="1600" i="1"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π</a:t>
                      </a:r>
                      <a:r>
                        <a:rPr lang="en-US" sz="1600" i="1" baseline="-25000"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i</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i="1"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E</a:t>
                      </a:r>
                      <a:r>
                        <a:rPr lang="en-US" sz="1600" i="1" baseline="-25000"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γ</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 (keV)</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i="1"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E</a:t>
                      </a:r>
                      <a:r>
                        <a:rPr lang="en-US" sz="1600" i="1" baseline="-25000"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f</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 (keV)</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J</a:t>
                      </a:r>
                      <a:r>
                        <a:rPr lang="en-US" sz="1600" i="1"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π</a:t>
                      </a:r>
                      <a:r>
                        <a:rPr lang="en-US" sz="1600" i="1" baseline="-25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f</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Reaction / Decay</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Reference</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alpha val="9804"/>
                      </a:srgbClr>
                    </a:solidFill>
                  </a:tcPr>
                </a:tc>
                <a:extLst>
                  <a:ext uri="{0D108BD9-81ED-4DB2-BD59-A6C34878D82A}">
                    <a16:rowId xmlns:a16="http://schemas.microsoft.com/office/drawing/2014/main" val="3447582581"/>
                  </a:ext>
                </a:extLst>
              </a:tr>
              <a:tr h="326302">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6393.7(5)</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00FF">
                        <a:alpha val="10196"/>
                      </a:srgbClr>
                    </a:solidFill>
                  </a:tcPr>
                </a:tc>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11/2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00FF">
                        <a:alpha val="10196"/>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1090.7(10)</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0000FF">
                        <a:alpha val="10196"/>
                      </a:srgbClr>
                    </a:solidFill>
                  </a:tcPr>
                </a:tc>
                <a:tc>
                  <a:txBody>
                    <a:bodyPr/>
                    <a:lstStyle/>
                    <a:p>
                      <a:pPr algn="ctr">
                        <a:lnSpc>
                          <a:spcPct val="107000"/>
                        </a:lnSpc>
                        <a:spcAft>
                          <a:spcPts val="0"/>
                        </a:spcAft>
                      </a:pP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5301</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0000FF">
                        <a:alpha val="10196"/>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9/2</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0000FF">
                        <a:alpha val="10196"/>
                      </a:srgbClr>
                    </a:solidFill>
                  </a:tcPr>
                </a:tc>
                <a:tc rowSpan="2">
                  <a:txBody>
                    <a:bodyPr/>
                    <a:lstStyle/>
                    <a:p>
                      <a:pPr algn="ctr">
                        <a:lnSpc>
                          <a:spcPct val="107000"/>
                        </a:lnSpc>
                        <a:spcAft>
                          <a:spcPts val="0"/>
                        </a:spcAft>
                      </a:pP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C(</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20</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Ne,</a:t>
                      </a: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n</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00FF">
                        <a:alpha val="10196"/>
                      </a:srgbClr>
                    </a:solidFill>
                  </a:tcPr>
                </a:tc>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Jenkins</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00FF">
                        <a:alpha val="10196"/>
                      </a:srgbClr>
                    </a:solidFill>
                  </a:tcPr>
                </a:tc>
                <a:extLst>
                  <a:ext uri="{0D108BD9-81ED-4DB2-BD59-A6C34878D82A}">
                    <a16:rowId xmlns:a16="http://schemas.microsoft.com/office/drawing/2014/main" val="3949808806"/>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3042.4(4)</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solidFill>
                      <a:srgbClr val="0000FF">
                        <a:alpha val="10196"/>
                      </a:srgbClr>
                    </a:solidFill>
                  </a:tcPr>
                </a:tc>
                <a:tc>
                  <a:txBody>
                    <a:bodyPr/>
                    <a:lstStyle/>
                    <a:p>
                      <a:pPr algn="ctr">
                        <a:lnSpc>
                          <a:spcPct val="107000"/>
                        </a:lnSpc>
                        <a:spcAft>
                          <a:spcPts val="0"/>
                        </a:spcAft>
                      </a:pP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3351</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7/2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solidFill>
                      <a:srgbClr val="0000FF">
                        <a:alpha val="10196"/>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466771919"/>
                  </a:ext>
                </a:extLst>
              </a:tr>
              <a:tr h="326302">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6394.2(2)</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11/2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1091.2(4)</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5301.7(3)</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9/2</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28</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Si(</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4</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He,</a:t>
                      </a: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n</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Doherty</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extLst>
                  <a:ext uri="{0D108BD9-81ED-4DB2-BD59-A6C34878D82A}">
                    <a16:rowId xmlns:a16="http://schemas.microsoft.com/office/drawing/2014/main" val="1492682066"/>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3042.9(1)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3351.3(2)</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7/2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16400238"/>
                  </a:ext>
                </a:extLst>
              </a:tr>
              <a:tr h="326302">
                <a:tc rowSpan="2">
                  <a:txBody>
                    <a:bodyPr/>
                    <a:lstStyle/>
                    <a:p>
                      <a:pPr algn="ctr">
                        <a:lnSpc>
                          <a:spcPct val="107000"/>
                        </a:lnSpc>
                        <a:spcAft>
                          <a:spcPts val="0"/>
                        </a:spcAft>
                      </a:pP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6393</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11/2</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1090.5(7)</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5301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9/2</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24</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Mg(</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C,</a:t>
                      </a: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αn</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rowSpan="2">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Testov</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extLst>
                  <a:ext uri="{0D108BD9-81ED-4DB2-BD59-A6C34878D82A}">
                    <a16:rowId xmlns:a16="http://schemas.microsoft.com/office/drawing/2014/main" val="3367181995"/>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3042.2(10)</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3351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7/2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FF">
                        <a:alpha val="10196"/>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4054279539"/>
                  </a:ext>
                </a:extLst>
              </a:tr>
              <a:tr h="345790">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6392.5(2)</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5143.1(2)</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1248.5(1)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28</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Si(</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4</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He,</a:t>
                      </a: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n</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Doherty</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extLst>
                  <a:ext uri="{0D108BD9-81ED-4DB2-BD59-A6C34878D82A}">
                    <a16:rowId xmlns:a16="http://schemas.microsoft.com/office/drawing/2014/main" val="2151734051"/>
                  </a:ext>
                </a:extLst>
              </a:tr>
              <a:tr h="345790">
                <a:tc>
                  <a:txBody>
                    <a:bodyPr/>
                    <a:lstStyle/>
                    <a:p>
                      <a:pPr algn="ctr">
                        <a:lnSpc>
                          <a:spcPct val="107000"/>
                        </a:lnSpc>
                        <a:spcAft>
                          <a:spcPts val="0"/>
                        </a:spcAft>
                      </a:pPr>
                      <a:r>
                        <a:rPr lang="en-US" sz="1600" i="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6392.5(2)</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5/2</a:t>
                      </a:r>
                      <a:r>
                        <a:rPr lang="en-US" sz="1600" baseline="300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5145(3)</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1248</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H(</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30</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P,</a:t>
                      </a: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n</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tc>
                  <a:txBody>
                    <a:bodyPr/>
                    <a:lstStyle/>
                    <a:p>
                      <a:pPr algn="ctr">
                        <a:lnSpc>
                          <a:spcPct val="107000"/>
                        </a:lnSpc>
                        <a:spcAft>
                          <a:spcPts val="0"/>
                        </a:spcAft>
                      </a:pPr>
                      <a:r>
                        <a:rPr lang="en-US" sz="1600" dirty="0" err="1">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Kankainen</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alpha val="9804"/>
                      </a:srgbClr>
                    </a:solidFill>
                  </a:tcPr>
                </a:tc>
                <a:extLst>
                  <a:ext uri="{0D108BD9-81ED-4DB2-BD59-A6C34878D82A}">
                    <a16:rowId xmlns:a16="http://schemas.microsoft.com/office/drawing/2014/main" val="2423453587"/>
                  </a:ext>
                </a:extLst>
              </a:tr>
              <a:tr h="326302">
                <a:tc rowSpan="6">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6390.2(7)</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9804"/>
                      </a:srgbClr>
                    </a:solidFill>
                  </a:tcPr>
                </a:tc>
                <a:tc rowSpan="6">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9804"/>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2182.52(25)</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solidFill>
                      <a:srgbClr val="FF0000">
                        <a:alpha val="9804"/>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4207.7(31)</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w="6350" cap="flat" cmpd="sng" algn="ctr">
                      <a:solidFill>
                        <a:schemeClr val="tx1"/>
                      </a:solidFill>
                      <a:prstDash val="solid"/>
                      <a:round/>
                      <a:headEnd type="none" w="med" len="med"/>
                      <a:tailEnd type="none" w="med" len="med"/>
                    </a:lnT>
                    <a:lnB>
                      <a:noFill/>
                    </a:lnB>
                    <a:solidFill>
                      <a:srgbClr val="FF0000">
                        <a:alpha val="9804"/>
                      </a:srgbClr>
                    </a:solidFill>
                  </a:tcPr>
                </a:tc>
                <a:tc rowSpan="6">
                  <a:txBody>
                    <a:bodyPr/>
                    <a:lstStyle/>
                    <a:p>
                      <a:pPr algn="ctr">
                        <a:lnSpc>
                          <a:spcPct val="107000"/>
                        </a:lnSpc>
                        <a:spcAft>
                          <a:spcPts val="0"/>
                        </a:spcAft>
                      </a:pP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Cl(</a:t>
                      </a:r>
                      <a:r>
                        <a:rPr lang="en-US" sz="1600" i="1"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β</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altLang="zh-CN" sz="1600" i="1" baseline="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γ</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a:t>
                      </a: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S</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63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9804"/>
                      </a:srgbClr>
                    </a:solidFill>
                  </a:tcPr>
                </a:tc>
                <a:tc rowSpan="6">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Bennett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anchor="ctr">
                    <a:lnL>
                      <a:noFill/>
                    </a:lnL>
                    <a:lnR>
                      <a:noFill/>
                    </a:lnR>
                    <a:lnT w="63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alpha val="9804"/>
                      </a:srgbClr>
                    </a:solidFill>
                  </a:tcPr>
                </a:tc>
                <a:extLst>
                  <a:ext uri="{0D108BD9-81ED-4DB2-BD59-A6C34878D82A}">
                    <a16:rowId xmlns:a16="http://schemas.microsoft.com/office/drawing/2014/main" val="4019954419"/>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3106.28(31)</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3283.76(31)</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044071065"/>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3313.56(33)</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3076.40(31)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553543316"/>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4155.84(31)</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2234.06(20)</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36565350"/>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5141.3(6)</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1248.43(20)</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3/2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a:noFill/>
                    </a:lnB>
                    <a:solidFill>
                      <a:srgbClr val="FF0000">
                        <a:alpha val="9804"/>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488490000"/>
                  </a:ext>
                </a:extLst>
              </a:tr>
              <a:tr h="326302">
                <a:tc vMerge="1">
                  <a:txBody>
                    <a:bodyPr/>
                    <a:lstStyle/>
                    <a:p>
                      <a:endParaRPr lang="zh-CN" altLang="en-US"/>
                    </a:p>
                  </a:txBody>
                  <a:tcPr/>
                </a:tc>
                <a:tc vMerge="1">
                  <a:txBody>
                    <a:bodyPr/>
                    <a:lstStyle/>
                    <a:p>
                      <a:endParaRPr lang="zh-CN" altLang="en-US"/>
                    </a:p>
                  </a:txBody>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6389.5(7)</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0000">
                        <a:alpha val="9804"/>
                      </a:srgbClr>
                    </a:solidFill>
                  </a:tcPr>
                </a:tc>
                <a:tc>
                  <a:txBody>
                    <a:bodyPr/>
                    <a:lstStyle/>
                    <a:p>
                      <a:pPr algn="ctr">
                        <a:lnSpc>
                          <a:spcPct val="107000"/>
                        </a:lnSpc>
                        <a:spcAft>
                          <a:spcPts val="0"/>
                        </a:spcAft>
                      </a:pPr>
                      <a:r>
                        <a:rPr lang="en-US" sz="160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0</a:t>
                      </a:r>
                      <a:endParaRPr lang="zh-CN" sz="160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0000">
                        <a:alpha val="9804"/>
                      </a:srgbClr>
                    </a:solidFill>
                  </a:tcPr>
                </a:tc>
                <a:tc>
                  <a:txBody>
                    <a:bodyPr/>
                    <a:lstStyle/>
                    <a:p>
                      <a:pPr algn="ctr">
                        <a:lnSpc>
                          <a:spcPct val="107000"/>
                        </a:lnSpc>
                        <a:spcAft>
                          <a:spcPts val="0"/>
                        </a:spcAft>
                      </a:pPr>
                      <a:r>
                        <a:rPr lang="en-US" sz="16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1/2</a:t>
                      </a:r>
                      <a:r>
                        <a:rPr lang="en-US" sz="1600" baseline="30000" dirty="0">
                          <a:solidFill>
                            <a:schemeClr val="tx1"/>
                          </a:solidFill>
                          <a:effectLst/>
                          <a:latin typeface="Cambria" panose="02040503050406030204" pitchFamily="18" charset="0"/>
                          <a:ea typeface="宋体" panose="02010600030101010101" pitchFamily="2" charset="-122"/>
                          <a:cs typeface="Times New Roman" panose="02020603050405020304" pitchFamily="18" charset="0"/>
                        </a:rPr>
                        <a:t>+</a:t>
                      </a:r>
                      <a:endParaRPr lang="zh-CN" sz="16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0000">
                        <a:alpha val="9804"/>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67276198"/>
                  </a:ext>
                </a:extLst>
              </a:tr>
            </a:tbl>
          </a:graphicData>
        </a:graphic>
      </p:graphicFrame>
    </p:spTree>
    <p:extLst>
      <p:ext uri="{BB962C8B-B14F-4D97-AF65-F5344CB8AC3E}">
        <p14:creationId xmlns:p14="http://schemas.microsoft.com/office/powerpoint/2010/main" val="230301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9D8974-83AB-4A2A-A378-EC5521A0B6B4}"/>
              </a:ext>
            </a:extLst>
          </p:cNvPr>
          <p:cNvSpPr>
            <a:spLocks noGrp="1"/>
          </p:cNvSpPr>
          <p:nvPr>
            <p:ph type="title"/>
          </p:nvPr>
        </p:nvSpPr>
        <p:spPr>
          <a:xfrm>
            <a:off x="76200" y="316396"/>
            <a:ext cx="8991600" cy="424506"/>
          </a:xfrm>
        </p:spPr>
        <p:txBody>
          <a:bodyPr/>
          <a:lstStyle/>
          <a:p>
            <a:r>
              <a:rPr lang="en-US" altLang="zh-CN" dirty="0"/>
              <a:t>Key </a:t>
            </a:r>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 Resonance</a:t>
            </a:r>
            <a:endParaRPr lang="en-US" dirty="0"/>
          </a:p>
        </p:txBody>
      </p:sp>
      <p:sp>
        <p:nvSpPr>
          <p:cNvPr id="4" name="Footer Placeholder 3">
            <a:extLst>
              <a:ext uri="{FF2B5EF4-FFF2-40B4-BE49-F238E27FC236}">
                <a16:creationId xmlns:a16="http://schemas.microsoft.com/office/drawing/2014/main" id="{CF9C3F31-254D-4FC3-AF3C-E0164FA88D61}"/>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DE2A9762-88F5-409A-A74B-EF8D5669FE4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a:t>
            </a:fld>
            <a:r>
              <a:rPr lang="en-US" dirty="0"/>
              <a:t> / 40</a:t>
            </a:r>
          </a:p>
        </p:txBody>
      </p:sp>
      <p:cxnSp>
        <p:nvCxnSpPr>
          <p:cNvPr id="14" name="Straight Connector 13">
            <a:extLst>
              <a:ext uri="{FF2B5EF4-FFF2-40B4-BE49-F238E27FC236}">
                <a16:creationId xmlns:a16="http://schemas.microsoft.com/office/drawing/2014/main" id="{1410195C-7684-485B-8825-80FF90FF11E1}"/>
              </a:ext>
            </a:extLst>
          </p:cNvPr>
          <p:cNvCxnSpPr/>
          <p:nvPr/>
        </p:nvCxnSpPr>
        <p:spPr>
          <a:xfrm>
            <a:off x="376549" y="226280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A7A4900E-9E36-46C5-BD8A-60210439FF29}"/>
              </a:ext>
            </a:extLst>
          </p:cNvPr>
          <p:cNvCxnSpPr>
            <a:cxnSpLocks/>
          </p:cNvCxnSpPr>
          <p:nvPr/>
        </p:nvCxnSpPr>
        <p:spPr>
          <a:xfrm>
            <a:off x="1992822" y="405862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E792DF10-BB72-4274-AE2E-98814E182952}"/>
              </a:ext>
            </a:extLst>
          </p:cNvPr>
          <p:cNvCxnSpPr>
            <a:cxnSpLocks/>
          </p:cNvCxnSpPr>
          <p:nvPr/>
        </p:nvCxnSpPr>
        <p:spPr>
          <a:xfrm>
            <a:off x="1992822" y="1903553"/>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61EA0061-F142-43B7-9443-4E57F9004B11}"/>
              </a:ext>
            </a:extLst>
          </p:cNvPr>
          <p:cNvCxnSpPr>
            <a:cxnSpLocks/>
          </p:cNvCxnSpPr>
          <p:nvPr/>
        </p:nvCxnSpPr>
        <p:spPr>
          <a:xfrm flipH="1">
            <a:off x="1367150" y="1910495"/>
            <a:ext cx="618573" cy="352305"/>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8" name="Straight Arrow Connector 17">
            <a:extLst>
              <a:ext uri="{FF2B5EF4-FFF2-40B4-BE49-F238E27FC236}">
                <a16:creationId xmlns:a16="http://schemas.microsoft.com/office/drawing/2014/main" id="{59C1B72C-DD5D-415B-949F-6B0056A98A1F}"/>
              </a:ext>
            </a:extLst>
          </p:cNvPr>
          <p:cNvCxnSpPr>
            <a:cxnSpLocks/>
          </p:cNvCxnSpPr>
          <p:nvPr/>
        </p:nvCxnSpPr>
        <p:spPr>
          <a:xfrm>
            <a:off x="2458054" y="1903553"/>
            <a:ext cx="0" cy="1589979"/>
          </a:xfrm>
          <a:prstGeom prst="straightConnector1">
            <a:avLst/>
          </a:prstGeom>
          <a:ln>
            <a:solidFill>
              <a:srgbClr val="0000FF"/>
            </a:solidFill>
            <a:tailEnd type="triangle"/>
          </a:ln>
        </p:spPr>
        <p:style>
          <a:lnRef idx="2">
            <a:schemeClr val="accent3"/>
          </a:lnRef>
          <a:fillRef idx="0">
            <a:schemeClr val="accent3"/>
          </a:fillRef>
          <a:effectRef idx="1">
            <a:schemeClr val="accent3"/>
          </a:effectRef>
          <a:fontRef idx="minor">
            <a:schemeClr val="tx1"/>
          </a:fontRef>
        </p:style>
      </p:cxnSp>
      <p:sp>
        <p:nvSpPr>
          <p:cNvPr id="20" name="TextBox 19">
            <a:extLst>
              <a:ext uri="{FF2B5EF4-FFF2-40B4-BE49-F238E27FC236}">
                <a16:creationId xmlns:a16="http://schemas.microsoft.com/office/drawing/2014/main" id="{45D5E41C-A116-4928-AC6C-9DF2CA146D22}"/>
              </a:ext>
            </a:extLst>
          </p:cNvPr>
          <p:cNvSpPr txBox="1"/>
          <p:nvPr/>
        </p:nvSpPr>
        <p:spPr>
          <a:xfrm>
            <a:off x="1395726" y="1686225"/>
            <a:ext cx="327334" cy="400110"/>
          </a:xfrm>
          <a:prstGeom prst="rect">
            <a:avLst/>
          </a:prstGeom>
          <a:noFill/>
        </p:spPr>
        <p:txBody>
          <a:bodyPr wrap="none" rtlCol="0">
            <a:spAutoFit/>
          </a:bodyPr>
          <a:lstStyle/>
          <a:p>
            <a:r>
              <a:rPr lang="en-US" altLang="zh-CN" sz="2000" i="1" dirty="0">
                <a:solidFill>
                  <a:srgbClr val="FF0000"/>
                </a:solidFill>
                <a:latin typeface="Cambria Math" panose="02040503050406030204" pitchFamily="18" charset="0"/>
                <a:ea typeface="Cambria Math" panose="02040503050406030204" pitchFamily="18" charset="0"/>
              </a:rPr>
              <a:t>p</a:t>
            </a:r>
            <a:endParaRPr lang="zh-CN" altLang="en-US" i="1" dirty="0">
              <a:solidFill>
                <a:srgbClr val="FF0000"/>
              </a:solidFill>
              <a:latin typeface="Cambria Math" panose="02040503050406030204" pitchFamily="18" charset="0"/>
            </a:endParaRPr>
          </a:p>
        </p:txBody>
      </p:sp>
      <p:sp>
        <p:nvSpPr>
          <p:cNvPr id="21" name="TextBox 20">
            <a:extLst>
              <a:ext uri="{FF2B5EF4-FFF2-40B4-BE49-F238E27FC236}">
                <a16:creationId xmlns:a16="http://schemas.microsoft.com/office/drawing/2014/main" id="{6F2D6D32-7301-4C98-A90E-6D2BA108FB98}"/>
              </a:ext>
            </a:extLst>
          </p:cNvPr>
          <p:cNvSpPr txBox="1"/>
          <p:nvPr/>
        </p:nvSpPr>
        <p:spPr>
          <a:xfrm>
            <a:off x="2420002" y="2533826"/>
            <a:ext cx="314510" cy="400110"/>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γ</a:t>
            </a:r>
            <a:endParaRPr lang="zh-CN" altLang="en-US" i="1" dirty="0">
              <a:solidFill>
                <a:srgbClr val="0000FF"/>
              </a:solidFill>
              <a:latin typeface="Cambria Math" panose="02040503050406030204" pitchFamily="18" charset="0"/>
            </a:endParaRPr>
          </a:p>
        </p:txBody>
      </p:sp>
      <p:cxnSp>
        <p:nvCxnSpPr>
          <p:cNvPr id="22" name="Straight Connector 21">
            <a:extLst>
              <a:ext uri="{FF2B5EF4-FFF2-40B4-BE49-F238E27FC236}">
                <a16:creationId xmlns:a16="http://schemas.microsoft.com/office/drawing/2014/main" id="{D2BD51CB-15F7-48CE-AD87-13089F01C1EC}"/>
              </a:ext>
            </a:extLst>
          </p:cNvPr>
          <p:cNvCxnSpPr>
            <a:cxnSpLocks/>
          </p:cNvCxnSpPr>
          <p:nvPr/>
        </p:nvCxnSpPr>
        <p:spPr>
          <a:xfrm>
            <a:off x="1467454" y="2271066"/>
            <a:ext cx="1485900" cy="0"/>
          </a:xfrm>
          <a:prstGeom prst="line">
            <a:avLst/>
          </a:prstGeom>
          <a:ln>
            <a:solidFill>
              <a:srgbClr val="800000"/>
            </a:solidFill>
            <a:prstDash val="dash"/>
          </a:ln>
        </p:spPr>
        <p:style>
          <a:lnRef idx="2">
            <a:schemeClr val="dk1"/>
          </a:lnRef>
          <a:fillRef idx="0">
            <a:schemeClr val="dk1"/>
          </a:fillRef>
          <a:effectRef idx="1">
            <a:schemeClr val="dk1"/>
          </a:effectRef>
          <a:fontRef idx="minor">
            <a:schemeClr val="tx1"/>
          </a:fontRef>
        </p:style>
      </p:cxnSp>
      <p:sp>
        <p:nvSpPr>
          <p:cNvPr id="23" name="TextBox 22">
            <a:extLst>
              <a:ext uri="{FF2B5EF4-FFF2-40B4-BE49-F238E27FC236}">
                <a16:creationId xmlns:a16="http://schemas.microsoft.com/office/drawing/2014/main" id="{F523BFC9-2089-4ABA-98D6-5CA714EE3F52}"/>
              </a:ext>
            </a:extLst>
          </p:cNvPr>
          <p:cNvSpPr txBox="1"/>
          <p:nvPr/>
        </p:nvSpPr>
        <p:spPr>
          <a:xfrm>
            <a:off x="612002" y="2326797"/>
            <a:ext cx="519694" cy="400110"/>
          </a:xfrm>
          <a:prstGeom prst="rect">
            <a:avLst/>
          </a:prstGeom>
          <a:noFill/>
        </p:spPr>
        <p:txBody>
          <a:bodyPr wrap="square" rtlCol="0">
            <a:spAutoFit/>
          </a:bodyPr>
          <a:lstStyle/>
          <a:p>
            <a:r>
              <a:rPr lang="en-US" altLang="zh-CN" sz="2000" baseline="30000" dirty="0">
                <a:latin typeface="Cambria Math" panose="02040503050406030204" pitchFamily="18" charset="0"/>
                <a:ea typeface="Cambria Math" panose="02040503050406030204" pitchFamily="18" charset="0"/>
              </a:rPr>
              <a:t>30</a:t>
            </a:r>
            <a:r>
              <a:rPr lang="en-US" altLang="zh-CN" sz="2000" dirty="0">
                <a:latin typeface="Cambria Math" panose="02040503050406030204" pitchFamily="18" charset="0"/>
                <a:ea typeface="Cambria Math" panose="02040503050406030204" pitchFamily="18" charset="0"/>
              </a:rPr>
              <a:t>P</a:t>
            </a:r>
            <a:endParaRPr lang="zh-CN" altLang="en-US" sz="2000" dirty="0">
              <a:latin typeface="Cambria Math" panose="02040503050406030204" pitchFamily="18" charset="0"/>
            </a:endParaRPr>
          </a:p>
        </p:txBody>
      </p:sp>
      <p:sp>
        <p:nvSpPr>
          <p:cNvPr id="24" name="TextBox 23">
            <a:extLst>
              <a:ext uri="{FF2B5EF4-FFF2-40B4-BE49-F238E27FC236}">
                <a16:creationId xmlns:a16="http://schemas.microsoft.com/office/drawing/2014/main" id="{ACB6187C-A348-4744-B11D-8C0F5421D7E1}"/>
              </a:ext>
            </a:extLst>
          </p:cNvPr>
          <p:cNvSpPr txBox="1"/>
          <p:nvPr/>
        </p:nvSpPr>
        <p:spPr>
          <a:xfrm>
            <a:off x="2210404" y="4095690"/>
            <a:ext cx="519694" cy="400110"/>
          </a:xfrm>
          <a:prstGeom prst="rect">
            <a:avLst/>
          </a:prstGeom>
          <a:noFill/>
        </p:spPr>
        <p:txBody>
          <a:bodyPr wrap="none" rtlCol="0">
            <a:spAutoFit/>
          </a:bodyPr>
          <a:lstStyle/>
          <a:p>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25" name="TextBox 24">
            <a:extLst>
              <a:ext uri="{FF2B5EF4-FFF2-40B4-BE49-F238E27FC236}">
                <a16:creationId xmlns:a16="http://schemas.microsoft.com/office/drawing/2014/main" id="{1439A875-306C-4E37-B611-C2B57B658CA7}"/>
              </a:ext>
            </a:extLst>
          </p:cNvPr>
          <p:cNvSpPr txBox="1"/>
          <p:nvPr/>
        </p:nvSpPr>
        <p:spPr>
          <a:xfrm>
            <a:off x="316422" y="1910495"/>
            <a:ext cx="428322"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1</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26" name="TextBox 25">
            <a:extLst>
              <a:ext uri="{FF2B5EF4-FFF2-40B4-BE49-F238E27FC236}">
                <a16:creationId xmlns:a16="http://schemas.microsoft.com/office/drawing/2014/main" id="{6223C51D-29A0-43D0-BC3A-00A2D342B72A}"/>
              </a:ext>
            </a:extLst>
          </p:cNvPr>
          <p:cNvSpPr txBox="1"/>
          <p:nvPr/>
        </p:nvSpPr>
        <p:spPr>
          <a:xfrm>
            <a:off x="1779646" y="3688766"/>
            <a:ext cx="67037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1/2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27" name="TextBox 26">
            <a:extLst>
              <a:ext uri="{FF2B5EF4-FFF2-40B4-BE49-F238E27FC236}">
                <a16:creationId xmlns:a16="http://schemas.microsoft.com/office/drawing/2014/main" id="{098144D0-BC35-4AD0-8D4B-E3082BB0E215}"/>
              </a:ext>
            </a:extLst>
          </p:cNvPr>
          <p:cNvSpPr txBox="1"/>
          <p:nvPr/>
        </p:nvSpPr>
        <p:spPr>
          <a:xfrm>
            <a:off x="2964039" y="2086790"/>
            <a:ext cx="1451039" cy="369332"/>
          </a:xfrm>
          <a:prstGeom prst="rect">
            <a:avLst/>
          </a:prstGeom>
          <a:noFill/>
        </p:spPr>
        <p:txBody>
          <a:bodyPr wrap="none">
            <a:spAutoFit/>
          </a:bodyPr>
          <a:lstStyle/>
          <a:p>
            <a:pPr algn="ctr"/>
            <a:r>
              <a:rPr lang="en-US" altLang="zh-CN" dirty="0">
                <a:solidFill>
                  <a:srgbClr val="800000"/>
                </a:solidFill>
                <a:latin typeface="Cambria Math" panose="02040503050406030204" pitchFamily="18" charset="0"/>
              </a:rPr>
              <a:t>6130.65(24)</a:t>
            </a:r>
            <a:endParaRPr lang="zh-CN" altLang="en-US" dirty="0">
              <a:solidFill>
                <a:srgbClr val="800000"/>
              </a:solidFill>
              <a:latin typeface="Cambria Math" panose="02040503050406030204" pitchFamily="18" charset="0"/>
            </a:endParaRPr>
          </a:p>
        </p:txBody>
      </p:sp>
      <p:sp>
        <p:nvSpPr>
          <p:cNvPr id="28" name="TextBox 27">
            <a:extLst>
              <a:ext uri="{FF2B5EF4-FFF2-40B4-BE49-F238E27FC236}">
                <a16:creationId xmlns:a16="http://schemas.microsoft.com/office/drawing/2014/main" id="{7CBE746D-00B6-4320-9300-80A9CAAA88D6}"/>
              </a:ext>
            </a:extLst>
          </p:cNvPr>
          <p:cNvSpPr txBox="1"/>
          <p:nvPr/>
        </p:nvSpPr>
        <p:spPr>
          <a:xfrm>
            <a:off x="1875216" y="1533825"/>
            <a:ext cx="670376" cy="369332"/>
          </a:xfrm>
          <a:prstGeom prst="rect">
            <a:avLst/>
          </a:prstGeom>
          <a:noFill/>
        </p:spPr>
        <p:txBody>
          <a:bodyPr wrap="none" rtlCol="0">
            <a:spAutoFit/>
          </a:bodyPr>
          <a:lstStyle/>
          <a:p>
            <a:r>
              <a:rPr lang="en-US" altLang="zh-CN" dirty="0">
                <a:solidFill>
                  <a:srgbClr val="7030A0"/>
                </a:solidFill>
                <a:latin typeface="Cambria Math" panose="02040503050406030204" pitchFamily="18" charset="0"/>
                <a:ea typeface="Cambria Math" panose="02040503050406030204" pitchFamily="18" charset="0"/>
              </a:rPr>
              <a:t>3/2</a:t>
            </a:r>
            <a:r>
              <a:rPr lang="en-US" altLang="zh-CN" baseline="30000" dirty="0">
                <a:solidFill>
                  <a:srgbClr val="7030A0"/>
                </a:solidFill>
                <a:latin typeface="Cambria Math" panose="02040503050406030204" pitchFamily="18" charset="0"/>
                <a:ea typeface="Cambria Math" panose="02040503050406030204" pitchFamily="18" charset="0"/>
              </a:rPr>
              <a:t>+</a:t>
            </a:r>
            <a:endParaRPr lang="zh-CN" altLang="en-US" baseline="30000" dirty="0">
              <a:solidFill>
                <a:srgbClr val="7030A0"/>
              </a:solidFill>
              <a:latin typeface="Cambria Math" panose="02040503050406030204" pitchFamily="18" charset="0"/>
            </a:endParaRPr>
          </a:p>
        </p:txBody>
      </p:sp>
      <p:sp>
        <p:nvSpPr>
          <p:cNvPr id="29" name="TextBox 28">
            <a:extLst>
              <a:ext uri="{FF2B5EF4-FFF2-40B4-BE49-F238E27FC236}">
                <a16:creationId xmlns:a16="http://schemas.microsoft.com/office/drawing/2014/main" id="{35B232FB-B2A7-4386-AD2C-533103265ABD}"/>
              </a:ext>
            </a:extLst>
          </p:cNvPr>
          <p:cNvSpPr txBox="1"/>
          <p:nvPr/>
        </p:nvSpPr>
        <p:spPr>
          <a:xfrm>
            <a:off x="2971800" y="1734125"/>
            <a:ext cx="1451038" cy="369332"/>
          </a:xfrm>
          <a:prstGeom prst="rect">
            <a:avLst/>
          </a:prstGeom>
          <a:noFill/>
        </p:spPr>
        <p:txBody>
          <a:bodyPr wrap="none">
            <a:spAutoFit/>
          </a:bodyPr>
          <a:lstStyle/>
          <a:p>
            <a:pPr algn="ctr"/>
            <a:r>
              <a:rPr lang="en-US" altLang="zh-CN" dirty="0">
                <a:solidFill>
                  <a:srgbClr val="0000FF"/>
                </a:solidFill>
                <a:latin typeface="Cambria Math" panose="02040503050406030204" pitchFamily="18" charset="0"/>
              </a:rPr>
              <a:t>6390.46(16)</a:t>
            </a:r>
            <a:endParaRPr lang="zh-CN" altLang="en-US" dirty="0">
              <a:solidFill>
                <a:srgbClr val="0000FF"/>
              </a:solidFill>
              <a:latin typeface="Cambria Math" panose="02040503050406030204" pitchFamily="18" charset="0"/>
            </a:endParaRPr>
          </a:p>
        </p:txBody>
      </p:sp>
      <p:cxnSp>
        <p:nvCxnSpPr>
          <p:cNvPr id="30" name="Straight Connector 29">
            <a:extLst>
              <a:ext uri="{FF2B5EF4-FFF2-40B4-BE49-F238E27FC236}">
                <a16:creationId xmlns:a16="http://schemas.microsoft.com/office/drawing/2014/main" id="{3D748470-7EA3-4B00-B02A-17B7276082A8}"/>
              </a:ext>
            </a:extLst>
          </p:cNvPr>
          <p:cNvCxnSpPr>
            <a:cxnSpLocks/>
          </p:cNvCxnSpPr>
          <p:nvPr/>
        </p:nvCxnSpPr>
        <p:spPr>
          <a:xfrm>
            <a:off x="1992822" y="3505200"/>
            <a:ext cx="990600" cy="0"/>
          </a:xfrm>
          <a:prstGeom prst="line">
            <a:avLst/>
          </a:prstGeom>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470EB436-D1BD-49D3-B77B-AAAFBB944FD2}"/>
              </a:ext>
            </a:extLst>
          </p:cNvPr>
          <p:cNvSpPr txBox="1"/>
          <p:nvPr/>
        </p:nvSpPr>
        <p:spPr>
          <a:xfrm>
            <a:off x="1779646" y="3124200"/>
            <a:ext cx="67037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5/2</a:t>
            </a:r>
            <a:r>
              <a:rPr lang="en-US" altLang="zh-CN" baseline="30000" dirty="0">
                <a:latin typeface="Cambria Math" panose="02040503050406030204" pitchFamily="18" charset="0"/>
                <a:ea typeface="Cambria Math" panose="02040503050406030204" pitchFamily="18" charset="0"/>
              </a:rPr>
              <a:t>+</a:t>
            </a:r>
            <a:endParaRPr lang="zh-CN" altLang="en-US" baseline="30000" dirty="0">
              <a:latin typeface="Cambria Math" panose="02040503050406030204" pitchFamily="18" charset="0"/>
            </a:endParaRPr>
          </a:p>
        </p:txBody>
      </p:sp>
      <p:sp>
        <p:nvSpPr>
          <p:cNvPr id="32" name="TextBox 31">
            <a:extLst>
              <a:ext uri="{FF2B5EF4-FFF2-40B4-BE49-F238E27FC236}">
                <a16:creationId xmlns:a16="http://schemas.microsoft.com/office/drawing/2014/main" id="{99198454-8E27-4BDE-89E7-C48F41D2EE3F}"/>
              </a:ext>
            </a:extLst>
          </p:cNvPr>
          <p:cNvSpPr txBox="1"/>
          <p:nvPr/>
        </p:nvSpPr>
        <p:spPr>
          <a:xfrm>
            <a:off x="193904" y="2708446"/>
            <a:ext cx="1502335" cy="369332"/>
          </a:xfrm>
          <a:prstGeom prst="rect">
            <a:avLst/>
          </a:prstGeom>
          <a:noFill/>
        </p:spPr>
        <p:txBody>
          <a:bodyPr wrap="none" rtlCol="0">
            <a:spAutoFit/>
          </a:bodyPr>
          <a:lstStyle/>
          <a:p>
            <a:pPr algn="ctr"/>
            <a:r>
              <a:rPr lang="en-US" altLang="zh-CN" dirty="0">
                <a:latin typeface="Cambria Math" panose="02040503050406030204" pitchFamily="18" charset="0"/>
                <a:ea typeface="Cambria Math" panose="02040503050406030204" pitchFamily="18" charset="0"/>
              </a:rPr>
              <a:t>2.498(4) min</a:t>
            </a:r>
            <a:endParaRPr lang="zh-CN" altLang="en-US"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030E5DE3-42AD-48E4-B487-28BAC11FA450}"/>
                  </a:ext>
                </a:extLst>
              </p:cNvPr>
              <p:cNvSpPr txBox="1"/>
              <p:nvPr/>
            </p:nvSpPr>
            <p:spPr>
              <a:xfrm>
                <a:off x="4687560" y="1945009"/>
                <a:ext cx="4390536" cy="681982"/>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zh-CN" altLang="en-US" sz="2000" i="1" smtClean="0">
                              <a:solidFill>
                                <a:srgbClr val="FF0000"/>
                              </a:solidFill>
                              <a:latin typeface="Cambria Math" panose="02040503050406030204" pitchFamily="18" charset="0"/>
                            </a:rPr>
                          </m:ctrlPr>
                        </m:sSubPr>
                        <m:e>
                          <m:r>
                            <a:rPr lang="zh-CN" altLang="en-US" sz="2000" i="1">
                              <a:solidFill>
                                <a:srgbClr val="FF0000"/>
                              </a:solidFill>
                              <a:latin typeface="Cambria Math" panose="02040503050406030204" pitchFamily="18" charset="0"/>
                            </a:rPr>
                            <m:t>𝐵</m:t>
                          </m:r>
                        </m:e>
                        <m:sub>
                          <m:r>
                            <a:rPr lang="zh-CN" altLang="en-US" sz="2000" i="1">
                              <a:solidFill>
                                <a:srgbClr val="FF0000"/>
                              </a:solidFill>
                              <a:latin typeface="Cambria Math" panose="02040503050406030204" pitchFamily="18" charset="0"/>
                            </a:rPr>
                            <m:t>𝑝</m:t>
                          </m:r>
                        </m:sub>
                      </m:sSub>
                      <m:r>
                        <a:rPr lang="en-US" altLang="zh-CN" sz="2000" b="0" i="1" smtClean="0">
                          <a:solidFill>
                            <a:srgbClr val="FF0000"/>
                          </a:solidFill>
                          <a:latin typeface="Cambria Math" panose="02040503050406030204" pitchFamily="18" charset="0"/>
                        </a:rPr>
                        <m:t>=</m:t>
                      </m:r>
                      <m:sSubSup>
                        <m:sSubSupPr>
                          <m:ctrlPr>
                            <a:rPr lang="en-US" altLang="zh-CN" sz="2000" b="0" i="1" smtClean="0">
                              <a:solidFill>
                                <a:srgbClr val="FF0000"/>
                              </a:solidFill>
                              <a:latin typeface="Cambria Math" panose="02040503050406030204" pitchFamily="18" charset="0"/>
                            </a:rPr>
                          </m:ctrlPr>
                        </m:sSubSupPr>
                        <m:e>
                          <m:r>
                            <a:rPr lang="en-US" altLang="zh-CN" sz="2000" i="1">
                              <a:solidFill>
                                <a:srgbClr val="FF0000"/>
                              </a:solidFill>
                              <a:latin typeface="Cambria Math" panose="02040503050406030204" pitchFamily="18" charset="0"/>
                            </a:rPr>
                            <m:t>2.</m:t>
                          </m:r>
                          <m:r>
                            <a:rPr lang="en-US" altLang="zh-CN" sz="2000" b="0" i="1" smtClean="0">
                              <a:solidFill>
                                <a:srgbClr val="FF0000"/>
                              </a:solidFill>
                              <a:latin typeface="Cambria Math" panose="02040503050406030204" pitchFamily="18" charset="0"/>
                            </a:rPr>
                            <m:t>5</m:t>
                          </m:r>
                        </m:e>
                        <m:sub>
                          <m:r>
                            <a:rPr lang="en-US" altLang="zh-CN" sz="2000" b="0" i="1" smtClean="0">
                              <a:solidFill>
                                <a:srgbClr val="FF0000"/>
                              </a:solidFill>
                              <a:latin typeface="Cambria Math" panose="02040503050406030204" pitchFamily="18" charset="0"/>
                            </a:rPr>
                            <m:t>−0.3</m:t>
                          </m:r>
                        </m:sub>
                        <m:sup>
                          <m:r>
                            <a:rPr lang="en-US" altLang="zh-CN" sz="2000" b="0" i="1" smtClean="0">
                              <a:solidFill>
                                <a:srgbClr val="FF0000"/>
                              </a:solidFill>
                              <a:latin typeface="Cambria Math" panose="02040503050406030204" pitchFamily="18" charset="0"/>
                            </a:rPr>
                            <m:t>+0.4</m:t>
                          </m:r>
                        </m:sup>
                      </m:sSubSup>
                      <m:r>
                        <a:rPr lang="en-US" altLang="zh-CN" sz="2000" b="0" i="1" smtClean="0">
                          <a:solidFill>
                            <a:srgbClr val="FF0000"/>
                          </a:solidFill>
                          <a:latin typeface="Cambria Math" panose="02040503050406030204" pitchFamily="18" charset="0"/>
                          <a:ea typeface="Cambria Math" panose="02040503050406030204" pitchFamily="18" charset="0"/>
                        </a:rPr>
                        <m:t>×</m:t>
                      </m:r>
                      <m:sSup>
                        <m:sSupPr>
                          <m:ctrlPr>
                            <a:rPr lang="en-US" altLang="zh-CN" sz="2000" b="0" i="1" smtClean="0">
                              <a:solidFill>
                                <a:srgbClr val="FF0000"/>
                              </a:solidFill>
                              <a:latin typeface="Cambria Math" panose="02040503050406030204" pitchFamily="18" charset="0"/>
                              <a:ea typeface="Cambria Math" panose="02040503050406030204" pitchFamily="18" charset="0"/>
                            </a:rPr>
                          </m:ctrlPr>
                        </m:sSupPr>
                        <m:e>
                          <m:r>
                            <a:rPr lang="en-US" altLang="zh-CN" sz="2000" b="0" i="1" smtClean="0">
                              <a:solidFill>
                                <a:srgbClr val="FF0000"/>
                              </a:solidFill>
                              <a:latin typeface="Cambria Math" panose="02040503050406030204" pitchFamily="18" charset="0"/>
                              <a:ea typeface="Cambria Math" panose="02040503050406030204" pitchFamily="18" charset="0"/>
                            </a:rPr>
                            <m:t>10</m:t>
                          </m:r>
                        </m:e>
                        <m:sup>
                          <m:r>
                            <a:rPr lang="en-US" altLang="zh-CN" sz="2000" b="0" i="1" smtClean="0">
                              <a:solidFill>
                                <a:srgbClr val="FF0000"/>
                              </a:solidFill>
                              <a:latin typeface="Cambria Math" panose="02040503050406030204" pitchFamily="18" charset="0"/>
                              <a:ea typeface="Cambria Math" panose="02040503050406030204" pitchFamily="18" charset="0"/>
                            </a:rPr>
                            <m:t>−4</m:t>
                          </m:r>
                        </m:sup>
                      </m:sSup>
                    </m:oMath>
                  </m:oMathPara>
                </a14:m>
                <a:endParaRPr lang="en-US" altLang="zh-CN" sz="1600" i="0" dirty="0">
                  <a:solidFill>
                    <a:srgbClr val="002060"/>
                  </a:solidFill>
                  <a:effectLst/>
                  <a:latin typeface="Arial Narrow" panose="020B0606020202030204" pitchFamily="34" charset="0"/>
                </a:endParaRPr>
              </a:p>
              <a:p>
                <a:r>
                  <a:rPr lang="nb-NO" altLang="zh-CN" sz="1600" i="0" dirty="0">
                    <a:solidFill>
                      <a:srgbClr val="000066"/>
                    </a:solidFill>
                    <a:effectLst/>
                    <a:latin typeface="Arial Narrow" panose="020B0606020202030204" pitchFamily="34" charset="0"/>
                  </a:rPr>
                  <a:t>T. Budner </a:t>
                </a:r>
                <a:r>
                  <a:rPr lang="nb-NO" altLang="zh-CN" sz="1600" i="1" dirty="0">
                    <a:solidFill>
                      <a:srgbClr val="000066"/>
                    </a:solidFill>
                    <a:effectLst/>
                    <a:latin typeface="Arial Narrow" panose="020B0606020202030204" pitchFamily="34" charset="0"/>
                  </a:rPr>
                  <a:t>et al</a:t>
                </a:r>
                <a:r>
                  <a:rPr lang="nb-NO" altLang="zh-CN" sz="1600" i="0" dirty="0">
                    <a:solidFill>
                      <a:srgbClr val="000066"/>
                    </a:solidFill>
                    <a:effectLst/>
                    <a:latin typeface="Arial Narrow" panose="020B0606020202030204" pitchFamily="34" charset="0"/>
                  </a:rPr>
                  <a:t>., Phys. Rev. Lett. 128, 182701 (2022).</a:t>
                </a:r>
                <a:endParaRPr lang="en-US" altLang="zh-CN" sz="1600" i="0" dirty="0">
                  <a:solidFill>
                    <a:srgbClr val="000066"/>
                  </a:solidFill>
                  <a:effectLst/>
                  <a:latin typeface="Arial Narrow" panose="020B0606020202030204" pitchFamily="34" charset="0"/>
                </a:endParaRPr>
              </a:p>
            </p:txBody>
          </p:sp>
        </mc:Choice>
        <mc:Fallback xmlns="">
          <p:sp>
            <p:nvSpPr>
              <p:cNvPr id="33" name="TextBox 32">
                <a:extLst>
                  <a:ext uri="{FF2B5EF4-FFF2-40B4-BE49-F238E27FC236}">
                    <a16:creationId xmlns:a16="http://schemas.microsoft.com/office/drawing/2014/main" id="{030E5DE3-42AD-48E4-B487-28BAC11FA450}"/>
                  </a:ext>
                </a:extLst>
              </p:cNvPr>
              <p:cNvSpPr txBox="1">
                <a:spLocks noRot="1" noChangeAspect="1" noMove="1" noResize="1" noEditPoints="1" noAdjustHandles="1" noChangeArrowheads="1" noChangeShapeType="1" noTextEdit="1"/>
              </p:cNvSpPr>
              <p:nvPr/>
            </p:nvSpPr>
            <p:spPr>
              <a:xfrm>
                <a:off x="4687560" y="1945009"/>
                <a:ext cx="4390536" cy="681982"/>
              </a:xfrm>
              <a:prstGeom prst="rect">
                <a:avLst/>
              </a:prstGeom>
              <a:blipFill>
                <a:blip r:embed="rId3"/>
                <a:stretch>
                  <a:fillRect l="-833" b="-10714"/>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11B8A3C9-5BFE-47F9-B5B4-E942824024D2}"/>
              </a:ext>
            </a:extLst>
          </p:cNvPr>
          <p:cNvSpPr txBox="1"/>
          <p:nvPr/>
        </p:nvSpPr>
        <p:spPr>
          <a:xfrm>
            <a:off x="4687560" y="1106269"/>
            <a:ext cx="4390535" cy="646331"/>
          </a:xfrm>
          <a:prstGeom prst="rect">
            <a:avLst/>
          </a:prstGeom>
          <a:noFill/>
        </p:spPr>
        <p:txBody>
          <a:bodyPr wrap="square">
            <a:spAutoFit/>
          </a:bodyPr>
          <a:lstStyle/>
          <a:p>
            <a:r>
              <a:rPr lang="en-US" altLang="zh-CN" sz="2000" i="1" dirty="0">
                <a:solidFill>
                  <a:srgbClr val="0000FF"/>
                </a:solidFill>
                <a:effectLst/>
                <a:latin typeface="Cambria" panose="02040503050406030204" pitchFamily="18" charset="0"/>
                <a:ea typeface="Cambria" panose="02040503050406030204" pitchFamily="18" charset="0"/>
              </a:rPr>
              <a:t>J</a:t>
            </a:r>
            <a:r>
              <a:rPr lang="en-US" altLang="zh-CN" sz="2000" i="1" baseline="30000" dirty="0">
                <a:solidFill>
                  <a:srgbClr val="0000FF"/>
                </a:solidFill>
                <a:effectLst/>
                <a:latin typeface="Cambria" panose="02040503050406030204" pitchFamily="18" charset="0"/>
                <a:ea typeface="Cambria" panose="02040503050406030204" pitchFamily="18" charset="0"/>
              </a:rPr>
              <a:t>π</a:t>
            </a:r>
            <a:r>
              <a:rPr lang="en-US" altLang="zh-CN" sz="2000" dirty="0">
                <a:solidFill>
                  <a:srgbClr val="0000FF"/>
                </a:solidFill>
                <a:effectLst/>
                <a:latin typeface="Cambria" panose="02040503050406030204" pitchFamily="18" charset="0"/>
                <a:ea typeface="Cambria" panose="02040503050406030204" pitchFamily="18" charset="0"/>
              </a:rPr>
              <a:t> = 3/2</a:t>
            </a:r>
            <a:r>
              <a:rPr lang="en-US" altLang="zh-CN" sz="2000" baseline="30000" dirty="0">
                <a:solidFill>
                  <a:srgbClr val="0000FF"/>
                </a:solidFill>
                <a:effectLst/>
                <a:latin typeface="Cambria" panose="02040503050406030204" pitchFamily="18" charset="0"/>
                <a:ea typeface="Cambria" panose="02040503050406030204" pitchFamily="18" charset="0"/>
              </a:rPr>
              <a:t>+</a:t>
            </a:r>
            <a:r>
              <a:rPr lang="en-US" altLang="zh-CN" sz="2000" i="0" dirty="0">
                <a:solidFill>
                  <a:srgbClr val="0000FF"/>
                </a:solidFill>
                <a:effectLst/>
                <a:latin typeface="Cambria" panose="02040503050406030204" pitchFamily="18" charset="0"/>
                <a:ea typeface="Cambria" panose="02040503050406030204" pitchFamily="18" charset="0"/>
              </a:rPr>
              <a:t>,  </a:t>
            </a:r>
            <a:r>
              <a:rPr lang="en-US" altLang="zh-CN" sz="2000" i="1" dirty="0">
                <a:solidFill>
                  <a:srgbClr val="0000FF"/>
                </a:solidFill>
                <a:effectLst/>
                <a:latin typeface="Cambria" panose="02040503050406030204" pitchFamily="18" charset="0"/>
                <a:ea typeface="Cambria" panose="02040503050406030204" pitchFamily="18" charset="0"/>
              </a:rPr>
              <a:t>E</a:t>
            </a:r>
            <a:r>
              <a:rPr lang="en-US" altLang="zh-CN" sz="2000" i="1" baseline="-25000" dirty="0">
                <a:solidFill>
                  <a:srgbClr val="0000FF"/>
                </a:solidFill>
                <a:effectLst/>
                <a:latin typeface="Cambria" panose="02040503050406030204" pitchFamily="18" charset="0"/>
                <a:ea typeface="Cambria" panose="02040503050406030204" pitchFamily="18" charset="0"/>
              </a:rPr>
              <a:t>x</a:t>
            </a:r>
            <a:r>
              <a:rPr lang="en-US" altLang="zh-CN" sz="2000" dirty="0">
                <a:solidFill>
                  <a:srgbClr val="0000FF"/>
                </a:solidFill>
                <a:effectLst/>
                <a:latin typeface="Cambria" panose="02040503050406030204" pitchFamily="18" charset="0"/>
                <a:ea typeface="Cambria" panose="02040503050406030204" pitchFamily="18" charset="0"/>
              </a:rPr>
              <a:t> = 6390.2(7) keV</a:t>
            </a:r>
            <a:endParaRPr lang="nb-NO" altLang="zh-CN" sz="2000" dirty="0">
              <a:solidFill>
                <a:srgbClr val="0000FF"/>
              </a:solidFill>
              <a:effectLst/>
              <a:latin typeface="Cambria" panose="02040503050406030204" pitchFamily="18" charset="0"/>
              <a:ea typeface="Cambria" panose="02040503050406030204" pitchFamily="18" charset="0"/>
            </a:endParaRPr>
          </a:p>
          <a:p>
            <a:r>
              <a:rPr lang="nb-NO" altLang="zh-CN" sz="1600" i="0" dirty="0">
                <a:solidFill>
                  <a:srgbClr val="000066"/>
                </a:solidFill>
                <a:effectLst/>
                <a:latin typeface="Arial Narrow" panose="020B0606020202030204" pitchFamily="34" charset="0"/>
              </a:rPr>
              <a:t>M. B. Bennett </a:t>
            </a:r>
            <a:r>
              <a:rPr lang="nb-NO" altLang="zh-CN" sz="1600" i="1" dirty="0">
                <a:solidFill>
                  <a:srgbClr val="000066"/>
                </a:solidFill>
                <a:effectLst/>
                <a:latin typeface="Arial Narrow" panose="020B0606020202030204" pitchFamily="34" charset="0"/>
              </a:rPr>
              <a:t>et al</a:t>
            </a:r>
            <a:r>
              <a:rPr lang="nb-NO" altLang="zh-CN" sz="1600" i="0" dirty="0">
                <a:solidFill>
                  <a:srgbClr val="000066"/>
                </a:solidFill>
                <a:effectLst/>
                <a:latin typeface="Arial Narrow" panose="020B0606020202030204" pitchFamily="34" charset="0"/>
              </a:rPr>
              <a:t>., Phys. Rev. Lett. 116, 102502 (2016).</a:t>
            </a:r>
            <a:endParaRPr lang="en-US" altLang="zh-CN" sz="1600" i="0" dirty="0">
              <a:solidFill>
                <a:srgbClr val="000066"/>
              </a:solidFill>
              <a:effectLst/>
              <a:latin typeface="Arial Narrow" panose="020B0606020202030204" pitchFamily="34" charset="0"/>
            </a:endParaRPr>
          </a:p>
        </p:txBody>
      </p:sp>
      <p:graphicFrame>
        <p:nvGraphicFramePr>
          <p:cNvPr id="36" name="Table 5">
            <a:extLst>
              <a:ext uri="{FF2B5EF4-FFF2-40B4-BE49-F238E27FC236}">
                <a16:creationId xmlns:a16="http://schemas.microsoft.com/office/drawing/2014/main" id="{F790F246-E194-4870-A5C1-782A2E1F491D}"/>
              </a:ext>
            </a:extLst>
          </p:cNvPr>
          <p:cNvGraphicFramePr>
            <a:graphicFrameLocks noGrp="1"/>
          </p:cNvGraphicFramePr>
          <p:nvPr>
            <p:extLst>
              <p:ext uri="{D42A27DB-BD31-4B8C-83A1-F6EECF244321}">
                <p14:modId xmlns:p14="http://schemas.microsoft.com/office/powerpoint/2010/main" val="3268097468"/>
              </p:ext>
            </p:extLst>
          </p:nvPr>
        </p:nvGraphicFramePr>
        <p:xfrm>
          <a:off x="4778375" y="2819400"/>
          <a:ext cx="4365625" cy="2560320"/>
        </p:xfrm>
        <a:graphic>
          <a:graphicData uri="http://schemas.openxmlformats.org/drawingml/2006/table">
            <a:tbl>
              <a:tblPr firstRow="1" bandRow="1">
                <a:tableStyleId>{2D5ABB26-0587-4C30-8999-92F81FD0307C}</a:tableStyleId>
              </a:tblPr>
              <a:tblGrid>
                <a:gridCol w="174443">
                  <a:extLst>
                    <a:ext uri="{9D8B030D-6E8A-4147-A177-3AD203B41FA5}">
                      <a16:colId xmlns:a16="http://schemas.microsoft.com/office/drawing/2014/main" val="1232857399"/>
                    </a:ext>
                  </a:extLst>
                </a:gridCol>
                <a:gridCol w="275525">
                  <a:extLst>
                    <a:ext uri="{9D8B030D-6E8A-4147-A177-3AD203B41FA5}">
                      <a16:colId xmlns:a16="http://schemas.microsoft.com/office/drawing/2014/main" val="2469044380"/>
                    </a:ext>
                  </a:extLst>
                </a:gridCol>
                <a:gridCol w="791999">
                  <a:extLst>
                    <a:ext uri="{9D8B030D-6E8A-4147-A177-3AD203B41FA5}">
                      <a16:colId xmlns:a16="http://schemas.microsoft.com/office/drawing/2014/main" val="1579303994"/>
                    </a:ext>
                  </a:extLst>
                </a:gridCol>
                <a:gridCol w="3123658">
                  <a:extLst>
                    <a:ext uri="{9D8B030D-6E8A-4147-A177-3AD203B41FA5}">
                      <a16:colId xmlns:a16="http://schemas.microsoft.com/office/drawing/2014/main" val="4274983672"/>
                    </a:ext>
                  </a:extLst>
                </a:gridCol>
              </a:tblGrid>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4.4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(USDA)</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00260886"/>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26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(USDB)</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5643807"/>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3.4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(USDC), 1.3 fs (USDC-shifted)</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79755886"/>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1.9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(USDE)</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3924978"/>
                  </a:ext>
                </a:extLst>
              </a:tr>
              <a:tr h="133954">
                <a:tc>
                  <a:txBody>
                    <a:bodyPr/>
                    <a:lstStyle/>
                    <a:p>
                      <a:pPr algn="ctr"/>
                      <a:r>
                        <a:rPr lang="en-US" altLang="zh-CN" sz="2000" i="1" dirty="0">
                          <a:solidFill>
                            <a:srgbClr val="00B050"/>
                          </a:solidFill>
                          <a:effectLst/>
                          <a:latin typeface="Cambria" panose="02040503050406030204" pitchFamily="18" charset="0"/>
                          <a:ea typeface="Cambria" panose="02040503050406030204" pitchFamily="18" charset="0"/>
                        </a:rPr>
                        <a:t>τ</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000" dirty="0">
                          <a:solidFill>
                            <a:srgbClr val="00B050"/>
                          </a:solidFill>
                          <a:effectLst/>
                          <a:latin typeface="Cambria" panose="02040503050406030204" pitchFamily="18" charset="0"/>
                          <a:ea typeface="Cambria" panose="02040503050406030204" pitchFamily="18" charset="0"/>
                        </a:rPr>
                        <a:t>=</a:t>
                      </a:r>
                      <a:endParaRPr lang="en-US" sz="2000" dirty="0">
                        <a:solidFill>
                          <a:srgbClr val="002060"/>
                        </a:solidFill>
                        <a:latin typeface="Arial Narrow" panose="020B0606020202030204" pitchFamily="34" charset="0"/>
                        <a:ea typeface="Cambria" panose="02040503050406030204" pitchFamily="18"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altLang="zh-CN" sz="2000" dirty="0">
                          <a:solidFill>
                            <a:srgbClr val="00B050"/>
                          </a:solidFill>
                          <a:effectLst/>
                          <a:latin typeface="Cambria" panose="02040503050406030204" pitchFamily="18" charset="0"/>
                          <a:ea typeface="Cambria" panose="02040503050406030204" pitchFamily="18" charset="0"/>
                        </a:rPr>
                        <a:t>3.5 fs</a:t>
                      </a:r>
                      <a:endParaRPr lang="en-US" sz="2000" dirty="0">
                        <a:solidFill>
                          <a:srgbClr val="002060"/>
                        </a:solidFill>
                        <a:latin typeface="Arial Narrow" panose="020B060602020203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(USDI)</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2031213"/>
                  </a:ext>
                </a:extLst>
              </a:tr>
              <a:tr h="365760">
                <a:tc gridSpan="4">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B. A. Brown. Shell Model Calculations.</a:t>
                      </a:r>
                    </a:p>
                  </a:txBody>
                  <a:tcPr marL="0" marR="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solidFill>
                          <a:srgbClr val="002060"/>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l"/>
                      <a:endParaRPr lang="en-US" sz="1600" dirty="0">
                        <a:solidFill>
                          <a:srgbClr val="002060"/>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en-US" altLang="zh-CN" sz="1600" dirty="0">
                        <a:solidFill>
                          <a:srgbClr val="00B050"/>
                        </a:solidFill>
                        <a:effectLst/>
                        <a:latin typeface="Cambria" panose="02040503050406030204" pitchFamily="18"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8929601"/>
                  </a:ext>
                </a:extLst>
              </a:tr>
              <a:tr h="225394">
                <a:tc>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kumimoji="0" lang="en-US" altLang="zh-CN" sz="2000" b="0" i="1"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rPr>
                        <a:t>τ</a:t>
                      </a:r>
                      <a:endParaRPr kumimoji="0" lang="en-US" sz="2000" b="0"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mn-cs"/>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solidFill>
                            <a:srgbClr val="00B050"/>
                          </a:solidFill>
                          <a:latin typeface="Cambria" panose="02040503050406030204" pitchFamily="18" charset="0"/>
                          <a:ea typeface="Cambria" panose="02040503050406030204" pitchFamily="18" charset="0"/>
                        </a:rPr>
                        <a:t>&lt;</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000" dirty="0">
                          <a:solidFill>
                            <a:srgbClr val="00B050"/>
                          </a:solidFill>
                          <a:latin typeface="Cambria" panose="02040503050406030204" pitchFamily="18" charset="0"/>
                          <a:ea typeface="Cambria" panose="02040503050406030204" pitchFamily="18" charset="0"/>
                        </a:rPr>
                        <a:t>10 fs</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900" dirty="0">
                          <a:solidFill>
                            <a:srgbClr val="00B050"/>
                          </a:solidFill>
                          <a:effectLst/>
                          <a:latin typeface="Cambria" panose="02040503050406030204" pitchFamily="18" charset="0"/>
                          <a:ea typeface="Cambria" panose="02040503050406030204" pitchFamily="18" charset="0"/>
                        </a:rPr>
                        <a:t>(</a:t>
                      </a:r>
                      <a:r>
                        <a:rPr lang="en-US" altLang="zh-CN" sz="1900" baseline="30000" dirty="0">
                          <a:solidFill>
                            <a:srgbClr val="00B050"/>
                          </a:solidFill>
                          <a:effectLst/>
                          <a:latin typeface="Cambria" panose="02040503050406030204" pitchFamily="18" charset="0"/>
                          <a:ea typeface="Cambria" panose="02040503050406030204" pitchFamily="18" charset="0"/>
                        </a:rPr>
                        <a:t>31</a:t>
                      </a:r>
                      <a:r>
                        <a:rPr lang="en-US" altLang="zh-CN" sz="1900" dirty="0">
                          <a:solidFill>
                            <a:srgbClr val="00B050"/>
                          </a:solidFill>
                          <a:effectLst/>
                          <a:latin typeface="Cambria" panose="02040503050406030204" pitchFamily="18" charset="0"/>
                          <a:ea typeface="Cambria" panose="02040503050406030204" pitchFamily="18" charset="0"/>
                        </a:rPr>
                        <a:t>P 3/2</a:t>
                      </a:r>
                      <a:r>
                        <a:rPr lang="en-US" altLang="zh-CN" sz="1900" baseline="30000" dirty="0">
                          <a:solidFill>
                            <a:srgbClr val="00B050"/>
                          </a:solidFill>
                          <a:effectLst/>
                          <a:latin typeface="Cambria" panose="02040503050406030204" pitchFamily="18" charset="0"/>
                          <a:ea typeface="Cambria" panose="02040503050406030204" pitchFamily="18" charset="0"/>
                        </a:rPr>
                        <a:t>+</a:t>
                      </a:r>
                      <a:r>
                        <a:rPr lang="en-US" altLang="zh-CN" sz="1900" dirty="0">
                          <a:solidFill>
                            <a:srgbClr val="00B050"/>
                          </a:solidFill>
                          <a:effectLst/>
                          <a:latin typeface="Cambria" panose="02040503050406030204" pitchFamily="18" charset="0"/>
                          <a:ea typeface="Cambria" panose="02040503050406030204" pitchFamily="18" charset="0"/>
                        </a:rPr>
                        <a:t> 6381 keV)</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2905690"/>
                  </a:ext>
                </a:extLst>
              </a:tr>
              <a:tr h="365760">
                <a:tc gridSpan="4">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E.O. de Neijs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Nucl. Phys. A 254, 45 (1975).</a:t>
                      </a:r>
                    </a:p>
                  </a:txBody>
                  <a:tcPr marL="0" marR="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solidFill>
                          <a:srgbClr val="002060"/>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l"/>
                      <a:endParaRPr lang="en-US" sz="1600" dirty="0">
                        <a:solidFill>
                          <a:srgbClr val="002060"/>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en-US" altLang="zh-CN" sz="1600" dirty="0">
                        <a:solidFill>
                          <a:srgbClr val="00B050"/>
                        </a:solidFill>
                        <a:effectLst/>
                        <a:latin typeface="Cambria" panose="02040503050406030204" pitchFamily="18"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4919230"/>
                  </a:ext>
                </a:extLst>
              </a:tr>
            </a:tbl>
          </a:graphicData>
        </a:graphic>
      </p:graphicFrame>
      <p:sp>
        <p:nvSpPr>
          <p:cNvPr id="38" name="TextBox 37">
            <a:extLst>
              <a:ext uri="{FF2B5EF4-FFF2-40B4-BE49-F238E27FC236}">
                <a16:creationId xmlns:a16="http://schemas.microsoft.com/office/drawing/2014/main" id="{718CF4F1-1559-4839-AC56-67C4BD58CCF8}"/>
              </a:ext>
            </a:extLst>
          </p:cNvPr>
          <p:cNvSpPr txBox="1"/>
          <p:nvPr/>
        </p:nvSpPr>
        <p:spPr>
          <a:xfrm>
            <a:off x="28575" y="5048196"/>
            <a:ext cx="4578178" cy="938719"/>
          </a:xfrm>
          <a:prstGeom prst="rect">
            <a:avLst/>
          </a:prstGeom>
          <a:noFill/>
        </p:spPr>
        <p:txBody>
          <a:bodyPr wrap="square">
            <a:spAutoFit/>
          </a:bodyPr>
          <a:lstStyle/>
          <a:p>
            <a:pPr>
              <a:spcAft>
                <a:spcPts val="600"/>
              </a:spcAft>
            </a:pPr>
            <a:r>
              <a:rPr lang="fi-FI" sz="2000" i="1" dirty="0">
                <a:solidFill>
                  <a:srgbClr val="800000"/>
                </a:solidFill>
                <a:latin typeface="Cambria" panose="02040503050406030204" pitchFamily="18" charset="0"/>
                <a:ea typeface="Cambria" panose="02040503050406030204" pitchFamily="18" charset="0"/>
                <a:cs typeface="+mn-cs"/>
              </a:rPr>
              <a:t>S</a:t>
            </a:r>
            <a:r>
              <a:rPr lang="fi-FI" sz="2000" i="1" baseline="-25000" dirty="0">
                <a:solidFill>
                  <a:srgbClr val="800000"/>
                </a:solidFill>
                <a:latin typeface="Cambria" panose="02040503050406030204" pitchFamily="18" charset="0"/>
                <a:ea typeface="Cambria" panose="02040503050406030204" pitchFamily="18" charset="0"/>
                <a:cs typeface="+mn-cs"/>
              </a:rPr>
              <a:t>p</a:t>
            </a:r>
            <a:r>
              <a:rPr lang="fi-FI" sz="2000" dirty="0">
                <a:solidFill>
                  <a:srgbClr val="800000"/>
                </a:solidFill>
                <a:latin typeface="Cambria" panose="02040503050406030204" pitchFamily="18" charset="0"/>
                <a:ea typeface="Cambria" panose="02040503050406030204" pitchFamily="18" charset="0"/>
                <a:cs typeface="+mn-cs"/>
              </a:rPr>
              <a:t>: </a:t>
            </a:r>
          </a:p>
          <a:p>
            <a:r>
              <a:rPr lang="fi-FI" sz="1500" dirty="0">
                <a:solidFill>
                  <a:srgbClr val="000066"/>
                </a:solidFill>
                <a:latin typeface="Arial Narrow" panose="020B0606020202030204" pitchFamily="34" charset="0"/>
                <a:ea typeface="+mn-ea"/>
                <a:cs typeface="+mn-cs"/>
              </a:rPr>
              <a:t>A. Kankainen </a:t>
            </a:r>
            <a:r>
              <a:rPr lang="en-US" altLang="zh-CN" sz="1500" i="1" dirty="0">
                <a:solidFill>
                  <a:srgbClr val="000066"/>
                </a:solidFill>
                <a:latin typeface="Arial Narrow" panose="020B0606020202030204" pitchFamily="34" charset="0"/>
                <a:ea typeface="+mn-ea"/>
                <a:cs typeface="+mn-cs"/>
              </a:rPr>
              <a:t>et al</a:t>
            </a:r>
            <a:r>
              <a:rPr lang="en-US" altLang="zh-CN" sz="1500" dirty="0">
                <a:solidFill>
                  <a:srgbClr val="000066"/>
                </a:solidFill>
                <a:latin typeface="Arial Narrow" panose="020B0606020202030204" pitchFamily="34" charset="0"/>
                <a:ea typeface="+mn-ea"/>
                <a:cs typeface="+mn-cs"/>
              </a:rPr>
              <a:t>., </a:t>
            </a:r>
            <a:r>
              <a:rPr lang="fi-FI" sz="1500" dirty="0">
                <a:solidFill>
                  <a:srgbClr val="000066"/>
                </a:solidFill>
                <a:latin typeface="Arial Narrow" panose="020B0606020202030204" pitchFamily="34" charset="0"/>
                <a:ea typeface="+mn-ea"/>
                <a:cs typeface="+mn-cs"/>
              </a:rPr>
              <a:t>Phys. Rev. C 82, 052501(R) (2010).</a:t>
            </a:r>
          </a:p>
          <a:p>
            <a:r>
              <a:rPr lang="fr-FR" sz="1500" dirty="0">
                <a:solidFill>
                  <a:srgbClr val="000066"/>
                </a:solidFill>
                <a:latin typeface="Arial Narrow" panose="020B0606020202030204" pitchFamily="34" charset="0"/>
                <a:ea typeface="+mn-ea"/>
                <a:cs typeface="+mn-cs"/>
              </a:rPr>
              <a:t>L. Canete </a:t>
            </a:r>
            <a:r>
              <a:rPr lang="fr-FR" sz="1500" i="1" dirty="0">
                <a:solidFill>
                  <a:srgbClr val="000066"/>
                </a:solidFill>
                <a:latin typeface="Arial Narrow" panose="020B0606020202030204" pitchFamily="34" charset="0"/>
                <a:ea typeface="+mn-ea"/>
                <a:cs typeface="+mn-cs"/>
              </a:rPr>
              <a:t>et al</a:t>
            </a:r>
            <a:r>
              <a:rPr lang="fr-FR" sz="1500" dirty="0">
                <a:solidFill>
                  <a:srgbClr val="000066"/>
                </a:solidFill>
                <a:latin typeface="Arial Narrow" panose="020B0606020202030204" pitchFamily="34" charset="0"/>
                <a:ea typeface="+mn-ea"/>
                <a:cs typeface="+mn-cs"/>
              </a:rPr>
              <a:t>., </a:t>
            </a:r>
            <a:r>
              <a:rPr lang="fr-FR" sz="1500" dirty="0" err="1">
                <a:solidFill>
                  <a:srgbClr val="000066"/>
                </a:solidFill>
                <a:latin typeface="Arial Narrow" panose="020B0606020202030204" pitchFamily="34" charset="0"/>
                <a:ea typeface="+mn-ea"/>
                <a:cs typeface="+mn-cs"/>
              </a:rPr>
              <a:t>Eur</a:t>
            </a:r>
            <a:r>
              <a:rPr lang="fr-FR" sz="1500" dirty="0">
                <a:solidFill>
                  <a:srgbClr val="000066"/>
                </a:solidFill>
                <a:latin typeface="Arial Narrow" panose="020B0606020202030204" pitchFamily="34" charset="0"/>
                <a:ea typeface="+mn-ea"/>
                <a:cs typeface="+mn-cs"/>
              </a:rPr>
              <a:t>. Phys. J. A 52, 124 (2016).</a:t>
            </a:r>
            <a:endParaRPr lang="en-US" sz="1500" dirty="0">
              <a:solidFill>
                <a:srgbClr val="000066"/>
              </a:solidFill>
              <a:latin typeface="Arial Narrow" panose="020B0606020202030204" pitchFamily="34" charset="0"/>
              <a:ea typeface="+mn-ea"/>
              <a:cs typeface="+mn-cs"/>
            </a:endParaRPr>
          </a:p>
        </p:txBody>
      </p:sp>
    </p:spTree>
    <p:extLst>
      <p:ext uri="{BB962C8B-B14F-4D97-AF65-F5344CB8AC3E}">
        <p14:creationId xmlns:p14="http://schemas.microsoft.com/office/powerpoint/2010/main" val="17431278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AEDD8C-D648-48EB-8A41-14C415CB9724}"/>
              </a:ext>
            </a:extLst>
          </p:cNvPr>
          <p:cNvSpPr>
            <a:spLocks noGrp="1"/>
          </p:cNvSpPr>
          <p:nvPr>
            <p:ph type="title"/>
          </p:nvPr>
        </p:nvSpPr>
        <p:spPr>
          <a:xfrm>
            <a:off x="76200" y="316396"/>
            <a:ext cx="8991600" cy="424506"/>
          </a:xfrm>
        </p:spPr>
        <p:txBody>
          <a:bodyPr/>
          <a:lstStyle/>
          <a:p>
            <a:r>
              <a:rPr lang="en-US" baseline="30000" dirty="0"/>
              <a:t>3</a:t>
            </a:r>
            <a:r>
              <a:rPr lang="en-US" altLang="zh-CN" dirty="0"/>
              <a:t>He Implanted Target</a:t>
            </a:r>
            <a:endParaRPr lang="en-US" dirty="0"/>
          </a:p>
        </p:txBody>
      </p:sp>
      <p:sp>
        <p:nvSpPr>
          <p:cNvPr id="4" name="Footer Placeholder 3">
            <a:extLst>
              <a:ext uri="{FF2B5EF4-FFF2-40B4-BE49-F238E27FC236}">
                <a16:creationId xmlns:a16="http://schemas.microsoft.com/office/drawing/2014/main" id="{4AA9052C-17A0-4FE1-A226-DE2088FADB80}"/>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C986E1BA-1E2A-4D4C-B15F-78F02F887AF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40</a:t>
            </a:fld>
            <a:r>
              <a:rPr lang="en-US" dirty="0"/>
              <a:t> / 40</a:t>
            </a:r>
          </a:p>
        </p:txBody>
      </p:sp>
      <p:pic>
        <p:nvPicPr>
          <p:cNvPr id="6" name="Content Placeholder 5">
            <a:extLst>
              <a:ext uri="{FF2B5EF4-FFF2-40B4-BE49-F238E27FC236}">
                <a16:creationId xmlns:a16="http://schemas.microsoft.com/office/drawing/2014/main" id="{19474DF8-A322-4535-8850-0721108C61A2}"/>
              </a:ext>
            </a:extLst>
          </p:cNvPr>
          <p:cNvPicPr>
            <a:picLocks noGrp="1" noChangeAspect="1"/>
          </p:cNvPicPr>
          <p:nvPr>
            <p:ph idx="1"/>
          </p:nvPr>
        </p:nvPicPr>
        <p:blipFill>
          <a:blip r:embed="rId3"/>
          <a:stretch>
            <a:fillRect/>
          </a:stretch>
        </p:blipFill>
        <p:spPr>
          <a:xfrm>
            <a:off x="167221" y="1066800"/>
            <a:ext cx="4023779" cy="2700645"/>
          </a:xfrm>
          <a:prstGeom prst="rect">
            <a:avLst/>
          </a:prstGeom>
        </p:spPr>
      </p:pic>
      <p:pic>
        <p:nvPicPr>
          <p:cNvPr id="8" name="Picture 7">
            <a:extLst>
              <a:ext uri="{FF2B5EF4-FFF2-40B4-BE49-F238E27FC236}">
                <a16:creationId xmlns:a16="http://schemas.microsoft.com/office/drawing/2014/main" id="{621AB38C-051C-4458-8172-684B74976C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67221" y="3831664"/>
            <a:ext cx="3261779" cy="2195157"/>
          </a:xfrm>
          <a:prstGeom prst="rect">
            <a:avLst/>
          </a:prstGeom>
        </p:spPr>
      </p:pic>
      <p:pic>
        <p:nvPicPr>
          <p:cNvPr id="7" name="Picture 6">
            <a:extLst>
              <a:ext uri="{FF2B5EF4-FFF2-40B4-BE49-F238E27FC236}">
                <a16:creationId xmlns:a16="http://schemas.microsoft.com/office/drawing/2014/main" id="{1B02C68F-8C64-480F-A0F6-C20D51BA9683}"/>
              </a:ext>
            </a:extLst>
          </p:cNvPr>
          <p:cNvPicPr>
            <a:picLocks noChangeAspect="1"/>
          </p:cNvPicPr>
          <p:nvPr/>
        </p:nvPicPr>
        <p:blipFill>
          <a:blip r:embed="rId5"/>
          <a:stretch>
            <a:fillRect/>
          </a:stretch>
        </p:blipFill>
        <p:spPr>
          <a:xfrm>
            <a:off x="4828542" y="3618216"/>
            <a:ext cx="4224437" cy="2394146"/>
          </a:xfrm>
          <a:prstGeom prst="rect">
            <a:avLst/>
          </a:prstGeom>
        </p:spPr>
      </p:pic>
      <p:pic>
        <p:nvPicPr>
          <p:cNvPr id="10" name="Picture 9">
            <a:extLst>
              <a:ext uri="{FF2B5EF4-FFF2-40B4-BE49-F238E27FC236}">
                <a16:creationId xmlns:a16="http://schemas.microsoft.com/office/drawing/2014/main" id="{36C75994-F507-469A-A443-0523BF612C31}"/>
              </a:ext>
            </a:extLst>
          </p:cNvPr>
          <p:cNvPicPr>
            <a:picLocks noChangeAspect="1"/>
          </p:cNvPicPr>
          <p:nvPr/>
        </p:nvPicPr>
        <p:blipFill>
          <a:blip r:embed="rId6"/>
          <a:stretch>
            <a:fillRect/>
          </a:stretch>
        </p:blipFill>
        <p:spPr>
          <a:xfrm>
            <a:off x="5105400" y="1120139"/>
            <a:ext cx="3947579" cy="2498077"/>
          </a:xfrm>
          <a:prstGeom prst="rect">
            <a:avLst/>
          </a:prstGeom>
        </p:spPr>
      </p:pic>
      <p:sp>
        <p:nvSpPr>
          <p:cNvPr id="14" name="TextBox 13">
            <a:extLst>
              <a:ext uri="{FF2B5EF4-FFF2-40B4-BE49-F238E27FC236}">
                <a16:creationId xmlns:a16="http://schemas.microsoft.com/office/drawing/2014/main" id="{B0ADF866-D7AE-4809-A6DC-46D6C1816C3B}"/>
              </a:ext>
            </a:extLst>
          </p:cNvPr>
          <p:cNvSpPr txBox="1"/>
          <p:nvPr/>
        </p:nvSpPr>
        <p:spPr>
          <a:xfrm>
            <a:off x="5120538" y="5407223"/>
            <a:ext cx="1822935" cy="307777"/>
          </a:xfrm>
          <a:prstGeom prst="rect">
            <a:avLst/>
          </a:prstGeom>
          <a:noFill/>
        </p:spPr>
        <p:txBody>
          <a:bodyPr wrap="none">
            <a:spAutoFit/>
          </a:bodyPr>
          <a:lstStyle/>
          <a:p>
            <a:r>
              <a:rPr lang="en-US" sz="1400" dirty="0">
                <a:latin typeface="Arial Narrow" panose="020B0606020202030204" pitchFamily="34" charset="0"/>
              </a:rPr>
              <a:t>Courtesy of Chloe Ricker</a:t>
            </a:r>
          </a:p>
        </p:txBody>
      </p:sp>
    </p:spTree>
    <p:extLst>
      <p:ext uri="{BB962C8B-B14F-4D97-AF65-F5344CB8AC3E}">
        <p14:creationId xmlns:p14="http://schemas.microsoft.com/office/powerpoint/2010/main" val="33193728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932885-AD04-4199-B6D4-179B540872B1}"/>
              </a:ext>
            </a:extLst>
          </p:cNvPr>
          <p:cNvSpPr>
            <a:spLocks noGrp="1"/>
          </p:cNvSpPr>
          <p:nvPr>
            <p:ph type="title"/>
          </p:nvPr>
        </p:nvSpPr>
        <p:spPr>
          <a:xfrm>
            <a:off x="76200" y="316396"/>
            <a:ext cx="8991600" cy="424506"/>
          </a:xfrm>
        </p:spPr>
        <p:txBody>
          <a:bodyPr/>
          <a:lstStyle/>
          <a:p>
            <a:r>
              <a:rPr lang="en-US" altLang="zh-CN" dirty="0"/>
              <a:t>Reaction Kinematics</a:t>
            </a:r>
            <a:endParaRPr lang="en-US" dirty="0"/>
          </a:p>
        </p:txBody>
      </p:sp>
      <p:sp>
        <p:nvSpPr>
          <p:cNvPr id="4" name="Footer Placeholder 3">
            <a:extLst>
              <a:ext uri="{FF2B5EF4-FFF2-40B4-BE49-F238E27FC236}">
                <a16:creationId xmlns:a16="http://schemas.microsoft.com/office/drawing/2014/main" id="{5BD51DDD-EB3F-414D-8A39-7192EE7DA8B7}"/>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645069CE-62DA-4890-8924-AC3F8308221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41</a:t>
            </a:fld>
            <a:r>
              <a:rPr lang="en-US" dirty="0"/>
              <a:t> / 40</a:t>
            </a:r>
          </a:p>
        </p:txBody>
      </p:sp>
      <p:pic>
        <p:nvPicPr>
          <p:cNvPr id="1030" name="Picture 6" descr="kinematics plot">
            <a:extLst>
              <a:ext uri="{FF2B5EF4-FFF2-40B4-BE49-F238E27FC236}">
                <a16:creationId xmlns:a16="http://schemas.microsoft.com/office/drawing/2014/main" id="{80AB537F-78AC-4253-A296-47692A1F2FA0}"/>
              </a:ext>
            </a:extLst>
          </p:cNvPr>
          <p:cNvPicPr>
            <a:picLocks noGrp="1" noChangeAspect="1" noChangeArrowheads="1"/>
          </p:cNvPicPr>
          <p:nvPr>
            <p:ph idx="1"/>
          </p:nvPr>
        </p:nvPicPr>
        <p:blipFill>
          <a:blip r:embed="rId3" cstate="hqprint">
            <a:extLst>
              <a:ext uri="{28A0092B-C50C-407E-A947-70E740481C1C}">
                <a14:useLocalDpi xmlns:a14="http://schemas.microsoft.com/office/drawing/2010/main"/>
              </a:ext>
            </a:extLst>
          </a:blip>
          <a:srcRect/>
          <a:stretch>
            <a:fillRect/>
          </a:stretch>
        </p:blipFill>
        <p:spPr bwMode="auto">
          <a:xfrm>
            <a:off x="5410200" y="1038746"/>
            <a:ext cx="3657600" cy="25603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kinematics plot">
            <a:extLst>
              <a:ext uri="{FF2B5EF4-FFF2-40B4-BE49-F238E27FC236}">
                <a16:creationId xmlns:a16="http://schemas.microsoft.com/office/drawing/2014/main" id="{67818930-BC89-4AE6-8075-9FF6C79193F2}"/>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5406738" y="3474720"/>
            <a:ext cx="365760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kinematics plot">
            <a:extLst>
              <a:ext uri="{FF2B5EF4-FFF2-40B4-BE49-F238E27FC236}">
                <a16:creationId xmlns:a16="http://schemas.microsoft.com/office/drawing/2014/main" id="{A4E0EC5E-10EE-457D-8C00-DAEBE723CB47}"/>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676400" y="1038747"/>
            <a:ext cx="365760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kinematics plot">
            <a:extLst>
              <a:ext uri="{FF2B5EF4-FFF2-40B4-BE49-F238E27FC236}">
                <a16:creationId xmlns:a16="http://schemas.microsoft.com/office/drawing/2014/main" id="{31AC1FD7-4923-4ABF-BA48-5AF0FA12F058}"/>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1752600" y="3474720"/>
            <a:ext cx="365760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E442C6E-552C-46B0-9598-5B169AA17B0F}"/>
              </a:ext>
            </a:extLst>
          </p:cNvPr>
          <p:cNvPicPr>
            <a:picLocks noChangeAspect="1"/>
          </p:cNvPicPr>
          <p:nvPr/>
        </p:nvPicPr>
        <p:blipFill>
          <a:blip r:embed="rId7"/>
          <a:stretch>
            <a:fillRect/>
          </a:stretch>
        </p:blipFill>
        <p:spPr>
          <a:xfrm>
            <a:off x="76200" y="2899961"/>
            <a:ext cx="1905000" cy="996951"/>
          </a:xfrm>
          <a:prstGeom prst="rect">
            <a:avLst/>
          </a:prstGeom>
        </p:spPr>
      </p:pic>
      <p:pic>
        <p:nvPicPr>
          <p:cNvPr id="10" name="Picture 9">
            <a:extLst>
              <a:ext uri="{FF2B5EF4-FFF2-40B4-BE49-F238E27FC236}">
                <a16:creationId xmlns:a16="http://schemas.microsoft.com/office/drawing/2014/main" id="{D48B2B38-B7F3-4BC3-ADAB-5F29127A809C}"/>
              </a:ext>
            </a:extLst>
          </p:cNvPr>
          <p:cNvPicPr>
            <a:picLocks noChangeAspect="1"/>
          </p:cNvPicPr>
          <p:nvPr/>
        </p:nvPicPr>
        <p:blipFill>
          <a:blip r:embed="rId8"/>
          <a:stretch>
            <a:fillRect/>
          </a:stretch>
        </p:blipFill>
        <p:spPr>
          <a:xfrm>
            <a:off x="77322" y="5785979"/>
            <a:ext cx="2895600" cy="256572"/>
          </a:xfrm>
          <a:prstGeom prst="rect">
            <a:avLst/>
          </a:prstGeom>
        </p:spPr>
      </p:pic>
    </p:spTree>
    <p:extLst>
      <p:ext uri="{BB962C8B-B14F-4D97-AF65-F5344CB8AC3E}">
        <p14:creationId xmlns:p14="http://schemas.microsoft.com/office/powerpoint/2010/main" val="38894515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1E537D-D389-4CDA-A8A0-008DC2AA3586}"/>
              </a:ext>
            </a:extLst>
          </p:cNvPr>
          <p:cNvSpPr>
            <a:spLocks noGrp="1"/>
          </p:cNvSpPr>
          <p:nvPr>
            <p:ph type="title"/>
          </p:nvPr>
        </p:nvSpPr>
        <p:spPr>
          <a:xfrm>
            <a:off x="76200" y="316396"/>
            <a:ext cx="8991600" cy="424506"/>
          </a:xfrm>
        </p:spPr>
        <p:txBody>
          <a:bodyPr/>
          <a:lstStyle/>
          <a:p>
            <a:r>
              <a:rPr lang="en-US" altLang="zh-CN" dirty="0"/>
              <a:t>Geant4 Simulation</a:t>
            </a:r>
            <a:endParaRPr lang="en-US" dirty="0"/>
          </a:p>
        </p:txBody>
      </p:sp>
      <p:sp>
        <p:nvSpPr>
          <p:cNvPr id="4" name="Footer Placeholder 3">
            <a:extLst>
              <a:ext uri="{FF2B5EF4-FFF2-40B4-BE49-F238E27FC236}">
                <a16:creationId xmlns:a16="http://schemas.microsoft.com/office/drawing/2014/main" id="{0FEA9707-3EEC-404E-A701-5D9719EE82BE}"/>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0348D076-7CAF-49A9-8150-02C60B55081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42</a:t>
            </a:fld>
            <a:r>
              <a:rPr lang="en-US" dirty="0"/>
              <a:t> / 40</a:t>
            </a:r>
          </a:p>
        </p:txBody>
      </p:sp>
      <p:pic>
        <p:nvPicPr>
          <p:cNvPr id="7" name="Picture 6">
            <a:extLst>
              <a:ext uri="{FF2B5EF4-FFF2-40B4-BE49-F238E27FC236}">
                <a16:creationId xmlns:a16="http://schemas.microsoft.com/office/drawing/2014/main" id="{C1C9261D-0E77-4862-A91D-903396886967}"/>
              </a:ext>
            </a:extLst>
          </p:cNvPr>
          <p:cNvPicPr>
            <a:picLocks noChangeAspect="1"/>
          </p:cNvPicPr>
          <p:nvPr/>
        </p:nvPicPr>
        <p:blipFill>
          <a:blip r:embed="rId2"/>
          <a:stretch>
            <a:fillRect/>
          </a:stretch>
        </p:blipFill>
        <p:spPr>
          <a:xfrm>
            <a:off x="0" y="1266787"/>
            <a:ext cx="9144000" cy="4516092"/>
          </a:xfrm>
          <a:prstGeom prst="rect">
            <a:avLst/>
          </a:prstGeom>
        </p:spPr>
      </p:pic>
      <p:cxnSp>
        <p:nvCxnSpPr>
          <p:cNvPr id="8" name="Straight Arrow Connector 7">
            <a:extLst>
              <a:ext uri="{FF2B5EF4-FFF2-40B4-BE49-F238E27FC236}">
                <a16:creationId xmlns:a16="http://schemas.microsoft.com/office/drawing/2014/main" id="{B1106736-510F-4253-8EC2-6F9DF97FA908}"/>
              </a:ext>
            </a:extLst>
          </p:cNvPr>
          <p:cNvCxnSpPr>
            <a:cxnSpLocks/>
          </p:cNvCxnSpPr>
          <p:nvPr/>
        </p:nvCxnSpPr>
        <p:spPr>
          <a:xfrm>
            <a:off x="2351124" y="3816070"/>
            <a:ext cx="1061607" cy="275382"/>
          </a:xfrm>
          <a:prstGeom prst="straightConnector1">
            <a:avLst/>
          </a:prstGeom>
          <a:ln w="38100">
            <a:solidFill>
              <a:srgbClr val="00FF00"/>
            </a:solidFill>
            <a:headEnd w="lg" len="lg"/>
            <a:tailEnd type="triangle"/>
          </a:ln>
        </p:spPr>
        <p:style>
          <a:lnRef idx="3">
            <a:schemeClr val="accent2"/>
          </a:lnRef>
          <a:fillRef idx="0">
            <a:schemeClr val="accent2"/>
          </a:fillRef>
          <a:effectRef idx="2">
            <a:schemeClr val="accent2"/>
          </a:effectRef>
          <a:fontRef idx="minor">
            <a:schemeClr val="tx1"/>
          </a:fontRef>
        </p:style>
      </p:cxnSp>
      <p:sp>
        <p:nvSpPr>
          <p:cNvPr id="9" name="TextBox 8">
            <a:extLst>
              <a:ext uri="{FF2B5EF4-FFF2-40B4-BE49-F238E27FC236}">
                <a16:creationId xmlns:a16="http://schemas.microsoft.com/office/drawing/2014/main" id="{59081920-5430-4353-885D-866401D16586}"/>
              </a:ext>
            </a:extLst>
          </p:cNvPr>
          <p:cNvSpPr txBox="1"/>
          <p:nvPr/>
        </p:nvSpPr>
        <p:spPr>
          <a:xfrm>
            <a:off x="3412731" y="3931531"/>
            <a:ext cx="401072" cy="400110"/>
          </a:xfrm>
          <a:prstGeom prst="rect">
            <a:avLst/>
          </a:prstGeom>
          <a:noFill/>
        </p:spPr>
        <p:txBody>
          <a:bodyPr wrap="none" rtlCol="0">
            <a:spAutoFit/>
          </a:bodyPr>
          <a:lstStyle/>
          <a:p>
            <a:r>
              <a:rPr lang="el-GR" altLang="zh-CN" sz="2000" i="1" dirty="0">
                <a:solidFill>
                  <a:srgbClr val="00FF00"/>
                </a:solidFill>
                <a:latin typeface="Cambria" panose="02040503050406030204" pitchFamily="18" charset="0"/>
                <a:ea typeface="Cambria" panose="02040503050406030204" pitchFamily="18" charset="0"/>
              </a:rPr>
              <a:t>γ</a:t>
            </a:r>
            <a:r>
              <a:rPr lang="en-US" altLang="zh-CN" sz="2000" baseline="-25000" dirty="0">
                <a:solidFill>
                  <a:srgbClr val="00FF00"/>
                </a:solidFill>
                <a:latin typeface="Cambria" panose="02040503050406030204" pitchFamily="18" charset="0"/>
                <a:ea typeface="Cambria" panose="02040503050406030204" pitchFamily="18" charset="0"/>
              </a:rPr>
              <a:t>1</a:t>
            </a:r>
            <a:endParaRPr lang="zh-CN" altLang="en-US" sz="2000" baseline="-25000" dirty="0">
              <a:solidFill>
                <a:srgbClr val="00FF00"/>
              </a:solidFill>
              <a:latin typeface="Cambria" panose="02040503050406030204" pitchFamily="18" charset="0"/>
            </a:endParaRPr>
          </a:p>
        </p:txBody>
      </p:sp>
      <p:cxnSp>
        <p:nvCxnSpPr>
          <p:cNvPr id="10" name="Straight Arrow Connector 9">
            <a:extLst>
              <a:ext uri="{FF2B5EF4-FFF2-40B4-BE49-F238E27FC236}">
                <a16:creationId xmlns:a16="http://schemas.microsoft.com/office/drawing/2014/main" id="{1C99C611-0C83-4B2A-A265-2B1197632258}"/>
              </a:ext>
            </a:extLst>
          </p:cNvPr>
          <p:cNvCxnSpPr>
            <a:cxnSpLocks/>
          </p:cNvCxnSpPr>
          <p:nvPr/>
        </p:nvCxnSpPr>
        <p:spPr>
          <a:xfrm flipV="1">
            <a:off x="7681723" y="3338905"/>
            <a:ext cx="654886" cy="371856"/>
          </a:xfrm>
          <a:prstGeom prst="straightConnector1">
            <a:avLst/>
          </a:prstGeom>
          <a:ln w="38100">
            <a:solidFill>
              <a:srgbClr val="00FF00"/>
            </a:solidFill>
            <a:headEnd w="lg" len="lg"/>
            <a:tailEnd type="triangle"/>
          </a:ln>
        </p:spPr>
        <p:style>
          <a:lnRef idx="3">
            <a:schemeClr val="accent2"/>
          </a:lnRef>
          <a:fillRef idx="0">
            <a:schemeClr val="accent2"/>
          </a:fillRef>
          <a:effectRef idx="2">
            <a:schemeClr val="accent2"/>
          </a:effectRef>
          <a:fontRef idx="minor">
            <a:schemeClr val="tx1"/>
          </a:fontRef>
        </p:style>
      </p:cxnSp>
      <p:sp>
        <p:nvSpPr>
          <p:cNvPr id="11" name="TextBox 10">
            <a:extLst>
              <a:ext uri="{FF2B5EF4-FFF2-40B4-BE49-F238E27FC236}">
                <a16:creationId xmlns:a16="http://schemas.microsoft.com/office/drawing/2014/main" id="{A109C525-762F-4208-B672-F1257BAEC255}"/>
              </a:ext>
            </a:extLst>
          </p:cNvPr>
          <p:cNvSpPr txBox="1"/>
          <p:nvPr/>
        </p:nvSpPr>
        <p:spPr>
          <a:xfrm>
            <a:off x="8336609" y="2938795"/>
            <a:ext cx="401072" cy="400110"/>
          </a:xfrm>
          <a:prstGeom prst="rect">
            <a:avLst/>
          </a:prstGeom>
          <a:noFill/>
        </p:spPr>
        <p:txBody>
          <a:bodyPr wrap="none" rtlCol="0">
            <a:spAutoFit/>
          </a:bodyPr>
          <a:lstStyle/>
          <a:p>
            <a:r>
              <a:rPr lang="el-GR" altLang="zh-CN" sz="2000" i="1" dirty="0">
                <a:solidFill>
                  <a:srgbClr val="00FF00"/>
                </a:solidFill>
                <a:latin typeface="Cambria" panose="02040503050406030204" pitchFamily="18" charset="0"/>
                <a:ea typeface="Cambria" panose="02040503050406030204" pitchFamily="18" charset="0"/>
              </a:rPr>
              <a:t>γ</a:t>
            </a:r>
            <a:r>
              <a:rPr lang="en-US" altLang="zh-CN" sz="2000" baseline="-25000" dirty="0">
                <a:solidFill>
                  <a:srgbClr val="00FF00"/>
                </a:solidFill>
                <a:latin typeface="Cambria" panose="02040503050406030204" pitchFamily="18" charset="0"/>
                <a:ea typeface="Cambria" panose="02040503050406030204" pitchFamily="18" charset="0"/>
              </a:rPr>
              <a:t>2</a:t>
            </a:r>
            <a:endParaRPr lang="zh-CN" altLang="en-US" sz="2000" baseline="-25000" dirty="0">
              <a:solidFill>
                <a:srgbClr val="00FF00"/>
              </a:solidFill>
              <a:latin typeface="Cambria" panose="02040503050406030204" pitchFamily="18" charset="0"/>
            </a:endParaRPr>
          </a:p>
        </p:txBody>
      </p:sp>
      <p:cxnSp>
        <p:nvCxnSpPr>
          <p:cNvPr id="12" name="Straight Arrow Connector 11">
            <a:extLst>
              <a:ext uri="{FF2B5EF4-FFF2-40B4-BE49-F238E27FC236}">
                <a16:creationId xmlns:a16="http://schemas.microsoft.com/office/drawing/2014/main" id="{5E1AA7F6-0ABD-4FF7-BD9F-2E38F0E0C52D}"/>
              </a:ext>
            </a:extLst>
          </p:cNvPr>
          <p:cNvCxnSpPr>
            <a:cxnSpLocks/>
          </p:cNvCxnSpPr>
          <p:nvPr/>
        </p:nvCxnSpPr>
        <p:spPr>
          <a:xfrm flipV="1">
            <a:off x="1990255" y="2933701"/>
            <a:ext cx="891672" cy="90150"/>
          </a:xfrm>
          <a:prstGeom prst="straightConnector1">
            <a:avLst/>
          </a:prstGeom>
          <a:ln w="38100">
            <a:solidFill>
              <a:srgbClr val="0099FF"/>
            </a:solidFill>
            <a:headEnd w="lg" len="lg"/>
            <a:tailEnd type="triangle"/>
          </a:ln>
        </p:spPr>
        <p:style>
          <a:lnRef idx="3">
            <a:schemeClr val="accent2"/>
          </a:lnRef>
          <a:fillRef idx="0">
            <a:schemeClr val="accent2"/>
          </a:fillRef>
          <a:effectRef idx="2">
            <a:schemeClr val="accent2"/>
          </a:effectRef>
          <a:fontRef idx="minor">
            <a:schemeClr val="tx1"/>
          </a:fontRef>
        </p:style>
      </p:cxnSp>
      <p:sp>
        <p:nvSpPr>
          <p:cNvPr id="13" name="TextBox 12">
            <a:extLst>
              <a:ext uri="{FF2B5EF4-FFF2-40B4-BE49-F238E27FC236}">
                <a16:creationId xmlns:a16="http://schemas.microsoft.com/office/drawing/2014/main" id="{EB77A1B3-1FE2-4744-9C31-ADA9C62F7EED}"/>
              </a:ext>
            </a:extLst>
          </p:cNvPr>
          <p:cNvSpPr txBox="1"/>
          <p:nvPr/>
        </p:nvSpPr>
        <p:spPr>
          <a:xfrm>
            <a:off x="2911000" y="2692498"/>
            <a:ext cx="348172" cy="400110"/>
          </a:xfrm>
          <a:prstGeom prst="rect">
            <a:avLst/>
          </a:prstGeom>
          <a:noFill/>
        </p:spPr>
        <p:txBody>
          <a:bodyPr wrap="none" rtlCol="0">
            <a:spAutoFit/>
          </a:bodyPr>
          <a:lstStyle/>
          <a:p>
            <a:r>
              <a:rPr lang="en-US" altLang="zh-CN" sz="2000" b="1" i="1" dirty="0">
                <a:solidFill>
                  <a:srgbClr val="0099FF"/>
                </a:solidFill>
                <a:latin typeface="Cambria" panose="02040503050406030204" pitchFamily="18" charset="0"/>
                <a:ea typeface="Cambria" panose="02040503050406030204" pitchFamily="18" charset="0"/>
              </a:rPr>
              <a:t>α</a:t>
            </a:r>
            <a:endParaRPr lang="zh-CN" altLang="en-US" sz="2000" b="1" baseline="-25000" dirty="0">
              <a:solidFill>
                <a:srgbClr val="0099FF"/>
              </a:solidFill>
              <a:latin typeface="Cambria" panose="02040503050406030204" pitchFamily="18" charset="0"/>
            </a:endParaRPr>
          </a:p>
        </p:txBody>
      </p:sp>
      <p:sp>
        <p:nvSpPr>
          <p:cNvPr id="14" name="TextBox 13">
            <a:extLst>
              <a:ext uri="{FF2B5EF4-FFF2-40B4-BE49-F238E27FC236}">
                <a16:creationId xmlns:a16="http://schemas.microsoft.com/office/drawing/2014/main" id="{E9B47BA4-65CA-468B-B37F-AF72D66B656E}"/>
              </a:ext>
            </a:extLst>
          </p:cNvPr>
          <p:cNvSpPr txBox="1"/>
          <p:nvPr/>
        </p:nvSpPr>
        <p:spPr>
          <a:xfrm>
            <a:off x="1178646" y="1341592"/>
            <a:ext cx="889090" cy="400110"/>
          </a:xfrm>
          <a:prstGeom prst="rect">
            <a:avLst/>
          </a:prstGeom>
          <a:noFill/>
        </p:spPr>
        <p:txBody>
          <a:bodyPr wrap="none" rtlCol="0">
            <a:spAutoFit/>
          </a:bodyPr>
          <a:lstStyle/>
          <a:p>
            <a:r>
              <a:rPr lang="en-US" altLang="zh-CN" sz="2000" dirty="0">
                <a:solidFill>
                  <a:srgbClr val="FFC000"/>
                </a:solidFill>
                <a:latin typeface="Cambria" panose="02040503050406030204" pitchFamily="18" charset="0"/>
                <a:ea typeface="Cambria" panose="02040503050406030204" pitchFamily="18" charset="0"/>
              </a:rPr>
              <a:t>Target</a:t>
            </a:r>
            <a:endParaRPr lang="zh-CN" altLang="en-US" sz="2000" baseline="-25000" dirty="0">
              <a:solidFill>
                <a:srgbClr val="FFC000"/>
              </a:solidFill>
              <a:latin typeface="Cambria" panose="02040503050406030204" pitchFamily="18" charset="0"/>
            </a:endParaRPr>
          </a:p>
        </p:txBody>
      </p:sp>
      <p:sp>
        <p:nvSpPr>
          <p:cNvPr id="15" name="TextBox 14">
            <a:extLst>
              <a:ext uri="{FF2B5EF4-FFF2-40B4-BE49-F238E27FC236}">
                <a16:creationId xmlns:a16="http://schemas.microsoft.com/office/drawing/2014/main" id="{F8C3F5EE-1754-44C8-A529-5DE0AE086B88}"/>
              </a:ext>
            </a:extLst>
          </p:cNvPr>
          <p:cNvSpPr txBox="1"/>
          <p:nvPr/>
        </p:nvSpPr>
        <p:spPr>
          <a:xfrm>
            <a:off x="55536" y="1341592"/>
            <a:ext cx="972639" cy="369332"/>
          </a:xfrm>
          <a:prstGeom prst="rect">
            <a:avLst/>
          </a:prstGeom>
          <a:noFill/>
        </p:spPr>
        <p:txBody>
          <a:bodyPr wrap="none" rtlCol="0">
            <a:spAutoFit/>
          </a:bodyPr>
          <a:lstStyle/>
          <a:p>
            <a:r>
              <a:rPr lang="en-US" altLang="zh-CN" dirty="0">
                <a:solidFill>
                  <a:schemeClr val="bg1"/>
                </a:solidFill>
                <a:latin typeface="Cambria" panose="02040503050406030204" pitchFamily="18" charset="0"/>
                <a:ea typeface="Cambria" panose="02040503050406030204" pitchFamily="18" charset="0"/>
              </a:rPr>
              <a:t>Vacuum</a:t>
            </a:r>
            <a:endParaRPr lang="zh-CN" altLang="en-US" baseline="-25000" dirty="0">
              <a:solidFill>
                <a:schemeClr val="bg1"/>
              </a:solidFill>
              <a:latin typeface="Cambria" panose="02040503050406030204" pitchFamily="18" charset="0"/>
            </a:endParaRPr>
          </a:p>
        </p:txBody>
      </p:sp>
      <p:sp>
        <p:nvSpPr>
          <p:cNvPr id="16" name="TextBox 15">
            <a:extLst>
              <a:ext uri="{FF2B5EF4-FFF2-40B4-BE49-F238E27FC236}">
                <a16:creationId xmlns:a16="http://schemas.microsoft.com/office/drawing/2014/main" id="{95E87EBF-024D-40F6-B173-751C478FCBA1}"/>
              </a:ext>
            </a:extLst>
          </p:cNvPr>
          <p:cNvSpPr txBox="1"/>
          <p:nvPr/>
        </p:nvSpPr>
        <p:spPr>
          <a:xfrm>
            <a:off x="5257043" y="3462932"/>
            <a:ext cx="784830" cy="369332"/>
          </a:xfrm>
          <a:prstGeom prst="rect">
            <a:avLst/>
          </a:prstGeom>
          <a:noFill/>
        </p:spPr>
        <p:txBody>
          <a:bodyPr wrap="none" rtlCol="0">
            <a:spAutoFit/>
          </a:bodyPr>
          <a:lstStyle/>
          <a:p>
            <a:r>
              <a:rPr lang="en-US" dirty="0">
                <a:solidFill>
                  <a:srgbClr val="FFFF00"/>
                </a:solidFill>
                <a:latin typeface="Cambria" panose="02040503050406030204" pitchFamily="18" charset="0"/>
                <a:ea typeface="Cambria" panose="02040503050406030204" pitchFamily="18" charset="0"/>
              </a:rPr>
              <a:t>Recoil</a:t>
            </a:r>
          </a:p>
        </p:txBody>
      </p:sp>
      <p:cxnSp>
        <p:nvCxnSpPr>
          <p:cNvPr id="17" name="Straight Arrow Connector 16">
            <a:extLst>
              <a:ext uri="{FF2B5EF4-FFF2-40B4-BE49-F238E27FC236}">
                <a16:creationId xmlns:a16="http://schemas.microsoft.com/office/drawing/2014/main" id="{E6D538C3-C16E-42AD-8551-FB7E16A6896D}"/>
              </a:ext>
            </a:extLst>
          </p:cNvPr>
          <p:cNvCxnSpPr>
            <a:cxnSpLocks/>
          </p:cNvCxnSpPr>
          <p:nvPr/>
        </p:nvCxnSpPr>
        <p:spPr>
          <a:xfrm>
            <a:off x="3649223" y="3462932"/>
            <a:ext cx="1607820" cy="123801"/>
          </a:xfrm>
          <a:prstGeom prst="straightConnector1">
            <a:avLst/>
          </a:prstGeom>
          <a:ln w="38100">
            <a:solidFill>
              <a:srgbClr val="FFFF00"/>
            </a:solidFill>
            <a:headEnd w="lg" len="lg"/>
            <a:tailEnd type="triangle"/>
          </a:ln>
        </p:spPr>
        <p:style>
          <a:lnRef idx="3">
            <a:schemeClr val="accent2"/>
          </a:lnRef>
          <a:fillRef idx="0">
            <a:schemeClr val="accent2"/>
          </a:fillRef>
          <a:effectRef idx="2">
            <a:schemeClr val="accent2"/>
          </a:effectRef>
          <a:fontRef idx="minor">
            <a:schemeClr val="tx1"/>
          </a:fontRef>
        </p:style>
      </p:cxnSp>
      <p:sp>
        <p:nvSpPr>
          <p:cNvPr id="18" name="TextBox 17">
            <a:extLst>
              <a:ext uri="{FF2B5EF4-FFF2-40B4-BE49-F238E27FC236}">
                <a16:creationId xmlns:a16="http://schemas.microsoft.com/office/drawing/2014/main" id="{80858D4A-D570-464A-B33B-239E23CCA53A}"/>
              </a:ext>
            </a:extLst>
          </p:cNvPr>
          <p:cNvSpPr txBox="1"/>
          <p:nvPr/>
        </p:nvSpPr>
        <p:spPr>
          <a:xfrm>
            <a:off x="454153" y="3846518"/>
            <a:ext cx="1613583" cy="369332"/>
          </a:xfrm>
          <a:prstGeom prst="rect">
            <a:avLst/>
          </a:prstGeom>
          <a:noFill/>
        </p:spPr>
        <p:txBody>
          <a:bodyPr wrap="none" rtlCol="0">
            <a:spAutoFit/>
          </a:bodyPr>
          <a:lstStyle/>
          <a:p>
            <a:r>
              <a:rPr lang="en-US" dirty="0">
                <a:solidFill>
                  <a:srgbClr val="FF9999"/>
                </a:solidFill>
                <a:latin typeface="Cambria" panose="02040503050406030204" pitchFamily="18" charset="0"/>
                <a:ea typeface="Cambria" panose="02040503050406030204" pitchFamily="18" charset="0"/>
              </a:rPr>
              <a:t>Reaction point</a:t>
            </a:r>
          </a:p>
        </p:txBody>
      </p:sp>
      <p:cxnSp>
        <p:nvCxnSpPr>
          <p:cNvPr id="19" name="Straight Connector 18">
            <a:extLst>
              <a:ext uri="{FF2B5EF4-FFF2-40B4-BE49-F238E27FC236}">
                <a16:creationId xmlns:a16="http://schemas.microsoft.com/office/drawing/2014/main" id="{9E7CA646-659F-4F43-A296-61DB214D6A13}"/>
              </a:ext>
            </a:extLst>
          </p:cNvPr>
          <p:cNvCxnSpPr>
            <a:endCxn id="18" idx="0"/>
          </p:cNvCxnSpPr>
          <p:nvPr/>
        </p:nvCxnSpPr>
        <p:spPr>
          <a:xfrm>
            <a:off x="1178646" y="3392767"/>
            <a:ext cx="82299" cy="453751"/>
          </a:xfrm>
          <a:prstGeom prst="line">
            <a:avLst/>
          </a:prstGeom>
          <a:ln>
            <a:solidFill>
              <a:srgbClr val="FF9999"/>
            </a:solidFill>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62174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8A487D-51F3-41AC-B747-9B1D525DC987}"/>
              </a:ext>
            </a:extLst>
          </p:cNvPr>
          <p:cNvSpPr>
            <a:spLocks noGrp="1"/>
          </p:cNvSpPr>
          <p:nvPr>
            <p:ph type="title"/>
          </p:nvPr>
        </p:nvSpPr>
        <p:spPr>
          <a:xfrm>
            <a:off x="76200" y="316396"/>
            <a:ext cx="8991600" cy="424506"/>
          </a:xfrm>
        </p:spPr>
        <p:txBody>
          <a:bodyPr/>
          <a:lstStyle/>
          <a:p>
            <a:r>
              <a:rPr lang="en-US" altLang="zh-CN" dirty="0"/>
              <a:t>Geant4 Simulation</a:t>
            </a:r>
            <a:endParaRPr lang="en-US" dirty="0"/>
          </a:p>
        </p:txBody>
      </p:sp>
      <p:sp>
        <p:nvSpPr>
          <p:cNvPr id="4" name="Footer Placeholder 3">
            <a:extLst>
              <a:ext uri="{FF2B5EF4-FFF2-40B4-BE49-F238E27FC236}">
                <a16:creationId xmlns:a16="http://schemas.microsoft.com/office/drawing/2014/main" id="{34AB0468-20E9-4A0B-BACF-2BEB3251A38A}"/>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36C4D80B-A5CC-4B7B-A7CE-F498FFE12C3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43</a:t>
            </a:fld>
            <a:r>
              <a:rPr lang="en-US" dirty="0"/>
              <a:t> / 40</a:t>
            </a:r>
          </a:p>
        </p:txBody>
      </p:sp>
      <p:pic>
        <p:nvPicPr>
          <p:cNvPr id="6" name="Content Placeholder 5">
            <a:extLst>
              <a:ext uri="{FF2B5EF4-FFF2-40B4-BE49-F238E27FC236}">
                <a16:creationId xmlns:a16="http://schemas.microsoft.com/office/drawing/2014/main" id="{CAEC51FA-C8E6-41F6-A2B0-6F38E74C399B}"/>
              </a:ext>
            </a:extLst>
          </p:cNvPr>
          <p:cNvPicPr>
            <a:picLocks noGrp="1" noChangeAspect="1"/>
          </p:cNvPicPr>
          <p:nvPr>
            <p:ph idx="1"/>
          </p:nvPr>
        </p:nvPicPr>
        <p:blipFill>
          <a:blip r:embed="rId2"/>
          <a:stretch>
            <a:fillRect/>
          </a:stretch>
        </p:blipFill>
        <p:spPr>
          <a:xfrm>
            <a:off x="274873" y="1066800"/>
            <a:ext cx="8594254" cy="4937125"/>
          </a:xfrm>
          <a:prstGeom prst="rect">
            <a:avLst/>
          </a:prstGeom>
        </p:spPr>
      </p:pic>
      <p:sp>
        <p:nvSpPr>
          <p:cNvPr id="7" name="TextBox 6">
            <a:extLst>
              <a:ext uri="{FF2B5EF4-FFF2-40B4-BE49-F238E27FC236}">
                <a16:creationId xmlns:a16="http://schemas.microsoft.com/office/drawing/2014/main" id="{F055DBC5-360D-462E-A5D4-36F4032C9CDC}"/>
              </a:ext>
            </a:extLst>
          </p:cNvPr>
          <p:cNvSpPr txBox="1"/>
          <p:nvPr/>
        </p:nvSpPr>
        <p:spPr>
          <a:xfrm>
            <a:off x="4419600" y="5562600"/>
            <a:ext cx="1372492" cy="400110"/>
          </a:xfrm>
          <a:prstGeom prst="rect">
            <a:avLst/>
          </a:prstGeom>
          <a:noFill/>
        </p:spPr>
        <p:txBody>
          <a:bodyPr wrap="none" rtlCol="0">
            <a:spAutoFit/>
          </a:bodyPr>
          <a:lstStyle/>
          <a:p>
            <a:r>
              <a:rPr lang="en-US" sz="2000" dirty="0">
                <a:solidFill>
                  <a:srgbClr val="CC99FF"/>
                </a:solidFill>
                <a:latin typeface="Cambria" panose="02040503050406030204" pitchFamily="18" charset="0"/>
                <a:ea typeface="Cambria" panose="02040503050406030204" pitchFamily="18" charset="0"/>
              </a:rPr>
              <a:t>7.5% of 4</a:t>
            </a:r>
            <a:r>
              <a:rPr lang="en-US" altLang="zh-CN" sz="2000" dirty="0">
                <a:solidFill>
                  <a:srgbClr val="CC99FF"/>
                </a:solidFill>
                <a:latin typeface="Cambria" panose="02040503050406030204" pitchFamily="18" charset="0"/>
                <a:ea typeface="Cambria" panose="02040503050406030204" pitchFamily="18" charset="0"/>
              </a:rPr>
              <a:t>π</a:t>
            </a:r>
            <a:endParaRPr lang="en-US" sz="2000" dirty="0">
              <a:solidFill>
                <a:srgbClr val="CC99FF"/>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888844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FFAFA1-9FA5-47EC-B5CE-D4DF05259D01}"/>
              </a:ext>
            </a:extLst>
          </p:cNvPr>
          <p:cNvSpPr>
            <a:spLocks noGrp="1"/>
          </p:cNvSpPr>
          <p:nvPr>
            <p:ph type="title"/>
          </p:nvPr>
        </p:nvSpPr>
        <p:spPr>
          <a:xfrm>
            <a:off x="76200" y="316396"/>
            <a:ext cx="8991600" cy="424506"/>
          </a:xfrm>
        </p:spPr>
        <p:txBody>
          <a:bodyPr/>
          <a:lstStyle/>
          <a:p>
            <a:r>
              <a:rPr lang="en-US" altLang="zh-CN" dirty="0"/>
              <a:t>Solid Angle</a:t>
            </a:r>
            <a:endParaRPr lang="en-US" dirty="0"/>
          </a:p>
        </p:txBody>
      </p:sp>
      <p:sp>
        <p:nvSpPr>
          <p:cNvPr id="4" name="Footer Placeholder 3">
            <a:extLst>
              <a:ext uri="{FF2B5EF4-FFF2-40B4-BE49-F238E27FC236}">
                <a16:creationId xmlns:a16="http://schemas.microsoft.com/office/drawing/2014/main" id="{45DE901C-C173-480D-AC36-19303434CD6B}"/>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BD3AFF3F-5693-4EB2-910C-CF723163AD6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44</a:t>
            </a:fld>
            <a:r>
              <a:rPr lang="en-US" dirty="0"/>
              <a:t> / 40</a:t>
            </a:r>
          </a:p>
        </p:txBody>
      </p:sp>
      <p:pic>
        <p:nvPicPr>
          <p:cNvPr id="6" name="Picture 5">
            <a:extLst>
              <a:ext uri="{FF2B5EF4-FFF2-40B4-BE49-F238E27FC236}">
                <a16:creationId xmlns:a16="http://schemas.microsoft.com/office/drawing/2014/main" id="{21654AFF-8667-47B9-9220-279015097088}"/>
              </a:ext>
            </a:extLst>
          </p:cNvPr>
          <p:cNvPicPr>
            <a:picLocks noChangeAspect="1"/>
          </p:cNvPicPr>
          <p:nvPr/>
        </p:nvPicPr>
        <p:blipFill>
          <a:blip r:embed="rId2"/>
          <a:stretch>
            <a:fillRect/>
          </a:stretch>
        </p:blipFill>
        <p:spPr>
          <a:xfrm>
            <a:off x="4702967" y="991442"/>
            <a:ext cx="4043501" cy="5086350"/>
          </a:xfrm>
          <a:prstGeom prst="rect">
            <a:avLst/>
          </a:prstGeom>
        </p:spPr>
      </p:pic>
      <p:pic>
        <p:nvPicPr>
          <p:cNvPr id="7" name="Picture 6">
            <a:extLst>
              <a:ext uri="{FF2B5EF4-FFF2-40B4-BE49-F238E27FC236}">
                <a16:creationId xmlns:a16="http://schemas.microsoft.com/office/drawing/2014/main" id="{F188F53C-97F6-4498-862D-204C146B332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97532" y="991442"/>
            <a:ext cx="3914775" cy="5086350"/>
          </a:xfrm>
          <a:prstGeom prst="rect">
            <a:avLst/>
          </a:prstGeom>
        </p:spPr>
      </p:pic>
      <p:cxnSp>
        <p:nvCxnSpPr>
          <p:cNvPr id="8" name="Straight Arrow Connector 7">
            <a:extLst>
              <a:ext uri="{FF2B5EF4-FFF2-40B4-BE49-F238E27FC236}">
                <a16:creationId xmlns:a16="http://schemas.microsoft.com/office/drawing/2014/main" id="{9DB33783-8644-4966-B8FA-CE3D7DED4B5D}"/>
              </a:ext>
            </a:extLst>
          </p:cNvPr>
          <p:cNvCxnSpPr/>
          <p:nvPr/>
        </p:nvCxnSpPr>
        <p:spPr>
          <a:xfrm>
            <a:off x="763292" y="3435186"/>
            <a:ext cx="788670" cy="0"/>
          </a:xfrm>
          <a:prstGeom prst="straightConnector1">
            <a:avLst/>
          </a:prstGeom>
          <a:ln w="31750">
            <a:solidFill>
              <a:schemeClr val="accent4">
                <a:lumMod val="20000"/>
                <a:lumOff val="8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21135829-FB78-43F4-B598-CABC9593D8C5}"/>
              </a:ext>
            </a:extLst>
          </p:cNvPr>
          <p:cNvCxnSpPr>
            <a:cxnSpLocks/>
          </p:cNvCxnSpPr>
          <p:nvPr/>
        </p:nvCxnSpPr>
        <p:spPr>
          <a:xfrm>
            <a:off x="5104108" y="3443177"/>
            <a:ext cx="647700" cy="0"/>
          </a:xfrm>
          <a:prstGeom prst="straightConnector1">
            <a:avLst/>
          </a:prstGeom>
          <a:ln w="31750">
            <a:solidFill>
              <a:schemeClr val="accent4">
                <a:lumMod val="20000"/>
                <a:lumOff val="8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7D19B7D-C3A0-40B3-B7FF-5606ACE6932D}"/>
              </a:ext>
            </a:extLst>
          </p:cNvPr>
          <p:cNvCxnSpPr>
            <a:cxnSpLocks/>
          </p:cNvCxnSpPr>
          <p:nvPr/>
        </p:nvCxnSpPr>
        <p:spPr>
          <a:xfrm>
            <a:off x="5104108" y="3742262"/>
            <a:ext cx="2926080" cy="0"/>
          </a:xfrm>
          <a:prstGeom prst="straightConnector1">
            <a:avLst/>
          </a:prstGeom>
          <a:ln w="31750">
            <a:solidFill>
              <a:schemeClr val="accent4">
                <a:lumMod val="20000"/>
                <a:lumOff val="8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BBEE387-AB66-4A8E-B596-DAC41CA88D09}"/>
              </a:ext>
            </a:extLst>
          </p:cNvPr>
          <p:cNvCxnSpPr>
            <a:cxnSpLocks/>
          </p:cNvCxnSpPr>
          <p:nvPr/>
        </p:nvCxnSpPr>
        <p:spPr>
          <a:xfrm>
            <a:off x="763292" y="3734271"/>
            <a:ext cx="2926080" cy="0"/>
          </a:xfrm>
          <a:prstGeom prst="straightConnector1">
            <a:avLst/>
          </a:prstGeom>
          <a:ln w="31750">
            <a:solidFill>
              <a:schemeClr val="accent4">
                <a:lumMod val="20000"/>
                <a:lumOff val="8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F57A067-4248-4772-B7DA-993625AE0284}"/>
              </a:ext>
            </a:extLst>
          </p:cNvPr>
          <p:cNvSpPr txBox="1"/>
          <p:nvPr/>
        </p:nvSpPr>
        <p:spPr>
          <a:xfrm>
            <a:off x="763292" y="3030731"/>
            <a:ext cx="1015021" cy="369332"/>
          </a:xfrm>
          <a:prstGeom prst="rect">
            <a:avLst/>
          </a:prstGeom>
          <a:noFill/>
        </p:spPr>
        <p:txBody>
          <a:bodyPr wrap="none" rtlCol="0">
            <a:spAutoFit/>
          </a:bodyPr>
          <a:lstStyle/>
          <a:p>
            <a:r>
              <a:rPr lang="en-US" dirty="0">
                <a:solidFill>
                  <a:schemeClr val="accent4">
                    <a:lumMod val="20000"/>
                    <a:lumOff val="80000"/>
                  </a:schemeClr>
                </a:solidFill>
              </a:rPr>
              <a:t>22.6 mm</a:t>
            </a:r>
          </a:p>
        </p:txBody>
      </p:sp>
      <p:sp>
        <p:nvSpPr>
          <p:cNvPr id="13" name="TextBox 12">
            <a:extLst>
              <a:ext uri="{FF2B5EF4-FFF2-40B4-BE49-F238E27FC236}">
                <a16:creationId xmlns:a16="http://schemas.microsoft.com/office/drawing/2014/main" id="{69689229-3820-4397-BFA8-879EF929AE03}"/>
              </a:ext>
            </a:extLst>
          </p:cNvPr>
          <p:cNvSpPr txBox="1"/>
          <p:nvPr/>
        </p:nvSpPr>
        <p:spPr>
          <a:xfrm>
            <a:off x="5104108" y="3038722"/>
            <a:ext cx="1015021" cy="369332"/>
          </a:xfrm>
          <a:prstGeom prst="rect">
            <a:avLst/>
          </a:prstGeom>
          <a:noFill/>
        </p:spPr>
        <p:txBody>
          <a:bodyPr wrap="none" rtlCol="0">
            <a:spAutoFit/>
          </a:bodyPr>
          <a:lstStyle/>
          <a:p>
            <a:r>
              <a:rPr lang="en-US" dirty="0">
                <a:solidFill>
                  <a:schemeClr val="accent4">
                    <a:lumMod val="20000"/>
                    <a:lumOff val="80000"/>
                  </a:schemeClr>
                </a:solidFill>
              </a:rPr>
              <a:t>18.4 mm</a:t>
            </a:r>
          </a:p>
        </p:txBody>
      </p:sp>
      <p:sp>
        <p:nvSpPr>
          <p:cNvPr id="14" name="TextBox 13">
            <a:extLst>
              <a:ext uri="{FF2B5EF4-FFF2-40B4-BE49-F238E27FC236}">
                <a16:creationId xmlns:a16="http://schemas.microsoft.com/office/drawing/2014/main" id="{45389067-E2F3-4C71-87A7-BC96C4C9CB89}"/>
              </a:ext>
            </a:extLst>
          </p:cNvPr>
          <p:cNvSpPr txBox="1"/>
          <p:nvPr/>
        </p:nvSpPr>
        <p:spPr>
          <a:xfrm>
            <a:off x="2317633" y="3364939"/>
            <a:ext cx="1015021" cy="369332"/>
          </a:xfrm>
          <a:prstGeom prst="rect">
            <a:avLst/>
          </a:prstGeom>
          <a:noFill/>
        </p:spPr>
        <p:txBody>
          <a:bodyPr wrap="none" rtlCol="0">
            <a:spAutoFit/>
          </a:bodyPr>
          <a:lstStyle/>
          <a:p>
            <a:r>
              <a:rPr lang="en-US" dirty="0">
                <a:solidFill>
                  <a:schemeClr val="accent4">
                    <a:lumMod val="20000"/>
                    <a:lumOff val="80000"/>
                  </a:schemeClr>
                </a:solidFill>
              </a:rPr>
              <a:t>80.2 mm</a:t>
            </a:r>
          </a:p>
        </p:txBody>
      </p:sp>
      <p:sp>
        <p:nvSpPr>
          <p:cNvPr id="15" name="TextBox 14">
            <a:extLst>
              <a:ext uri="{FF2B5EF4-FFF2-40B4-BE49-F238E27FC236}">
                <a16:creationId xmlns:a16="http://schemas.microsoft.com/office/drawing/2014/main" id="{D10C66BD-505A-4F55-9212-51C377ABB369}"/>
              </a:ext>
            </a:extLst>
          </p:cNvPr>
          <p:cNvSpPr txBox="1"/>
          <p:nvPr/>
        </p:nvSpPr>
        <p:spPr>
          <a:xfrm>
            <a:off x="6417777" y="3372930"/>
            <a:ext cx="1015021" cy="369332"/>
          </a:xfrm>
          <a:prstGeom prst="rect">
            <a:avLst/>
          </a:prstGeom>
          <a:noFill/>
        </p:spPr>
        <p:txBody>
          <a:bodyPr wrap="none" rtlCol="0">
            <a:spAutoFit/>
          </a:bodyPr>
          <a:lstStyle/>
          <a:p>
            <a:r>
              <a:rPr lang="en-US" dirty="0">
                <a:solidFill>
                  <a:schemeClr val="accent4">
                    <a:lumMod val="20000"/>
                    <a:lumOff val="80000"/>
                  </a:schemeClr>
                </a:solidFill>
              </a:rPr>
              <a:t>80.2 mm</a:t>
            </a:r>
          </a:p>
        </p:txBody>
      </p:sp>
      <p:sp>
        <p:nvSpPr>
          <p:cNvPr id="16" name="TextBox 15">
            <a:extLst>
              <a:ext uri="{FF2B5EF4-FFF2-40B4-BE49-F238E27FC236}">
                <a16:creationId xmlns:a16="http://schemas.microsoft.com/office/drawing/2014/main" id="{2D73E47E-ED27-49B9-B07A-C41DD78DCA35}"/>
              </a:ext>
            </a:extLst>
          </p:cNvPr>
          <p:cNvSpPr txBox="1"/>
          <p:nvPr/>
        </p:nvSpPr>
        <p:spPr>
          <a:xfrm>
            <a:off x="509693" y="1099657"/>
            <a:ext cx="647934" cy="369332"/>
          </a:xfrm>
          <a:prstGeom prst="rect">
            <a:avLst/>
          </a:prstGeom>
          <a:noFill/>
        </p:spPr>
        <p:txBody>
          <a:bodyPr wrap="none" rtlCol="0">
            <a:spAutoFit/>
          </a:bodyPr>
          <a:lstStyle/>
          <a:p>
            <a:r>
              <a:rPr lang="en-US" dirty="0">
                <a:solidFill>
                  <a:schemeClr val="bg1"/>
                </a:solidFill>
              </a:rPr>
              <a:t>DSL1</a:t>
            </a:r>
          </a:p>
        </p:txBody>
      </p:sp>
      <p:sp>
        <p:nvSpPr>
          <p:cNvPr id="17" name="TextBox 16">
            <a:extLst>
              <a:ext uri="{FF2B5EF4-FFF2-40B4-BE49-F238E27FC236}">
                <a16:creationId xmlns:a16="http://schemas.microsoft.com/office/drawing/2014/main" id="{78A2F303-010F-44CF-8AD6-EEC5D41A48AF}"/>
              </a:ext>
            </a:extLst>
          </p:cNvPr>
          <p:cNvSpPr txBox="1"/>
          <p:nvPr/>
        </p:nvSpPr>
        <p:spPr>
          <a:xfrm>
            <a:off x="4782881" y="1107648"/>
            <a:ext cx="647934" cy="369332"/>
          </a:xfrm>
          <a:prstGeom prst="rect">
            <a:avLst/>
          </a:prstGeom>
          <a:noFill/>
        </p:spPr>
        <p:txBody>
          <a:bodyPr wrap="none" rtlCol="0">
            <a:spAutoFit/>
          </a:bodyPr>
          <a:lstStyle/>
          <a:p>
            <a:r>
              <a:rPr lang="en-US" dirty="0">
                <a:solidFill>
                  <a:schemeClr val="bg1"/>
                </a:solidFill>
              </a:rPr>
              <a:t>DSL2</a:t>
            </a:r>
          </a:p>
        </p:txBody>
      </p:sp>
    </p:spTree>
    <p:extLst>
      <p:ext uri="{BB962C8B-B14F-4D97-AF65-F5344CB8AC3E}">
        <p14:creationId xmlns:p14="http://schemas.microsoft.com/office/powerpoint/2010/main" val="7482364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E6A7CD-1CDE-4887-8A24-771ADF392710}"/>
              </a:ext>
            </a:extLst>
          </p:cNvPr>
          <p:cNvSpPr>
            <a:spLocks noGrp="1"/>
          </p:cNvSpPr>
          <p:nvPr>
            <p:ph type="title"/>
          </p:nvPr>
        </p:nvSpPr>
        <p:spPr>
          <a:xfrm>
            <a:off x="76200" y="316396"/>
            <a:ext cx="8991600" cy="424506"/>
          </a:xfrm>
        </p:spPr>
        <p:txBody>
          <a:bodyPr/>
          <a:lstStyle/>
          <a:p>
            <a:r>
              <a:rPr lang="en-US" altLang="zh-CN" dirty="0"/>
              <a:t>Geant4 Simulation</a:t>
            </a:r>
            <a:endParaRPr lang="en-US" dirty="0"/>
          </a:p>
        </p:txBody>
      </p:sp>
      <p:sp>
        <p:nvSpPr>
          <p:cNvPr id="4" name="Footer Placeholder 3">
            <a:extLst>
              <a:ext uri="{FF2B5EF4-FFF2-40B4-BE49-F238E27FC236}">
                <a16:creationId xmlns:a16="http://schemas.microsoft.com/office/drawing/2014/main" id="{A9DEC69B-920D-41AD-927E-D9A7F5DB6445}"/>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4962E547-19B0-4149-AD1B-92FEF25F944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45</a:t>
            </a:fld>
            <a:r>
              <a:rPr lang="en-US" dirty="0"/>
              <a:t> / 40</a:t>
            </a:r>
          </a:p>
        </p:txBody>
      </p:sp>
      <p:pic>
        <p:nvPicPr>
          <p:cNvPr id="15" name="Content Placeholder 14">
            <a:extLst>
              <a:ext uri="{FF2B5EF4-FFF2-40B4-BE49-F238E27FC236}">
                <a16:creationId xmlns:a16="http://schemas.microsoft.com/office/drawing/2014/main" id="{C689A558-1202-4674-9D8C-4D9710307F0E}"/>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321998" y="1163496"/>
            <a:ext cx="2209800" cy="2197420"/>
          </a:xfrm>
          <a:prstGeom prst="rect">
            <a:avLst/>
          </a:prstGeom>
        </p:spPr>
      </p:pic>
      <p:pic>
        <p:nvPicPr>
          <p:cNvPr id="16" name="Picture 15">
            <a:extLst>
              <a:ext uri="{FF2B5EF4-FFF2-40B4-BE49-F238E27FC236}">
                <a16:creationId xmlns:a16="http://schemas.microsoft.com/office/drawing/2014/main" id="{1755CCCD-53C2-4664-9506-65FD8C1C6B6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19275" y="3581400"/>
            <a:ext cx="6277194" cy="2377440"/>
          </a:xfrm>
          <a:prstGeom prst="rect">
            <a:avLst/>
          </a:prstGeom>
        </p:spPr>
      </p:pic>
      <p:pic>
        <p:nvPicPr>
          <p:cNvPr id="17" name="Picture 16">
            <a:extLst>
              <a:ext uri="{FF2B5EF4-FFF2-40B4-BE49-F238E27FC236}">
                <a16:creationId xmlns:a16="http://schemas.microsoft.com/office/drawing/2014/main" id="{20F78CD6-FD81-4D29-9B46-7947603177B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819275" y="1138512"/>
            <a:ext cx="6277194" cy="2377440"/>
          </a:xfrm>
          <a:prstGeom prst="rect">
            <a:avLst/>
          </a:prstGeom>
        </p:spPr>
      </p:pic>
      <p:sp>
        <p:nvSpPr>
          <p:cNvPr id="18" name="TextBox 17">
            <a:extLst>
              <a:ext uri="{FF2B5EF4-FFF2-40B4-BE49-F238E27FC236}">
                <a16:creationId xmlns:a16="http://schemas.microsoft.com/office/drawing/2014/main" id="{BD1091F9-B5AA-47F7-A9FF-B77B3C796176}"/>
              </a:ext>
            </a:extLst>
          </p:cNvPr>
          <p:cNvSpPr txBox="1"/>
          <p:nvPr/>
        </p:nvSpPr>
        <p:spPr>
          <a:xfrm>
            <a:off x="3456203" y="2570891"/>
            <a:ext cx="1087990" cy="369332"/>
          </a:xfrm>
          <a:prstGeom prst="rect">
            <a:avLst/>
          </a:prstGeom>
          <a:noFill/>
        </p:spPr>
        <p:txBody>
          <a:bodyPr wrap="none" rtlCol="0">
            <a:spAutoFit/>
          </a:bodyPr>
          <a:lstStyle/>
          <a:p>
            <a:r>
              <a:rPr lang="en-US" altLang="zh-CN" i="1" dirty="0">
                <a:latin typeface="Cambria" panose="02040503050406030204" pitchFamily="18" charset="0"/>
                <a:ea typeface="Cambria" panose="02040503050406030204" pitchFamily="18" charset="0"/>
              </a:rPr>
              <a:t>α</a:t>
            </a:r>
            <a:r>
              <a:rPr lang="en-US" altLang="zh-CN" dirty="0">
                <a:latin typeface="Cambria" panose="02040503050406030204" pitchFamily="18" charset="0"/>
                <a:ea typeface="Cambria" panose="02040503050406030204" pitchFamily="18" charset="0"/>
              </a:rPr>
              <a:t> spectra</a:t>
            </a:r>
            <a:endParaRPr lang="en-US" dirty="0">
              <a:latin typeface="Cambria" panose="02040503050406030204" pitchFamily="18" charset="0"/>
              <a:ea typeface="Cambria" panose="02040503050406030204" pitchFamily="18" charset="0"/>
            </a:endParaRPr>
          </a:p>
        </p:txBody>
      </p:sp>
      <p:sp>
        <p:nvSpPr>
          <p:cNvPr id="19" name="TextBox 18">
            <a:extLst>
              <a:ext uri="{FF2B5EF4-FFF2-40B4-BE49-F238E27FC236}">
                <a16:creationId xmlns:a16="http://schemas.microsoft.com/office/drawing/2014/main" id="{44CDA0EC-C663-4CF1-9A80-DD9D10E76D19}"/>
              </a:ext>
            </a:extLst>
          </p:cNvPr>
          <p:cNvSpPr txBox="1"/>
          <p:nvPr/>
        </p:nvSpPr>
        <p:spPr>
          <a:xfrm>
            <a:off x="3456203" y="4948331"/>
            <a:ext cx="2262479" cy="369332"/>
          </a:xfrm>
          <a:prstGeom prst="rect">
            <a:avLst/>
          </a:prstGeom>
          <a:noFill/>
        </p:spPr>
        <p:txBody>
          <a:bodyPr wrap="none" rtlCol="0">
            <a:spAutoFit/>
          </a:bodyPr>
          <a:lstStyle/>
          <a:p>
            <a:r>
              <a:rPr lang="en-US" altLang="zh-CN" i="1" dirty="0">
                <a:latin typeface="Cambria" panose="02040503050406030204" pitchFamily="18" charset="0"/>
                <a:ea typeface="Cambria" panose="02040503050406030204" pitchFamily="18" charset="0"/>
              </a:rPr>
              <a:t>α</a:t>
            </a:r>
            <a:r>
              <a:rPr lang="en-US" altLang="zh-CN" dirty="0">
                <a:latin typeface="Cambria" panose="02040503050406030204" pitchFamily="18" charset="0"/>
                <a:ea typeface="Cambria" panose="02040503050406030204" pitchFamily="18" charset="0"/>
              </a:rPr>
              <a:t>-gated </a:t>
            </a:r>
            <a:r>
              <a:rPr lang="en-US" altLang="zh-CN" i="1" dirty="0">
                <a:latin typeface="Cambria" panose="02040503050406030204" pitchFamily="18" charset="0"/>
                <a:ea typeface="Cambria" panose="02040503050406030204" pitchFamily="18" charset="0"/>
              </a:rPr>
              <a:t>γ</a:t>
            </a:r>
            <a:r>
              <a:rPr lang="en-US" altLang="zh-CN" dirty="0">
                <a:latin typeface="Cambria" panose="02040503050406030204" pitchFamily="18" charset="0"/>
                <a:ea typeface="Cambria" panose="02040503050406030204" pitchFamily="18" charset="0"/>
              </a:rPr>
              <a:t>-ray spectra</a:t>
            </a:r>
            <a:endParaRPr lang="en-US" dirty="0">
              <a:latin typeface="Cambria" panose="02040503050406030204" pitchFamily="18" charset="0"/>
              <a:ea typeface="Cambria" panose="02040503050406030204" pitchFamily="18" charset="0"/>
            </a:endParaRPr>
          </a:p>
        </p:txBody>
      </p:sp>
      <p:sp>
        <p:nvSpPr>
          <p:cNvPr id="20" name="TextBox 19">
            <a:extLst>
              <a:ext uri="{FF2B5EF4-FFF2-40B4-BE49-F238E27FC236}">
                <a16:creationId xmlns:a16="http://schemas.microsoft.com/office/drawing/2014/main" id="{E0ACC4B1-D456-4640-A3EB-3CF56B22ADE8}"/>
              </a:ext>
            </a:extLst>
          </p:cNvPr>
          <p:cNvSpPr txBox="1"/>
          <p:nvPr/>
        </p:nvSpPr>
        <p:spPr>
          <a:xfrm>
            <a:off x="76200" y="3415759"/>
            <a:ext cx="2917786" cy="369332"/>
          </a:xfrm>
          <a:prstGeom prst="rect">
            <a:avLst/>
          </a:prstGeom>
          <a:noFill/>
        </p:spPr>
        <p:txBody>
          <a:bodyPr wrap="none" rtlCol="0">
            <a:spAutoFit/>
          </a:bodyPr>
          <a:lstStyle/>
          <a:p>
            <a:r>
              <a:rPr lang="en-US" altLang="zh-CN" i="1" dirty="0">
                <a:latin typeface="Cambria" panose="02040503050406030204" pitchFamily="18" charset="0"/>
                <a:ea typeface="Cambria" panose="02040503050406030204" pitchFamily="18" charset="0"/>
              </a:rPr>
              <a:t>α</a:t>
            </a:r>
            <a:r>
              <a:rPr lang="en-US" altLang="zh-CN" dirty="0">
                <a:latin typeface="Cambria" panose="02040503050406030204" pitchFamily="18" charset="0"/>
                <a:ea typeface="Cambria" panose="02040503050406030204" pitchFamily="18" charset="0"/>
              </a:rPr>
              <a:t> particle heatmap on DSSD</a:t>
            </a:r>
            <a:endParaRPr lang="en-US" dirty="0">
              <a:latin typeface="Cambria" panose="02040503050406030204" pitchFamily="18" charset="0"/>
              <a:ea typeface="Cambria" panose="02040503050406030204" pitchFamily="18" charset="0"/>
            </a:endParaRPr>
          </a:p>
        </p:txBody>
      </p:sp>
      <p:sp>
        <p:nvSpPr>
          <p:cNvPr id="21" name="TextBox 20">
            <a:extLst>
              <a:ext uri="{FF2B5EF4-FFF2-40B4-BE49-F238E27FC236}">
                <a16:creationId xmlns:a16="http://schemas.microsoft.com/office/drawing/2014/main" id="{B86A437F-D040-4827-A98F-026067361848}"/>
              </a:ext>
            </a:extLst>
          </p:cNvPr>
          <p:cNvSpPr txBox="1"/>
          <p:nvPr/>
        </p:nvSpPr>
        <p:spPr>
          <a:xfrm>
            <a:off x="401739" y="3799360"/>
            <a:ext cx="2151295"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1 </a:t>
            </a:r>
            <a:r>
              <a:rPr lang="en-US" altLang="zh-CN" dirty="0">
                <a:latin typeface="Cambria" panose="02040503050406030204" pitchFamily="18" charset="0"/>
                <a:ea typeface="Cambria" panose="02040503050406030204" pitchFamily="18" charset="0"/>
              </a:rPr>
              <a:t>pixel: </a:t>
            </a:r>
            <a:r>
              <a:rPr lang="en-US" dirty="0">
                <a:latin typeface="Cambria" panose="02040503050406030204" pitchFamily="18" charset="0"/>
                <a:ea typeface="Cambria" panose="02040503050406030204" pitchFamily="18" charset="0"/>
              </a:rPr>
              <a:t>0.21% of 4</a:t>
            </a:r>
            <a:r>
              <a:rPr lang="en-US" altLang="zh-CN" dirty="0">
                <a:latin typeface="Cambria" panose="02040503050406030204" pitchFamily="18" charset="0"/>
                <a:ea typeface="Cambria" panose="02040503050406030204" pitchFamily="18" charset="0"/>
              </a:rPr>
              <a:t>π</a:t>
            </a:r>
            <a:endParaRPr lang="en-US" dirty="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56E237BD-6E0E-4BE8-B77C-2FED13282AD4}"/>
              </a:ext>
            </a:extLst>
          </p:cNvPr>
          <p:cNvSpPr txBox="1"/>
          <p:nvPr/>
        </p:nvSpPr>
        <p:spPr>
          <a:xfrm>
            <a:off x="7872627" y="3657600"/>
            <a:ext cx="994183" cy="338554"/>
          </a:xfrm>
          <a:prstGeom prst="rect">
            <a:avLst/>
          </a:prstGeom>
          <a:noFill/>
        </p:spPr>
        <p:txBody>
          <a:bodyPr wrap="none" rtlCol="0">
            <a:spAutoFit/>
          </a:bodyPr>
          <a:lstStyle/>
          <a:p>
            <a:r>
              <a:rPr lang="en-US" altLang="zh-CN" sz="1600" i="1" dirty="0" err="1">
                <a:solidFill>
                  <a:srgbClr val="0000FF"/>
                </a:solidFill>
                <a:latin typeface="Cambria" panose="02040503050406030204" pitchFamily="18" charset="0"/>
                <a:ea typeface="Cambria" panose="02040503050406030204" pitchFamily="18" charset="0"/>
              </a:rPr>
              <a:t>ε</a:t>
            </a:r>
            <a:r>
              <a:rPr lang="en-US" altLang="zh-CN" sz="1600" i="1" baseline="-25000" dirty="0" err="1">
                <a:solidFill>
                  <a:srgbClr val="0000FF"/>
                </a:solidFill>
                <a:latin typeface="Cambria" panose="02040503050406030204" pitchFamily="18" charset="0"/>
                <a:ea typeface="Cambria" panose="02040503050406030204" pitchFamily="18" charset="0"/>
              </a:rPr>
              <a:t>γ</a:t>
            </a:r>
            <a:r>
              <a:rPr lang="en-US" altLang="zh-CN" sz="1600" dirty="0">
                <a:solidFill>
                  <a:srgbClr val="0000FF"/>
                </a:solidFill>
                <a:latin typeface="Cambria" panose="02040503050406030204" pitchFamily="18" charset="0"/>
                <a:ea typeface="Cambria" panose="02040503050406030204" pitchFamily="18" charset="0"/>
              </a:rPr>
              <a:t> = </a:t>
            </a:r>
            <a:r>
              <a:rPr lang="en-US" sz="1600" dirty="0">
                <a:solidFill>
                  <a:srgbClr val="0000FF"/>
                </a:solidFill>
                <a:latin typeface="Cambria" panose="02040503050406030204" pitchFamily="18" charset="0"/>
                <a:ea typeface="Cambria" panose="02040503050406030204" pitchFamily="18" charset="0"/>
              </a:rPr>
              <a:t>0.9%</a:t>
            </a:r>
          </a:p>
        </p:txBody>
      </p:sp>
    </p:spTree>
    <p:extLst>
      <p:ext uri="{BB962C8B-B14F-4D97-AF65-F5344CB8AC3E}">
        <p14:creationId xmlns:p14="http://schemas.microsoft.com/office/powerpoint/2010/main" val="5457028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9D6EA9A0-5DFF-45AF-BA91-AD9070C33467}"/>
              </a:ext>
            </a:extLst>
          </p:cNvPr>
          <p:cNvGraphicFramePr>
            <a:graphicFrameLocks noGrp="1"/>
          </p:cNvGraphicFramePr>
          <p:nvPr>
            <p:ph idx="1"/>
            <p:extLst>
              <p:ext uri="{D42A27DB-BD31-4B8C-83A1-F6EECF244321}">
                <p14:modId xmlns:p14="http://schemas.microsoft.com/office/powerpoint/2010/main" val="2885998068"/>
              </p:ext>
            </p:extLst>
          </p:nvPr>
        </p:nvGraphicFramePr>
        <p:xfrm>
          <a:off x="76200" y="1066800"/>
          <a:ext cx="8991600" cy="49371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D3E727F6-ADAA-4F99-83AD-BF55BD97E556}"/>
              </a:ext>
            </a:extLst>
          </p:cNvPr>
          <p:cNvSpPr>
            <a:spLocks noGrp="1"/>
          </p:cNvSpPr>
          <p:nvPr>
            <p:ph type="title"/>
          </p:nvPr>
        </p:nvSpPr>
        <p:spPr>
          <a:xfrm>
            <a:off x="76200" y="316396"/>
            <a:ext cx="8991600" cy="424506"/>
          </a:xfrm>
        </p:spPr>
        <p:txBody>
          <a:bodyPr/>
          <a:lstStyle/>
          <a:p>
            <a:r>
              <a:rPr lang="en-US" dirty="0"/>
              <a:t>Bayesian-related talks at </a:t>
            </a:r>
            <a:r>
              <a:rPr lang="en-US" altLang="zh-CN" dirty="0"/>
              <a:t>each </a:t>
            </a:r>
            <a:r>
              <a:rPr lang="en-US" dirty="0"/>
              <a:t>APS DNP Meeting</a:t>
            </a:r>
          </a:p>
        </p:txBody>
      </p:sp>
      <p:sp>
        <p:nvSpPr>
          <p:cNvPr id="4" name="Footer Placeholder 3">
            <a:extLst>
              <a:ext uri="{FF2B5EF4-FFF2-40B4-BE49-F238E27FC236}">
                <a16:creationId xmlns:a16="http://schemas.microsoft.com/office/drawing/2014/main" id="{A0CBAC82-4774-40D1-A483-08CE41B50423}"/>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82D246B3-0265-4505-9458-812A3729748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46</a:t>
            </a:fld>
            <a:r>
              <a:rPr lang="en-US" dirty="0"/>
              <a:t> / 40</a:t>
            </a:r>
          </a:p>
        </p:txBody>
      </p:sp>
    </p:spTree>
    <p:extLst>
      <p:ext uri="{BB962C8B-B14F-4D97-AF65-F5344CB8AC3E}">
        <p14:creationId xmlns:p14="http://schemas.microsoft.com/office/powerpoint/2010/main" val="38018559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ADCE92-C257-4DEC-AA13-DFF2C38C5F42}"/>
              </a:ext>
            </a:extLst>
          </p:cNvPr>
          <p:cNvSpPr>
            <a:spLocks noGrp="1"/>
          </p:cNvSpPr>
          <p:nvPr>
            <p:ph idx="1"/>
          </p:nvPr>
        </p:nvSpPr>
        <p:spPr/>
        <p:txBody>
          <a:bodyPr/>
          <a:lstStyle/>
          <a:p>
            <a:pPr marL="0" indent="0" algn="just">
              <a:buNone/>
            </a:pPr>
            <a:r>
              <a:rPr lang="en-US" sz="2200" dirty="0">
                <a:latin typeface="Cambria" panose="02040503050406030204" pitchFamily="18" charset="0"/>
                <a:ea typeface="Cambria" panose="02040503050406030204" pitchFamily="18" charset="0"/>
              </a:rPr>
              <a:t>While DSAM can in principle be done in either normal or inverse kinematics, there are several advantages to inverse kinematics, where a heavy beam impinges on a light target, including:</a:t>
            </a:r>
          </a:p>
          <a:p>
            <a:pPr lvl="1" algn="just"/>
            <a:endParaRPr lang="en-US" dirty="0">
              <a:latin typeface="Cambria" panose="02040503050406030204" pitchFamily="18" charset="0"/>
              <a:ea typeface="Cambria" panose="02040503050406030204" pitchFamily="18" charset="0"/>
            </a:endParaRPr>
          </a:p>
          <a:p>
            <a:pPr lvl="1" algn="just"/>
            <a:r>
              <a:rPr lang="en-US" dirty="0">
                <a:latin typeface="Cambria" panose="02040503050406030204" pitchFamily="18" charset="0"/>
                <a:ea typeface="Cambria" panose="02040503050406030204" pitchFamily="18" charset="0"/>
              </a:rPr>
              <a:t>Recoils tend to be in the </a:t>
            </a:r>
            <a:r>
              <a:rPr lang="en-US" u="sng" dirty="0">
                <a:latin typeface="Cambria" panose="02040503050406030204" pitchFamily="18" charset="0"/>
                <a:ea typeface="Cambria" panose="02040503050406030204" pitchFamily="18" charset="0"/>
              </a:rPr>
              <a:t>electronic stopping power </a:t>
            </a:r>
            <a:r>
              <a:rPr lang="en-US" dirty="0">
                <a:latin typeface="Cambria" panose="02040503050406030204" pitchFamily="18" charset="0"/>
                <a:ea typeface="Cambria" panose="02040503050406030204" pitchFamily="18" charset="0"/>
              </a:rPr>
              <a:t>regime. Electronic stopping powers are both more easily measured and have smaller angular scattering, leading to smaller uncertainties in the extracted lifetimes.</a:t>
            </a:r>
          </a:p>
          <a:p>
            <a:pPr lvl="1" algn="just"/>
            <a:endParaRPr lang="en-US" dirty="0">
              <a:latin typeface="Cambria" panose="02040503050406030204" pitchFamily="18" charset="0"/>
              <a:ea typeface="Cambria" panose="02040503050406030204" pitchFamily="18" charset="0"/>
            </a:endParaRPr>
          </a:p>
          <a:p>
            <a:pPr lvl="1" algn="just"/>
            <a:r>
              <a:rPr lang="en-US" u="sng" dirty="0">
                <a:latin typeface="Cambria" panose="02040503050406030204" pitchFamily="18" charset="0"/>
                <a:ea typeface="Cambria" panose="02040503050406030204" pitchFamily="18" charset="0"/>
              </a:rPr>
              <a:t>Velocity change can be larger</a:t>
            </a:r>
            <a:r>
              <a:rPr lang="en-US" dirty="0">
                <a:latin typeface="Cambria" panose="02040503050406030204" pitchFamily="18" charset="0"/>
                <a:ea typeface="Cambria" panose="02040503050406030204" pitchFamily="18" charset="0"/>
              </a:rPr>
              <a:t>, due to a maximum in stopping powers for typical systems around recoil energies of tens of MeV for nuclei with mass number 20 &lt; A &lt; 40. This is particularly helpful for extracting finite lifetimes for short-lived states.</a:t>
            </a:r>
          </a:p>
          <a:p>
            <a:pPr lvl="1" algn="just"/>
            <a:endParaRPr lang="en-US" dirty="0">
              <a:latin typeface="Cambria" panose="02040503050406030204" pitchFamily="18" charset="0"/>
              <a:ea typeface="Cambria" panose="02040503050406030204" pitchFamily="18" charset="0"/>
            </a:endParaRPr>
          </a:p>
          <a:p>
            <a:pPr lvl="1" algn="just"/>
            <a:r>
              <a:rPr lang="en-US" dirty="0">
                <a:latin typeface="Cambria" panose="02040503050406030204" pitchFamily="18" charset="0"/>
                <a:ea typeface="Cambria" panose="02040503050406030204" pitchFamily="18" charset="0"/>
              </a:rPr>
              <a:t>Higher recoil velocities (</a:t>
            </a:r>
            <a:r>
              <a:rPr lang="en-US" altLang="zh-CN" i="1" dirty="0">
                <a:latin typeface="Cambria" panose="02040503050406030204" pitchFamily="18" charset="0"/>
                <a:ea typeface="Cambria" panose="02040503050406030204" pitchFamily="18" charset="0"/>
              </a:rPr>
              <a:t>β</a:t>
            </a:r>
            <a:r>
              <a:rPr lang="en-US" altLang="zh-CN" dirty="0">
                <a:latin typeface="Cambria" panose="02040503050406030204" pitchFamily="18" charset="0"/>
                <a:ea typeface="Cambria" panose="02040503050406030204" pitchFamily="18" charset="0"/>
              </a:rPr>
              <a:t> = 0.0</a:t>
            </a:r>
            <a:r>
              <a:rPr lang="en-US" dirty="0">
                <a:latin typeface="Cambria" panose="02040503050406030204" pitchFamily="18" charset="0"/>
                <a:ea typeface="Cambria" panose="02040503050406030204" pitchFamily="18" charset="0"/>
              </a:rPr>
              <a:t>74)</a:t>
            </a:r>
            <a:r>
              <a:rPr lang="zh-CN" altLang="en-US" dirty="0">
                <a:latin typeface="Cambria" panose="02040503050406030204" pitchFamily="18" charset="0"/>
              </a:rPr>
              <a:t> </a:t>
            </a:r>
            <a:r>
              <a:rPr lang="en-US" dirty="0">
                <a:latin typeface="Cambria" panose="02040503050406030204" pitchFamily="18" charset="0"/>
                <a:ea typeface="Cambria" panose="02040503050406030204" pitchFamily="18" charset="0"/>
              </a:rPr>
              <a:t>lead to </a:t>
            </a:r>
            <a:r>
              <a:rPr lang="en-US" u="sng" dirty="0">
                <a:latin typeface="Cambria" panose="02040503050406030204" pitchFamily="18" charset="0"/>
                <a:ea typeface="Cambria" panose="02040503050406030204" pitchFamily="18" charset="0"/>
              </a:rPr>
              <a:t>larger Doppler shifts</a:t>
            </a:r>
            <a:r>
              <a:rPr lang="en-US" dirty="0">
                <a:latin typeface="Cambria" panose="02040503050406030204" pitchFamily="18" charset="0"/>
                <a:ea typeface="Cambria" panose="02040503050406030204" pitchFamily="18" charset="0"/>
              </a:rPr>
              <a:t>, making it easier to distinguish unshifted peaks from shifted peaks, particularly at low energies, where the absolute shift is small.</a:t>
            </a:r>
          </a:p>
        </p:txBody>
      </p:sp>
      <p:sp>
        <p:nvSpPr>
          <p:cNvPr id="3" name="Title 2">
            <a:extLst>
              <a:ext uri="{FF2B5EF4-FFF2-40B4-BE49-F238E27FC236}">
                <a16:creationId xmlns:a16="http://schemas.microsoft.com/office/drawing/2014/main" id="{D5D01912-66C8-4759-A42B-17A78660B09F}"/>
              </a:ext>
            </a:extLst>
          </p:cNvPr>
          <p:cNvSpPr>
            <a:spLocks noGrp="1"/>
          </p:cNvSpPr>
          <p:nvPr>
            <p:ph type="title"/>
          </p:nvPr>
        </p:nvSpPr>
        <p:spPr>
          <a:xfrm>
            <a:off x="76200" y="316396"/>
            <a:ext cx="8991600" cy="424506"/>
          </a:xfrm>
        </p:spPr>
        <p:txBody>
          <a:bodyPr/>
          <a:lstStyle/>
          <a:p>
            <a:r>
              <a:rPr lang="en-US" dirty="0"/>
              <a:t>Advantages of </a:t>
            </a:r>
            <a:r>
              <a:rPr lang="en-US" altLang="zh-CN" dirty="0"/>
              <a:t>I</a:t>
            </a:r>
            <a:r>
              <a:rPr lang="en-US" dirty="0"/>
              <a:t>nverse Kinematics</a:t>
            </a:r>
          </a:p>
        </p:txBody>
      </p:sp>
      <p:sp>
        <p:nvSpPr>
          <p:cNvPr id="4" name="Footer Placeholder 3">
            <a:extLst>
              <a:ext uri="{FF2B5EF4-FFF2-40B4-BE49-F238E27FC236}">
                <a16:creationId xmlns:a16="http://schemas.microsoft.com/office/drawing/2014/main" id="{868A4BC5-726E-40E5-B656-0B752099395E}"/>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C8FDBB13-7E5B-4698-B748-40EBECF615A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47</a:t>
            </a:fld>
            <a:r>
              <a:rPr lang="en-US" dirty="0"/>
              <a:t> / 40</a:t>
            </a:r>
          </a:p>
        </p:txBody>
      </p:sp>
      <p:sp>
        <p:nvSpPr>
          <p:cNvPr id="6" name="TextBox 5">
            <a:extLst>
              <a:ext uri="{FF2B5EF4-FFF2-40B4-BE49-F238E27FC236}">
                <a16:creationId xmlns:a16="http://schemas.microsoft.com/office/drawing/2014/main" id="{77B091AD-D39C-4DAC-BEF5-1CC05A993F50}"/>
              </a:ext>
            </a:extLst>
          </p:cNvPr>
          <p:cNvSpPr txBox="1"/>
          <p:nvPr/>
        </p:nvSpPr>
        <p:spPr>
          <a:xfrm>
            <a:off x="4914162" y="5712023"/>
            <a:ext cx="4153638" cy="307777"/>
          </a:xfrm>
          <a:prstGeom prst="rect">
            <a:avLst/>
          </a:prstGeom>
          <a:noFill/>
        </p:spPr>
        <p:txBody>
          <a:bodyPr wrap="none">
            <a:spAutoFit/>
          </a:bodyPr>
          <a:lstStyle/>
          <a:p>
            <a:r>
              <a:rPr lang="en-US" sz="1400" dirty="0">
                <a:solidFill>
                  <a:srgbClr val="002060"/>
                </a:solidFill>
                <a:latin typeface="Arial Narrow" panose="020B0606020202030204" pitchFamily="34" charset="0"/>
              </a:rPr>
              <a:t>C. Fry, Ph.D. Thesis, Michigan State University, USA, 2018.</a:t>
            </a:r>
          </a:p>
        </p:txBody>
      </p:sp>
    </p:spTree>
    <p:extLst>
      <p:ext uri="{BB962C8B-B14F-4D97-AF65-F5344CB8AC3E}">
        <p14:creationId xmlns:p14="http://schemas.microsoft.com/office/powerpoint/2010/main" val="3201629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D21DC6-6628-4E7C-901A-DF0E89919F11}"/>
              </a:ext>
            </a:extLst>
          </p:cNvPr>
          <p:cNvSpPr>
            <a:spLocks noGrp="1"/>
          </p:cNvSpPr>
          <p:nvPr>
            <p:ph type="title"/>
          </p:nvPr>
        </p:nvSpPr>
        <p:spPr>
          <a:xfrm>
            <a:off x="76200" y="316396"/>
            <a:ext cx="8991600" cy="424506"/>
          </a:xfrm>
        </p:spPr>
        <p:txBody>
          <a:bodyPr/>
          <a:lstStyle/>
          <a:p>
            <a:r>
              <a:rPr lang="en-US" dirty="0"/>
              <a:t>Readiness</a:t>
            </a:r>
          </a:p>
        </p:txBody>
      </p:sp>
      <p:sp>
        <p:nvSpPr>
          <p:cNvPr id="4" name="Footer Placeholder 3">
            <a:extLst>
              <a:ext uri="{FF2B5EF4-FFF2-40B4-BE49-F238E27FC236}">
                <a16:creationId xmlns:a16="http://schemas.microsoft.com/office/drawing/2014/main" id="{784D8044-0C2E-432A-B438-0880C204AD85}"/>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44727616-797C-4BAB-A710-FE8D4DD45FC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48</a:t>
            </a:fld>
            <a:r>
              <a:rPr lang="en-US" dirty="0"/>
              <a:t> / 40</a:t>
            </a:r>
          </a:p>
        </p:txBody>
      </p:sp>
      <p:pic>
        <p:nvPicPr>
          <p:cNvPr id="8" name="Picture 1">
            <a:extLst>
              <a:ext uri="{FF2B5EF4-FFF2-40B4-BE49-F238E27FC236}">
                <a16:creationId xmlns:a16="http://schemas.microsoft.com/office/drawing/2014/main" id="{EEF7958D-FA2C-4F72-BCF0-2E39264CE025}"/>
              </a:ext>
            </a:extLst>
          </p:cNvPr>
          <p:cNvPicPr>
            <a:picLocks noGrp="1" noChangeAspect="1" noChangeArrowheads="1"/>
          </p:cNvPicPr>
          <p:nvPr>
            <p:ph idx="1"/>
          </p:nvPr>
        </p:nvPicPr>
        <p:blipFill rotWithShape="1">
          <a:blip r:embed="rId3" cstate="hqprint">
            <a:extLst>
              <a:ext uri="{28A0092B-C50C-407E-A947-70E740481C1C}">
                <a14:useLocalDpi xmlns:a14="http://schemas.microsoft.com/office/drawing/2010/main"/>
              </a:ext>
            </a:extLst>
          </a:blip>
          <a:srcRect/>
          <a:stretch/>
        </p:blipFill>
        <p:spPr bwMode="auto">
          <a:xfrm>
            <a:off x="493450" y="1258256"/>
            <a:ext cx="8229600" cy="343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7">
            <a:extLst>
              <a:ext uri="{FF2B5EF4-FFF2-40B4-BE49-F238E27FC236}">
                <a16:creationId xmlns:a16="http://schemas.microsoft.com/office/drawing/2014/main" id="{6F86427F-BC24-4610-877F-86CF07E4D3B6}"/>
              </a:ext>
            </a:extLst>
          </p:cNvPr>
          <p:cNvSpPr txBox="1">
            <a:spLocks/>
          </p:cNvSpPr>
          <p:nvPr/>
        </p:nvSpPr>
        <p:spPr bwMode="auto">
          <a:xfrm>
            <a:off x="227334" y="5037549"/>
            <a:ext cx="8761832" cy="3214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marL="135146" indent="-135146" algn="l" defTabSz="602528" rtl="0" eaLnBrk="1" fontAlgn="base" hangingPunct="1">
              <a:lnSpc>
                <a:spcPct val="90000"/>
              </a:lnSpc>
              <a:spcBef>
                <a:spcPts val="905"/>
              </a:spcBef>
              <a:spcAft>
                <a:spcPct val="0"/>
              </a:spcAft>
              <a:buSzPct val="100000"/>
              <a:buFont typeface="Wingdings" pitchFamily="2" charset="2"/>
              <a:buChar char="§"/>
              <a:defRPr sz="2400">
                <a:solidFill>
                  <a:srgbClr val="064308"/>
                </a:solidFill>
                <a:latin typeface="Arial" charset="0"/>
                <a:ea typeface="ＭＳ Ｐゴシック" pitchFamily="-65" charset="-128"/>
                <a:cs typeface="ＭＳ Ｐゴシック" pitchFamily="-65" charset="-128"/>
              </a:defRPr>
            </a:lvl1pPr>
            <a:lvl2pPr marL="272546" indent="-113749" algn="l" defTabSz="602528" rtl="0" eaLnBrk="1" fontAlgn="base" hangingPunct="1">
              <a:lnSpc>
                <a:spcPct val="90000"/>
              </a:lnSpc>
              <a:spcBef>
                <a:spcPts val="15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443731" indent="-120505" algn="l" defTabSz="602528" rtl="0" eaLnBrk="1" fontAlgn="base" hangingPunct="1">
              <a:lnSpc>
                <a:spcPct val="90000"/>
              </a:lnSpc>
              <a:spcBef>
                <a:spcPts val="151"/>
              </a:spcBef>
              <a:spcAft>
                <a:spcPct val="0"/>
              </a:spcAft>
              <a:buSzPct val="100000"/>
              <a:buFont typeface="Lucida Grande" charset="0"/>
              <a:buChar char="»"/>
              <a:defRPr sz="1350">
                <a:solidFill>
                  <a:schemeClr val="tx1"/>
                </a:solidFill>
                <a:latin typeface="Arial" charset="0"/>
                <a:ea typeface="ヒラギノ角ゴ Pro W3" pitchFamily="-111" charset="-128"/>
                <a:cs typeface="ヒラギノ角ゴ Pro W3" pitchFamily="-111" charset="-128"/>
              </a:defRPr>
            </a:lvl3pPr>
            <a:lvl4pPr marL="546218" indent="-100234" algn="l" defTabSz="602528" rtl="0" eaLnBrk="1" fontAlgn="base" hangingPunct="1">
              <a:lnSpc>
                <a:spcPct val="90000"/>
              </a:lnSpc>
              <a:spcBef>
                <a:spcPts val="151"/>
              </a:spcBef>
              <a:spcAft>
                <a:spcPct val="0"/>
              </a:spcAft>
              <a:buClr>
                <a:srgbClr val="999999"/>
              </a:buClr>
              <a:buSzPct val="100000"/>
              <a:buFont typeface="Arial" pitchFamily="34" charset="0"/>
              <a:buChar char="•"/>
              <a:defRPr sz="1200">
                <a:solidFill>
                  <a:schemeClr val="tx1"/>
                </a:solidFill>
                <a:latin typeface="+mn-lt"/>
                <a:ea typeface="ヒラギノ角ゴ Pro W3" pitchFamily="-111" charset="-128"/>
                <a:cs typeface="ヒラギノ角ゴ Pro W3"/>
              </a:defRPr>
            </a:lvl4pPr>
            <a:lvl5pPr marL="752315" indent="-135146" algn="l" defTabSz="602528" rtl="0" eaLnBrk="1" fontAlgn="base" hangingPunct="1">
              <a:lnSpc>
                <a:spcPct val="90000"/>
              </a:lnSpc>
              <a:spcBef>
                <a:spcPts val="151"/>
              </a:spcBef>
              <a:spcAft>
                <a:spcPct val="0"/>
              </a:spcAft>
              <a:buClr>
                <a:srgbClr val="999999"/>
              </a:buClr>
              <a:buSzPct val="100000"/>
              <a:buFont typeface="Lucida Grande" charset="0"/>
              <a:buChar char="»"/>
              <a:defRPr sz="1050">
                <a:solidFill>
                  <a:schemeClr val="tx1"/>
                </a:solidFill>
                <a:latin typeface="+mn-lt"/>
                <a:ea typeface="ヒラギノ角ゴ Pro W3" pitchFamily="-111" charset="-128"/>
                <a:cs typeface="ヒラギノ角ゴ Pro W3"/>
              </a:defRPr>
            </a:lvl5pPr>
            <a:lvl6pPr marL="1667630"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6pPr>
            <a:lvl7pPr marL="2010443"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7pPr>
            <a:lvl8pPr marL="235325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8pPr>
            <a:lvl9pPr marL="269606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9pPr>
          </a:lstStyle>
          <a:p>
            <a:pPr marL="0" lvl="1" indent="0">
              <a:lnSpc>
                <a:spcPct val="114000"/>
              </a:lnSpc>
              <a:spcBef>
                <a:spcPts val="0"/>
              </a:spcBef>
              <a:buNone/>
            </a:pPr>
            <a:r>
              <a:rPr lang="en-US" kern="0" dirty="0">
                <a:latin typeface="Cambria" panose="02040503050406030204" pitchFamily="18" charset="0"/>
                <a:ea typeface="Cambria" panose="02040503050406030204" pitchFamily="18" charset="0"/>
              </a:rPr>
              <a:t>We possess all the equipment </a:t>
            </a:r>
            <a:r>
              <a:rPr lang="en-US" altLang="zh-CN" kern="0" dirty="0">
                <a:latin typeface="Cambria" panose="02040503050406030204" pitchFamily="18" charset="0"/>
                <a:ea typeface="Cambria" panose="02040503050406030204" pitchFamily="18" charset="0"/>
              </a:rPr>
              <a:t>and targets </a:t>
            </a:r>
            <a:r>
              <a:rPr lang="en-US" kern="0" dirty="0">
                <a:latin typeface="Cambria" panose="02040503050406030204" pitchFamily="18" charset="0"/>
                <a:ea typeface="Cambria" panose="02040503050406030204" pitchFamily="18" charset="0"/>
              </a:rPr>
              <a:t>needed for the experiment at TRIUMF.</a:t>
            </a:r>
          </a:p>
        </p:txBody>
      </p:sp>
    </p:spTree>
    <p:extLst>
      <p:ext uri="{BB962C8B-B14F-4D97-AF65-F5344CB8AC3E}">
        <p14:creationId xmlns:p14="http://schemas.microsoft.com/office/powerpoint/2010/main" val="14532918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9D1DDF2-3BA2-42EC-B1DE-787F66932B9C}"/>
              </a:ext>
            </a:extLst>
          </p:cNvPr>
          <p:cNvPicPr>
            <a:picLocks noGrp="1" noChangeAspect="1"/>
          </p:cNvPicPr>
          <p:nvPr>
            <p:ph idx="1"/>
          </p:nvPr>
        </p:nvPicPr>
        <p:blipFill>
          <a:blip r:embed="rId2"/>
          <a:stretch>
            <a:fillRect/>
          </a:stretch>
        </p:blipFill>
        <p:spPr>
          <a:xfrm>
            <a:off x="183444" y="1066800"/>
            <a:ext cx="8777111" cy="4937125"/>
          </a:xfrm>
        </p:spPr>
      </p:pic>
      <p:sp>
        <p:nvSpPr>
          <p:cNvPr id="3" name="Title 2">
            <a:extLst>
              <a:ext uri="{FF2B5EF4-FFF2-40B4-BE49-F238E27FC236}">
                <a16:creationId xmlns:a16="http://schemas.microsoft.com/office/drawing/2014/main" id="{4ED12489-9786-4FB5-B765-DF938DDA08B6}"/>
              </a:ext>
            </a:extLst>
          </p:cNvPr>
          <p:cNvSpPr>
            <a:spLocks noGrp="1"/>
          </p:cNvSpPr>
          <p:nvPr>
            <p:ph type="title"/>
          </p:nvPr>
        </p:nvSpPr>
        <p:spPr>
          <a:xfrm>
            <a:off x="76200" y="316396"/>
            <a:ext cx="8991600" cy="424506"/>
          </a:xfrm>
        </p:spPr>
        <p:txBody>
          <a:bodyPr/>
          <a:lstStyle/>
          <a:p>
            <a:r>
              <a:rPr lang="en-US" dirty="0"/>
              <a:t>Beam </a:t>
            </a:r>
            <a:r>
              <a:rPr lang="en-US" altLang="zh-CN" dirty="0"/>
              <a:t>Delivery</a:t>
            </a:r>
            <a:endParaRPr lang="en-US" dirty="0"/>
          </a:p>
        </p:txBody>
      </p:sp>
      <p:sp>
        <p:nvSpPr>
          <p:cNvPr id="4" name="Footer Placeholder 3">
            <a:extLst>
              <a:ext uri="{FF2B5EF4-FFF2-40B4-BE49-F238E27FC236}">
                <a16:creationId xmlns:a16="http://schemas.microsoft.com/office/drawing/2014/main" id="{F04B3423-CAF4-46B3-ADF1-AFA07F584614}"/>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BBD074DF-8F9F-4612-9F5B-39B9DF53827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49</a:t>
            </a:fld>
            <a:r>
              <a:rPr lang="en-US" dirty="0"/>
              <a:t> / 40</a:t>
            </a:r>
          </a:p>
        </p:txBody>
      </p:sp>
    </p:spTree>
    <p:extLst>
      <p:ext uri="{BB962C8B-B14F-4D97-AF65-F5344CB8AC3E}">
        <p14:creationId xmlns:p14="http://schemas.microsoft.com/office/powerpoint/2010/main" val="691014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C5891B3-ED31-4492-A445-B1803F24E484}"/>
              </a:ext>
            </a:extLst>
          </p:cNvPr>
          <p:cNvPicPr>
            <a:picLocks noGrp="1" noChangeAspect="1"/>
          </p:cNvPicPr>
          <p:nvPr>
            <p:ph idx="1"/>
          </p:nvPr>
        </p:nvPicPr>
        <p:blipFill>
          <a:blip r:embed="rId2"/>
          <a:stretch>
            <a:fillRect/>
          </a:stretch>
        </p:blipFill>
        <p:spPr>
          <a:xfrm>
            <a:off x="452243" y="1066800"/>
            <a:ext cx="8239513" cy="4937125"/>
          </a:xfrm>
        </p:spPr>
      </p:pic>
      <p:sp>
        <p:nvSpPr>
          <p:cNvPr id="3" name="Title 2">
            <a:extLst>
              <a:ext uri="{FF2B5EF4-FFF2-40B4-BE49-F238E27FC236}">
                <a16:creationId xmlns:a16="http://schemas.microsoft.com/office/drawing/2014/main" id="{9EB7C440-1F93-4E44-8E02-5DF4106C4867}"/>
              </a:ext>
            </a:extLst>
          </p:cNvPr>
          <p:cNvSpPr>
            <a:spLocks noGrp="1"/>
          </p:cNvSpPr>
          <p:nvPr>
            <p:ph type="title"/>
          </p:nvPr>
        </p:nvSpPr>
        <p:spPr>
          <a:xfrm>
            <a:off x="76200" y="316396"/>
            <a:ext cx="8991600" cy="424506"/>
          </a:xfrm>
        </p:spPr>
        <p:txBody>
          <a:bodyPr/>
          <a:lstStyle/>
          <a:p>
            <a:r>
              <a:rPr lang="en-US" altLang="zh-CN" dirty="0"/>
              <a:t>Known Decay Scheme of the Key Resonance</a:t>
            </a:r>
            <a:endParaRPr lang="en-US" dirty="0"/>
          </a:p>
        </p:txBody>
      </p:sp>
      <p:sp>
        <p:nvSpPr>
          <p:cNvPr id="4" name="Footer Placeholder 3">
            <a:extLst>
              <a:ext uri="{FF2B5EF4-FFF2-40B4-BE49-F238E27FC236}">
                <a16:creationId xmlns:a16="http://schemas.microsoft.com/office/drawing/2014/main" id="{F3F9E9B9-E6A7-4D85-A3FA-3F87A1DBA17B}"/>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4833E772-0BA5-4FBD-8219-F362E992BD0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a:t>
            </a:fld>
            <a:r>
              <a:rPr lang="en-US" dirty="0"/>
              <a:t> / 40</a:t>
            </a:r>
          </a:p>
        </p:txBody>
      </p:sp>
      <p:sp>
        <p:nvSpPr>
          <p:cNvPr id="6" name="TextBox 5">
            <a:extLst>
              <a:ext uri="{FF2B5EF4-FFF2-40B4-BE49-F238E27FC236}">
                <a16:creationId xmlns:a16="http://schemas.microsoft.com/office/drawing/2014/main" id="{3167B123-71F5-42D5-BC1C-74ED51EC9D41}"/>
              </a:ext>
            </a:extLst>
          </p:cNvPr>
          <p:cNvSpPr txBox="1"/>
          <p:nvPr/>
        </p:nvSpPr>
        <p:spPr>
          <a:xfrm>
            <a:off x="79664" y="5718522"/>
            <a:ext cx="3369833" cy="307777"/>
          </a:xfrm>
          <a:prstGeom prst="rect">
            <a:avLst/>
          </a:prstGeom>
          <a:noFill/>
        </p:spPr>
        <p:txBody>
          <a:bodyPr wrap="none">
            <a:spAutoFit/>
          </a:bodyPr>
          <a:lstStyle/>
          <a:p>
            <a:r>
              <a:rPr lang="en-US" sz="1400" dirty="0">
                <a:solidFill>
                  <a:srgbClr val="000066"/>
                </a:solidFill>
                <a:latin typeface="Arial Narrow" panose="020B0606020202030204" pitchFamily="34" charset="0"/>
              </a:rPr>
              <a:t>J. Chen </a:t>
            </a:r>
            <a:r>
              <a:rPr lang="en-US" altLang="zh-CN" sz="1400" i="1" dirty="0">
                <a:solidFill>
                  <a:srgbClr val="000066"/>
                </a:solidFill>
                <a:latin typeface="Arial Narrow" panose="020B0606020202030204" pitchFamily="34" charset="0"/>
              </a:rPr>
              <a:t>et al</a:t>
            </a:r>
            <a:r>
              <a:rPr lang="en-US" altLang="zh-CN" sz="1400" dirty="0">
                <a:solidFill>
                  <a:srgbClr val="000066"/>
                </a:solidFill>
                <a:latin typeface="Arial Narrow" panose="020B0606020202030204" pitchFamily="34" charset="0"/>
              </a:rPr>
              <a:t>.</a:t>
            </a:r>
            <a:r>
              <a:rPr lang="en-US" sz="1400" dirty="0">
                <a:solidFill>
                  <a:srgbClr val="000066"/>
                </a:solidFill>
                <a:latin typeface="Arial Narrow" panose="020B0606020202030204" pitchFamily="34" charset="0"/>
              </a:rPr>
              <a:t>, Nucl. Data Sheets 184, 29 (2022).</a:t>
            </a:r>
          </a:p>
        </p:txBody>
      </p:sp>
    </p:spTree>
    <p:extLst>
      <p:ext uri="{BB962C8B-B14F-4D97-AF65-F5344CB8AC3E}">
        <p14:creationId xmlns:p14="http://schemas.microsoft.com/office/powerpoint/2010/main" val="16536034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044B7F-87B9-4522-A8F2-9F40E384C748}"/>
              </a:ext>
            </a:extLst>
          </p:cNvPr>
          <p:cNvSpPr>
            <a:spLocks noGrp="1"/>
          </p:cNvSpPr>
          <p:nvPr>
            <p:ph type="title"/>
          </p:nvPr>
        </p:nvSpPr>
        <p:spPr>
          <a:xfrm>
            <a:off x="76200" y="316396"/>
            <a:ext cx="8991600" cy="424506"/>
          </a:xfrm>
        </p:spPr>
        <p:txBody>
          <a:bodyPr/>
          <a:lstStyle/>
          <a:p>
            <a:r>
              <a:rPr lang="en-US" altLang="zh-CN" dirty="0" err="1"/>
              <a:t>RatesMC</a:t>
            </a:r>
            <a:endParaRPr lang="en-US" dirty="0"/>
          </a:p>
        </p:txBody>
      </p:sp>
      <p:sp>
        <p:nvSpPr>
          <p:cNvPr id="4" name="Footer Placeholder 3">
            <a:extLst>
              <a:ext uri="{FF2B5EF4-FFF2-40B4-BE49-F238E27FC236}">
                <a16:creationId xmlns:a16="http://schemas.microsoft.com/office/drawing/2014/main" id="{1BA7CBD4-EB5B-4FA0-B123-AF9E79D41845}"/>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C146C6AF-9AF3-4EE5-B17A-4E286E2ED6A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50</a:t>
            </a:fld>
            <a:r>
              <a:rPr lang="en-US" dirty="0"/>
              <a:t> / 40</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16870F4-97DD-474A-A8BC-E472E507C676}"/>
                  </a:ext>
                </a:extLst>
              </p:cNvPr>
              <p:cNvSpPr txBox="1"/>
              <p:nvPr/>
            </p:nvSpPr>
            <p:spPr>
              <a:xfrm>
                <a:off x="509089" y="5626144"/>
                <a:ext cx="226805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𝜔𝛾</m:t>
                          </m:r>
                        </m:e>
                        <m:sub>
                          <m:r>
                            <a:rPr lang="en-US" b="0" i="1" smtClean="0">
                              <a:latin typeface="Cambria Math" panose="02040503050406030204" pitchFamily="18" charset="0"/>
                              <a:ea typeface="Cambria Math" panose="02040503050406030204" pitchFamily="18" charset="0"/>
                            </a:rPr>
                            <m:t>260</m:t>
                          </m:r>
                        </m:sub>
                      </m:sSub>
                      <m:r>
                        <a:rPr lang="en-US" b="0" i="1" smtClean="0">
                          <a:latin typeface="Cambria Math" panose="02040503050406030204" pitchFamily="18" charset="0"/>
                          <a:ea typeface="Cambria Math" panose="02040503050406030204" pitchFamily="18" charset="0"/>
                        </a:rPr>
                        <m:t>=80</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48</m:t>
                          </m:r>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𝜇</m:t>
                      </m:r>
                      <m:r>
                        <m:rPr>
                          <m:sty m:val="p"/>
                        </m:rPr>
                        <a:rPr lang="en-US" b="0" i="0" smtClean="0">
                          <a:latin typeface="Cambria Math" panose="02040503050406030204" pitchFamily="18" charset="0"/>
                          <a:ea typeface="Cambria Math" panose="02040503050406030204" pitchFamily="18" charset="0"/>
                        </a:rPr>
                        <m:t>eV</m:t>
                      </m:r>
                    </m:oMath>
                  </m:oMathPara>
                </a14:m>
                <a:endParaRPr lang="en-US" dirty="0"/>
              </a:p>
            </p:txBody>
          </p:sp>
        </mc:Choice>
        <mc:Fallback xmlns="">
          <p:sp>
            <p:nvSpPr>
              <p:cNvPr id="13" name="TextBox 12">
                <a:extLst>
                  <a:ext uri="{FF2B5EF4-FFF2-40B4-BE49-F238E27FC236}">
                    <a16:creationId xmlns:a16="http://schemas.microsoft.com/office/drawing/2014/main" id="{F16870F4-97DD-474A-A8BC-E472E507C676}"/>
                  </a:ext>
                </a:extLst>
              </p:cNvPr>
              <p:cNvSpPr txBox="1">
                <a:spLocks noRot="1" noChangeAspect="1" noMove="1" noResize="1" noEditPoints="1" noAdjustHandles="1" noChangeArrowheads="1" noChangeShapeType="1" noTextEdit="1"/>
              </p:cNvSpPr>
              <p:nvPr/>
            </p:nvSpPr>
            <p:spPr>
              <a:xfrm>
                <a:off x="509089" y="5626144"/>
                <a:ext cx="2268057" cy="369332"/>
              </a:xfrm>
              <a:prstGeom prst="rect">
                <a:avLst/>
              </a:prstGeom>
              <a:blipFill>
                <a:blip r:embed="rId2"/>
                <a:stretch>
                  <a:fillRect b="-4918"/>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30EFD096-9C9F-4FAF-8A16-645828C7F9E5}"/>
              </a:ext>
            </a:extLst>
          </p:cNvPr>
          <p:cNvSpPr txBox="1"/>
          <p:nvPr/>
        </p:nvSpPr>
        <p:spPr>
          <a:xfrm>
            <a:off x="3260654" y="5641533"/>
            <a:ext cx="4130746" cy="338554"/>
          </a:xfrm>
          <a:prstGeom prst="rect">
            <a:avLst/>
          </a:prstGeom>
          <a:noFill/>
        </p:spPr>
        <p:txBody>
          <a:bodyPr wrap="none">
            <a:spAutoFit/>
          </a:bodyPr>
          <a:lstStyle/>
          <a:p>
            <a:r>
              <a:rPr lang="nb-NO" altLang="zh-CN" sz="1600" i="0" dirty="0">
                <a:solidFill>
                  <a:srgbClr val="0000CC"/>
                </a:solidFill>
                <a:effectLst/>
                <a:latin typeface="Arial Narrow" panose="020B0606020202030204" pitchFamily="34" charset="0"/>
              </a:rPr>
              <a:t>T. Budner </a:t>
            </a:r>
            <a:r>
              <a:rPr lang="nb-NO" altLang="zh-CN" sz="1600" i="1" dirty="0">
                <a:solidFill>
                  <a:srgbClr val="0000CC"/>
                </a:solidFill>
                <a:effectLst/>
                <a:latin typeface="Arial Narrow" panose="020B0606020202030204" pitchFamily="34" charset="0"/>
              </a:rPr>
              <a:t>et al</a:t>
            </a:r>
            <a:r>
              <a:rPr lang="nb-NO" altLang="zh-CN" sz="1600" i="0" dirty="0">
                <a:solidFill>
                  <a:srgbClr val="0000CC"/>
                </a:solidFill>
                <a:effectLst/>
                <a:latin typeface="Arial Narrow" panose="020B0606020202030204" pitchFamily="34" charset="0"/>
              </a:rPr>
              <a:t>., Phys. Rev. Lett. 128, 182701 (2022).</a:t>
            </a:r>
            <a:endParaRPr lang="en-US" altLang="zh-CN" sz="1600" i="0" dirty="0">
              <a:solidFill>
                <a:srgbClr val="0000CC"/>
              </a:solidFill>
              <a:effectLst/>
              <a:latin typeface="Arial Narrow" panose="020B0606020202030204" pitchFamily="34" charset="0"/>
            </a:endParaRPr>
          </a:p>
        </p:txBody>
      </p:sp>
      <p:pic>
        <p:nvPicPr>
          <p:cNvPr id="9" name="Picture 8">
            <a:extLst>
              <a:ext uri="{FF2B5EF4-FFF2-40B4-BE49-F238E27FC236}">
                <a16:creationId xmlns:a16="http://schemas.microsoft.com/office/drawing/2014/main" id="{B6A0722B-CB4B-422F-B5B1-78102AF67A56}"/>
              </a:ext>
            </a:extLst>
          </p:cNvPr>
          <p:cNvPicPr>
            <a:picLocks noChangeAspect="1"/>
          </p:cNvPicPr>
          <p:nvPr/>
        </p:nvPicPr>
        <p:blipFill>
          <a:blip r:embed="rId3"/>
          <a:stretch>
            <a:fillRect/>
          </a:stretch>
        </p:blipFill>
        <p:spPr>
          <a:xfrm>
            <a:off x="91440" y="1280160"/>
            <a:ext cx="4828031" cy="4023360"/>
          </a:xfrm>
          <a:prstGeom prst="rect">
            <a:avLst/>
          </a:prstGeom>
        </p:spPr>
      </p:pic>
      <p:pic>
        <p:nvPicPr>
          <p:cNvPr id="15" name="Content Placeholder 14">
            <a:extLst>
              <a:ext uri="{FF2B5EF4-FFF2-40B4-BE49-F238E27FC236}">
                <a16:creationId xmlns:a16="http://schemas.microsoft.com/office/drawing/2014/main" id="{C7CAD82F-0916-4C16-B26B-A88E17B385F5}"/>
              </a:ext>
            </a:extLst>
          </p:cNvPr>
          <p:cNvPicPr>
            <a:picLocks noGrp="1" noChangeAspect="1"/>
          </p:cNvPicPr>
          <p:nvPr>
            <p:ph idx="1"/>
          </p:nvPr>
        </p:nvPicPr>
        <p:blipFill>
          <a:blip r:embed="rId4"/>
          <a:stretch>
            <a:fillRect/>
          </a:stretch>
        </p:blipFill>
        <p:spPr>
          <a:xfrm>
            <a:off x="4937760" y="1280160"/>
            <a:ext cx="4023360" cy="4023360"/>
          </a:xfrm>
          <a:prstGeom prst="rect">
            <a:avLst/>
          </a:prstGeom>
        </p:spPr>
      </p:pic>
    </p:spTree>
    <p:extLst>
      <p:ext uri="{BB962C8B-B14F-4D97-AF65-F5344CB8AC3E}">
        <p14:creationId xmlns:p14="http://schemas.microsoft.com/office/powerpoint/2010/main" val="2569372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DBED7F-F274-4210-996E-F5292D2FB90C}"/>
              </a:ext>
            </a:extLst>
          </p:cNvPr>
          <p:cNvSpPr>
            <a:spLocks noGrp="1"/>
          </p:cNvSpPr>
          <p:nvPr>
            <p:ph type="title"/>
          </p:nvPr>
        </p:nvSpPr>
        <p:spPr>
          <a:xfrm>
            <a:off x="76200" y="316396"/>
            <a:ext cx="8991600" cy="424506"/>
          </a:xfrm>
        </p:spPr>
        <p:txBody>
          <a:bodyPr/>
          <a:lstStyle/>
          <a:p>
            <a:r>
              <a:rPr lang="en-US" altLang="zh-CN" dirty="0" err="1"/>
              <a:t>RatesMC</a:t>
            </a:r>
            <a:endParaRPr lang="en-US" dirty="0"/>
          </a:p>
        </p:txBody>
      </p:sp>
      <p:sp>
        <p:nvSpPr>
          <p:cNvPr id="4" name="Footer Placeholder 3">
            <a:extLst>
              <a:ext uri="{FF2B5EF4-FFF2-40B4-BE49-F238E27FC236}">
                <a16:creationId xmlns:a16="http://schemas.microsoft.com/office/drawing/2014/main" id="{08903F19-8D46-471D-A942-77F51785DA5F}"/>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97CFC5B4-63BC-42E3-91E8-64FE78E9A25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51</a:t>
            </a:fld>
            <a:r>
              <a:rPr lang="en-US" dirty="0"/>
              <a:t> / 40</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36186D9-10B3-4EF5-9E65-47287148831E}"/>
                  </a:ext>
                </a:extLst>
              </p:cNvPr>
              <p:cNvSpPr txBox="1"/>
              <p:nvPr/>
            </p:nvSpPr>
            <p:spPr>
              <a:xfrm>
                <a:off x="509089" y="5626144"/>
                <a:ext cx="23521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𝜔𝛾</m:t>
                          </m:r>
                        </m:e>
                        <m:sub>
                          <m:r>
                            <a:rPr lang="en-US" i="1">
                              <a:latin typeface="Cambria Math" panose="02040503050406030204" pitchFamily="18" charset="0"/>
                              <a:ea typeface="Cambria Math" panose="02040503050406030204" pitchFamily="18" charset="0"/>
                            </a:rPr>
                            <m:t>260</m:t>
                          </m:r>
                        </m:sub>
                      </m:sSub>
                      <m:r>
                        <a:rPr lang="en-US" b="0" i="1" smtClean="0">
                          <a:latin typeface="Cambria Math" panose="02040503050406030204" pitchFamily="18" charset="0"/>
                          <a:ea typeface="Cambria Math" panose="02040503050406030204" pitchFamily="18" charset="0"/>
                        </a:rPr>
                        <m:t>=22−62 </m:t>
                      </m:r>
                      <m:r>
                        <a:rPr lang="en-US" b="0" i="1" smtClean="0">
                          <a:latin typeface="Cambria Math" panose="02040503050406030204" pitchFamily="18" charset="0"/>
                          <a:ea typeface="Cambria Math" panose="02040503050406030204" pitchFamily="18" charset="0"/>
                        </a:rPr>
                        <m:t>𝜇</m:t>
                      </m:r>
                      <m:r>
                        <m:rPr>
                          <m:sty m:val="p"/>
                        </m:rPr>
                        <a:rPr lang="en-US" b="0" i="0" smtClean="0">
                          <a:latin typeface="Cambria Math" panose="02040503050406030204" pitchFamily="18" charset="0"/>
                          <a:ea typeface="Cambria Math" panose="02040503050406030204" pitchFamily="18" charset="0"/>
                        </a:rPr>
                        <m:t>eV</m:t>
                      </m:r>
                    </m:oMath>
                  </m:oMathPara>
                </a14:m>
                <a:endParaRPr lang="en-US" dirty="0"/>
              </a:p>
            </p:txBody>
          </p:sp>
        </mc:Choice>
        <mc:Fallback xmlns="">
          <p:sp>
            <p:nvSpPr>
              <p:cNvPr id="10" name="TextBox 9">
                <a:extLst>
                  <a:ext uri="{FF2B5EF4-FFF2-40B4-BE49-F238E27FC236}">
                    <a16:creationId xmlns:a16="http://schemas.microsoft.com/office/drawing/2014/main" id="{536186D9-10B3-4EF5-9E65-47287148831E}"/>
                  </a:ext>
                </a:extLst>
              </p:cNvPr>
              <p:cNvSpPr txBox="1">
                <a:spLocks noRot="1" noChangeAspect="1" noMove="1" noResize="1" noEditPoints="1" noAdjustHandles="1" noChangeArrowheads="1" noChangeShapeType="1" noTextEdit="1"/>
              </p:cNvSpPr>
              <p:nvPr/>
            </p:nvSpPr>
            <p:spPr>
              <a:xfrm>
                <a:off x="509089" y="5626144"/>
                <a:ext cx="2352182" cy="369332"/>
              </a:xfrm>
              <a:prstGeom prst="rect">
                <a:avLst/>
              </a:prstGeom>
              <a:blipFill>
                <a:blip r:embed="rId3"/>
                <a:stretch>
                  <a:fillRect b="-4918"/>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626DF988-6F3A-465A-BE6E-FEF80E667E7B}"/>
              </a:ext>
            </a:extLst>
          </p:cNvPr>
          <p:cNvSpPr txBox="1"/>
          <p:nvPr/>
        </p:nvSpPr>
        <p:spPr>
          <a:xfrm>
            <a:off x="3221596" y="5641533"/>
            <a:ext cx="1750800" cy="338554"/>
          </a:xfrm>
          <a:prstGeom prst="rect">
            <a:avLst/>
          </a:prstGeom>
          <a:noFill/>
        </p:spPr>
        <p:txBody>
          <a:bodyPr wrap="none">
            <a:spAutoFit/>
          </a:bodyPr>
          <a:lstStyle/>
          <a:p>
            <a:r>
              <a:rPr lang="nb-NO" altLang="zh-CN" sz="1600" i="0" dirty="0">
                <a:solidFill>
                  <a:srgbClr val="002060"/>
                </a:solidFill>
                <a:effectLst/>
                <a:latin typeface="Arial Narrow" panose="020B0606020202030204" pitchFamily="34" charset="0"/>
              </a:rPr>
              <a:t>1000 counts  </a:t>
            </a:r>
            <a:r>
              <a:rPr lang="en-US" altLang="zh-CN" sz="1600" i="1" dirty="0">
                <a:solidFill>
                  <a:srgbClr val="002060"/>
                </a:solidFill>
                <a:effectLst/>
                <a:latin typeface="Cambria" panose="02040503050406030204" pitchFamily="18" charset="0"/>
                <a:ea typeface="Cambria" panose="02040503050406030204" pitchFamily="18" charset="0"/>
              </a:rPr>
              <a:t>τ</a:t>
            </a:r>
            <a:r>
              <a:rPr lang="en-US" altLang="zh-CN" sz="1600" i="0" dirty="0">
                <a:solidFill>
                  <a:srgbClr val="002060"/>
                </a:solidFill>
                <a:effectLst/>
                <a:latin typeface="Arial Narrow" panose="020B0606020202030204" pitchFamily="34" charset="0"/>
              </a:rPr>
              <a:t> = 3 fs</a:t>
            </a:r>
          </a:p>
        </p:txBody>
      </p:sp>
      <p:pic>
        <p:nvPicPr>
          <p:cNvPr id="12" name="Content Placeholder 11">
            <a:extLst>
              <a:ext uri="{FF2B5EF4-FFF2-40B4-BE49-F238E27FC236}">
                <a16:creationId xmlns:a16="http://schemas.microsoft.com/office/drawing/2014/main" id="{326EBD9D-66D4-49EB-A975-D56EFECADC2B}"/>
              </a:ext>
            </a:extLst>
          </p:cNvPr>
          <p:cNvPicPr>
            <a:picLocks noGrp="1" noChangeAspect="1"/>
          </p:cNvPicPr>
          <p:nvPr>
            <p:ph idx="1"/>
          </p:nvPr>
        </p:nvPicPr>
        <p:blipFill>
          <a:blip r:embed="rId4"/>
          <a:stretch>
            <a:fillRect/>
          </a:stretch>
        </p:blipFill>
        <p:spPr>
          <a:xfrm>
            <a:off x="4937760" y="1280160"/>
            <a:ext cx="4023360" cy="4023360"/>
          </a:xfrm>
        </p:spPr>
      </p:pic>
      <p:pic>
        <p:nvPicPr>
          <p:cNvPr id="14" name="Picture 13">
            <a:extLst>
              <a:ext uri="{FF2B5EF4-FFF2-40B4-BE49-F238E27FC236}">
                <a16:creationId xmlns:a16="http://schemas.microsoft.com/office/drawing/2014/main" id="{F132CD7A-EC10-4737-BDF2-80D420AA429A}"/>
              </a:ext>
            </a:extLst>
          </p:cNvPr>
          <p:cNvPicPr>
            <a:picLocks noChangeAspect="1"/>
          </p:cNvPicPr>
          <p:nvPr/>
        </p:nvPicPr>
        <p:blipFill>
          <a:blip r:embed="rId5"/>
          <a:stretch>
            <a:fillRect/>
          </a:stretch>
        </p:blipFill>
        <p:spPr>
          <a:xfrm>
            <a:off x="91441" y="1280160"/>
            <a:ext cx="4828031" cy="4023360"/>
          </a:xfrm>
          <a:prstGeom prst="rect">
            <a:avLst/>
          </a:prstGeom>
        </p:spPr>
      </p:pic>
    </p:spTree>
    <p:extLst>
      <p:ext uri="{BB962C8B-B14F-4D97-AF65-F5344CB8AC3E}">
        <p14:creationId xmlns:p14="http://schemas.microsoft.com/office/powerpoint/2010/main" val="13498977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D66D0E61-4B96-4E3A-B6F9-A286D31221B8}"/>
              </a:ext>
            </a:extLst>
          </p:cNvPr>
          <p:cNvPicPr>
            <a:picLocks noGrp="1" noChangeAspect="1"/>
          </p:cNvPicPr>
          <p:nvPr>
            <p:ph idx="1"/>
          </p:nvPr>
        </p:nvPicPr>
        <p:blipFill>
          <a:blip r:embed="rId3"/>
          <a:stretch>
            <a:fillRect/>
          </a:stretch>
        </p:blipFill>
        <p:spPr>
          <a:xfrm>
            <a:off x="4937760" y="1280160"/>
            <a:ext cx="4023360" cy="4023360"/>
          </a:xfrm>
        </p:spPr>
      </p:pic>
      <p:sp>
        <p:nvSpPr>
          <p:cNvPr id="4" name="Footer Placeholder 3">
            <a:extLst>
              <a:ext uri="{FF2B5EF4-FFF2-40B4-BE49-F238E27FC236}">
                <a16:creationId xmlns:a16="http://schemas.microsoft.com/office/drawing/2014/main" id="{EEC5AD08-E135-4952-88C3-682075C9774F}"/>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B2E8FA40-73DD-4ED9-8D80-87C44325B1A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52</a:t>
            </a:fld>
            <a:r>
              <a:rPr lang="en-US" dirty="0"/>
              <a:t> / 40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6AB9C7B-394F-4CFA-AF4D-2C3B966378AC}"/>
                  </a:ext>
                </a:extLst>
              </p:cNvPr>
              <p:cNvSpPr txBox="1"/>
              <p:nvPr/>
            </p:nvSpPr>
            <p:spPr>
              <a:xfrm>
                <a:off x="509089" y="5626144"/>
                <a:ext cx="23521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𝜔𝛾</m:t>
                          </m:r>
                        </m:e>
                        <m:sub>
                          <m:r>
                            <a:rPr lang="en-US" i="1">
                              <a:latin typeface="Cambria Math" panose="02040503050406030204" pitchFamily="18" charset="0"/>
                              <a:ea typeface="Cambria Math" panose="02040503050406030204" pitchFamily="18" charset="0"/>
                            </a:rPr>
                            <m:t>260</m:t>
                          </m:r>
                        </m:sub>
                      </m:sSub>
                      <m:r>
                        <a:rPr lang="en-US" b="0" i="1" smtClean="0">
                          <a:latin typeface="Cambria Math" panose="02040503050406030204" pitchFamily="18" charset="0"/>
                          <a:ea typeface="Cambria Math" panose="02040503050406030204" pitchFamily="18" charset="0"/>
                        </a:rPr>
                        <m:t>=18</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57 </m:t>
                      </m:r>
                      <m:r>
                        <a:rPr lang="en-US" b="0" i="1" smtClean="0">
                          <a:latin typeface="Cambria Math" panose="02040503050406030204" pitchFamily="18" charset="0"/>
                          <a:ea typeface="Cambria Math" panose="02040503050406030204" pitchFamily="18" charset="0"/>
                        </a:rPr>
                        <m:t>𝜇</m:t>
                      </m:r>
                      <m:r>
                        <m:rPr>
                          <m:sty m:val="p"/>
                        </m:rPr>
                        <a:rPr lang="en-US" b="0" i="0" smtClean="0">
                          <a:latin typeface="Cambria Math" panose="02040503050406030204" pitchFamily="18" charset="0"/>
                          <a:ea typeface="Cambria Math" panose="02040503050406030204" pitchFamily="18" charset="0"/>
                        </a:rPr>
                        <m:t>eV</m:t>
                      </m:r>
                    </m:oMath>
                  </m:oMathPara>
                </a14:m>
                <a:endParaRPr lang="en-US" dirty="0"/>
              </a:p>
            </p:txBody>
          </p:sp>
        </mc:Choice>
        <mc:Fallback xmlns="">
          <p:sp>
            <p:nvSpPr>
              <p:cNvPr id="6" name="TextBox 5">
                <a:extLst>
                  <a:ext uri="{FF2B5EF4-FFF2-40B4-BE49-F238E27FC236}">
                    <a16:creationId xmlns:a16="http://schemas.microsoft.com/office/drawing/2014/main" id="{96AB9C7B-394F-4CFA-AF4D-2C3B966378AC}"/>
                  </a:ext>
                </a:extLst>
              </p:cNvPr>
              <p:cNvSpPr txBox="1">
                <a:spLocks noRot="1" noChangeAspect="1" noMove="1" noResize="1" noEditPoints="1" noAdjustHandles="1" noChangeArrowheads="1" noChangeShapeType="1" noTextEdit="1"/>
              </p:cNvSpPr>
              <p:nvPr/>
            </p:nvSpPr>
            <p:spPr>
              <a:xfrm>
                <a:off x="509089" y="5626144"/>
                <a:ext cx="2352182" cy="369332"/>
              </a:xfrm>
              <a:prstGeom prst="rect">
                <a:avLst/>
              </a:prstGeom>
              <a:blipFill>
                <a:blip r:embed="rId4"/>
                <a:stretch>
                  <a:fillRect b="-4918"/>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1BB96FC7-A717-4474-91A7-34173B270A9C}"/>
              </a:ext>
            </a:extLst>
          </p:cNvPr>
          <p:cNvSpPr txBox="1"/>
          <p:nvPr/>
        </p:nvSpPr>
        <p:spPr>
          <a:xfrm>
            <a:off x="3221596" y="5641533"/>
            <a:ext cx="1657826" cy="338554"/>
          </a:xfrm>
          <a:prstGeom prst="rect">
            <a:avLst/>
          </a:prstGeom>
          <a:noFill/>
        </p:spPr>
        <p:txBody>
          <a:bodyPr wrap="none">
            <a:spAutoFit/>
          </a:bodyPr>
          <a:lstStyle/>
          <a:p>
            <a:r>
              <a:rPr lang="nb-NO" altLang="zh-CN" sz="1600" dirty="0">
                <a:solidFill>
                  <a:srgbClr val="002060"/>
                </a:solidFill>
                <a:latin typeface="Arial Narrow" panose="020B0606020202030204" pitchFamily="34" charset="0"/>
              </a:rPr>
              <a:t>5</a:t>
            </a:r>
            <a:r>
              <a:rPr lang="nb-NO" altLang="zh-CN" sz="1600" i="0" dirty="0">
                <a:solidFill>
                  <a:srgbClr val="002060"/>
                </a:solidFill>
                <a:effectLst/>
                <a:latin typeface="Arial Narrow" panose="020B0606020202030204" pitchFamily="34" charset="0"/>
              </a:rPr>
              <a:t>00 counts  </a:t>
            </a:r>
            <a:r>
              <a:rPr lang="en-US" altLang="zh-CN" sz="1600" i="1" dirty="0">
                <a:solidFill>
                  <a:srgbClr val="002060"/>
                </a:solidFill>
                <a:effectLst/>
                <a:latin typeface="Cambria" panose="02040503050406030204" pitchFamily="18" charset="0"/>
                <a:ea typeface="Cambria" panose="02040503050406030204" pitchFamily="18" charset="0"/>
              </a:rPr>
              <a:t>τ</a:t>
            </a:r>
            <a:r>
              <a:rPr lang="en-US" altLang="zh-CN" sz="1600" i="0" dirty="0">
                <a:solidFill>
                  <a:srgbClr val="002060"/>
                </a:solidFill>
                <a:effectLst/>
                <a:latin typeface="Arial Narrow" panose="020B0606020202030204" pitchFamily="34" charset="0"/>
              </a:rPr>
              <a:t> = 3 fs</a:t>
            </a:r>
          </a:p>
        </p:txBody>
      </p:sp>
      <p:sp>
        <p:nvSpPr>
          <p:cNvPr id="13" name="Title 2">
            <a:extLst>
              <a:ext uri="{FF2B5EF4-FFF2-40B4-BE49-F238E27FC236}">
                <a16:creationId xmlns:a16="http://schemas.microsoft.com/office/drawing/2014/main" id="{CD4E3B71-2342-4896-83E5-EA2FE7C1C62D}"/>
              </a:ext>
            </a:extLst>
          </p:cNvPr>
          <p:cNvSpPr>
            <a:spLocks noGrp="1"/>
          </p:cNvSpPr>
          <p:nvPr>
            <p:ph type="title"/>
          </p:nvPr>
        </p:nvSpPr>
        <p:spPr>
          <a:xfrm>
            <a:off x="76200" y="316396"/>
            <a:ext cx="8991600" cy="424506"/>
          </a:xfrm>
        </p:spPr>
        <p:txBody>
          <a:bodyPr/>
          <a:lstStyle/>
          <a:p>
            <a:r>
              <a:rPr lang="en-US" altLang="zh-CN" dirty="0" err="1"/>
              <a:t>RatesMC</a:t>
            </a:r>
            <a:endParaRPr lang="en-US" dirty="0"/>
          </a:p>
        </p:txBody>
      </p:sp>
      <p:pic>
        <p:nvPicPr>
          <p:cNvPr id="19" name="Picture 18">
            <a:extLst>
              <a:ext uri="{FF2B5EF4-FFF2-40B4-BE49-F238E27FC236}">
                <a16:creationId xmlns:a16="http://schemas.microsoft.com/office/drawing/2014/main" id="{2B627B10-43D2-4EA7-9484-7673FC6F2F48}"/>
              </a:ext>
            </a:extLst>
          </p:cNvPr>
          <p:cNvPicPr>
            <a:picLocks noChangeAspect="1"/>
          </p:cNvPicPr>
          <p:nvPr/>
        </p:nvPicPr>
        <p:blipFill>
          <a:blip r:embed="rId5"/>
          <a:stretch>
            <a:fillRect/>
          </a:stretch>
        </p:blipFill>
        <p:spPr>
          <a:xfrm>
            <a:off x="91440" y="1280160"/>
            <a:ext cx="4828031" cy="4023360"/>
          </a:xfrm>
          <a:prstGeom prst="rect">
            <a:avLst/>
          </a:prstGeom>
        </p:spPr>
      </p:pic>
    </p:spTree>
    <p:extLst>
      <p:ext uri="{BB962C8B-B14F-4D97-AF65-F5344CB8AC3E}">
        <p14:creationId xmlns:p14="http://schemas.microsoft.com/office/powerpoint/2010/main" val="93559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0CB5588-5528-4F7E-9CB6-CCDD80762991}"/>
              </a:ext>
            </a:extLst>
          </p:cNvPr>
          <p:cNvPicPr>
            <a:picLocks noGrp="1" noChangeAspect="1"/>
          </p:cNvPicPr>
          <p:nvPr>
            <p:ph idx="1"/>
          </p:nvPr>
        </p:nvPicPr>
        <p:blipFill>
          <a:blip r:embed="rId2"/>
          <a:stretch>
            <a:fillRect/>
          </a:stretch>
        </p:blipFill>
        <p:spPr>
          <a:xfrm>
            <a:off x="657225" y="1082675"/>
            <a:ext cx="7829550" cy="4905375"/>
          </a:xfrm>
        </p:spPr>
      </p:pic>
      <p:sp>
        <p:nvSpPr>
          <p:cNvPr id="3" name="Title 2">
            <a:extLst>
              <a:ext uri="{FF2B5EF4-FFF2-40B4-BE49-F238E27FC236}">
                <a16:creationId xmlns:a16="http://schemas.microsoft.com/office/drawing/2014/main" id="{27899049-74F7-4A66-97E9-19BA80871B83}"/>
              </a:ext>
            </a:extLst>
          </p:cNvPr>
          <p:cNvSpPr>
            <a:spLocks noGrp="1"/>
          </p:cNvSpPr>
          <p:nvPr>
            <p:ph type="title"/>
          </p:nvPr>
        </p:nvSpPr>
        <p:spPr>
          <a:xfrm>
            <a:off x="76200" y="316396"/>
            <a:ext cx="8991600" cy="424506"/>
          </a:xfrm>
        </p:spPr>
        <p:txBody>
          <a:bodyPr/>
          <a:lstStyle/>
          <a:p>
            <a:r>
              <a:rPr lang="en-US" altLang="zh-CN" dirty="0" err="1"/>
              <a:t>RatesMC</a:t>
            </a:r>
            <a:endParaRPr lang="en-US" dirty="0"/>
          </a:p>
        </p:txBody>
      </p:sp>
      <p:sp>
        <p:nvSpPr>
          <p:cNvPr id="4" name="Footer Placeholder 3">
            <a:extLst>
              <a:ext uri="{FF2B5EF4-FFF2-40B4-BE49-F238E27FC236}">
                <a16:creationId xmlns:a16="http://schemas.microsoft.com/office/drawing/2014/main" id="{132BEAC5-8DFC-4A6C-9F55-0F740FFAC5BF}"/>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66D37202-8977-458D-9FC6-076EFC39309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53</a:t>
            </a:fld>
            <a:r>
              <a:rPr lang="en-US" dirty="0"/>
              <a:t> / 40</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58B3CB8-0C1B-497F-BE4A-670B4BE97330}"/>
                  </a:ext>
                </a:extLst>
              </p:cNvPr>
              <p:cNvSpPr txBox="1"/>
              <p:nvPr/>
            </p:nvSpPr>
            <p:spPr>
              <a:xfrm>
                <a:off x="4650333" y="3593068"/>
                <a:ext cx="197906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𝜔𝛾</m:t>
                      </m:r>
                      <m:r>
                        <a:rPr lang="en-US" b="0" i="1" smtClean="0">
                          <a:latin typeface="Cambria Math" panose="02040503050406030204" pitchFamily="18" charset="0"/>
                          <a:ea typeface="Cambria Math" panose="02040503050406030204" pitchFamily="18" charset="0"/>
                        </a:rPr>
                        <m:t>=80</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48</m:t>
                          </m:r>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𝜇</m:t>
                      </m:r>
                      <m:r>
                        <m:rPr>
                          <m:sty m:val="p"/>
                        </m:rPr>
                        <a:rPr lang="en-US" b="0" i="0" smtClean="0">
                          <a:latin typeface="Cambria Math" panose="02040503050406030204" pitchFamily="18" charset="0"/>
                          <a:ea typeface="Cambria Math" panose="02040503050406030204" pitchFamily="18" charset="0"/>
                        </a:rPr>
                        <m:t>eV</m:t>
                      </m:r>
                    </m:oMath>
                  </m:oMathPara>
                </a14:m>
                <a:endParaRPr lang="en-US" dirty="0"/>
              </a:p>
            </p:txBody>
          </p:sp>
        </mc:Choice>
        <mc:Fallback xmlns="">
          <p:sp>
            <p:nvSpPr>
              <p:cNvPr id="8" name="TextBox 7">
                <a:extLst>
                  <a:ext uri="{FF2B5EF4-FFF2-40B4-BE49-F238E27FC236}">
                    <a16:creationId xmlns:a16="http://schemas.microsoft.com/office/drawing/2014/main" id="{A58B3CB8-0C1B-497F-BE4A-670B4BE97330}"/>
                  </a:ext>
                </a:extLst>
              </p:cNvPr>
              <p:cNvSpPr txBox="1">
                <a:spLocks noRot="1" noChangeAspect="1" noMove="1" noResize="1" noEditPoints="1" noAdjustHandles="1" noChangeArrowheads="1" noChangeShapeType="1" noTextEdit="1"/>
              </p:cNvSpPr>
              <p:nvPr/>
            </p:nvSpPr>
            <p:spPr>
              <a:xfrm>
                <a:off x="4650333" y="3593068"/>
                <a:ext cx="1979067" cy="369332"/>
              </a:xfrm>
              <a:prstGeom prst="rect">
                <a:avLst/>
              </a:prstGeom>
              <a:blipFill>
                <a:blip r:embed="rId3"/>
                <a:stretch>
                  <a:fillRect b="-4918"/>
                </a:stretch>
              </a:blipFill>
            </p:spPr>
            <p:txBody>
              <a:bodyPr/>
              <a:lstStyle/>
              <a:p>
                <a:r>
                  <a:rPr lang="en-US">
                    <a:noFill/>
                  </a:rPr>
                  <a:t> </a:t>
                </a:r>
              </a:p>
            </p:txBody>
          </p:sp>
        </mc:Fallback>
      </mc:AlternateContent>
      <p:sp>
        <p:nvSpPr>
          <p:cNvPr id="9" name="Rectangle: Rounded Corners 8">
            <a:extLst>
              <a:ext uri="{FF2B5EF4-FFF2-40B4-BE49-F238E27FC236}">
                <a16:creationId xmlns:a16="http://schemas.microsoft.com/office/drawing/2014/main" id="{33BC6041-ADE9-4155-80F7-5453993F0C6C}"/>
              </a:ext>
            </a:extLst>
          </p:cNvPr>
          <p:cNvSpPr/>
          <p:nvPr/>
        </p:nvSpPr>
        <p:spPr>
          <a:xfrm>
            <a:off x="1676400" y="3657600"/>
            <a:ext cx="990600" cy="22860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30551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EB0307-DC31-4A4B-B645-C6E9CFBFA2B5}"/>
              </a:ext>
            </a:extLst>
          </p:cNvPr>
          <p:cNvSpPr>
            <a:spLocks noGrp="1"/>
          </p:cNvSpPr>
          <p:nvPr>
            <p:ph type="title"/>
          </p:nvPr>
        </p:nvSpPr>
        <p:spPr>
          <a:xfrm>
            <a:off x="76200" y="316395"/>
            <a:ext cx="8991600" cy="424506"/>
          </a:xfrm>
        </p:spPr>
        <p:txBody>
          <a:bodyPr/>
          <a:lstStyle/>
          <a:p>
            <a:r>
              <a:rPr lang="en-US" dirty="0"/>
              <a:t>Type I X-ray bursts</a:t>
            </a:r>
          </a:p>
        </p:txBody>
      </p:sp>
      <p:sp>
        <p:nvSpPr>
          <p:cNvPr id="4" name="Footer Placeholder 3">
            <a:extLst>
              <a:ext uri="{FF2B5EF4-FFF2-40B4-BE49-F238E27FC236}">
                <a16:creationId xmlns:a16="http://schemas.microsoft.com/office/drawing/2014/main" id="{5AF57555-9265-4425-8868-7A1DCCB539ED}"/>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3AA0961E-1CCC-40F6-ACD9-AE0EF6CF76B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54</a:t>
            </a:fld>
            <a:r>
              <a:rPr lang="en-US" dirty="0"/>
              <a:t> / 40</a:t>
            </a:r>
          </a:p>
        </p:txBody>
      </p:sp>
      <p:pic>
        <p:nvPicPr>
          <p:cNvPr id="1030" name="Picture 6">
            <a:extLst>
              <a:ext uri="{FF2B5EF4-FFF2-40B4-BE49-F238E27FC236}">
                <a16:creationId xmlns:a16="http://schemas.microsoft.com/office/drawing/2014/main" id="{2117D36F-A868-48A5-8EA7-28E28B32C418}"/>
              </a:ext>
            </a:extLst>
          </p:cNvPr>
          <p:cNvPicPr>
            <a:picLocks noGrp="1" noChangeAspect="1" noChangeArrowheads="1"/>
          </p:cNvPicPr>
          <p:nvPr>
            <p:ph idx="1"/>
          </p:nvPr>
        </p:nvPicPr>
        <p:blipFill>
          <a:blip r:embed="rId2" cstate="hqprint">
            <a:extLst>
              <a:ext uri="{28A0092B-C50C-407E-A947-70E740481C1C}">
                <a14:useLocalDpi xmlns:a14="http://schemas.microsoft.com/office/drawing/2010/main"/>
              </a:ext>
            </a:extLst>
          </a:blip>
          <a:srcRect/>
          <a:stretch>
            <a:fillRect/>
          </a:stretch>
        </p:blipFill>
        <p:spPr bwMode="auto">
          <a:xfrm>
            <a:off x="102973" y="1066569"/>
            <a:ext cx="4469027" cy="289172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B2F5562-B32A-486F-91BE-37850A1271E1}"/>
              </a:ext>
            </a:extLst>
          </p:cNvPr>
          <p:cNvSpPr txBox="1"/>
          <p:nvPr/>
        </p:nvSpPr>
        <p:spPr>
          <a:xfrm>
            <a:off x="2360397" y="3711810"/>
            <a:ext cx="2287806" cy="261610"/>
          </a:xfrm>
          <a:prstGeom prst="rect">
            <a:avLst/>
          </a:prstGeom>
          <a:noFill/>
        </p:spPr>
        <p:txBody>
          <a:bodyPr wrap="none">
            <a:spAutoFit/>
          </a:bodyPr>
          <a:lstStyle/>
          <a:p>
            <a:r>
              <a:rPr lang="en-US" sz="1100" dirty="0">
                <a:solidFill>
                  <a:schemeClr val="bg1"/>
                </a:solidFill>
                <a:latin typeface="Arial Narrow" panose="020B0606020202030204" pitchFamily="34" charset="0"/>
              </a:rPr>
              <a:t>(Illustration Credit: NASA/CXC/M. Weiss)</a:t>
            </a:r>
          </a:p>
        </p:txBody>
      </p:sp>
      <p:pic>
        <p:nvPicPr>
          <p:cNvPr id="14" name="Content Placeholder 6">
            <a:extLst>
              <a:ext uri="{FF2B5EF4-FFF2-40B4-BE49-F238E27FC236}">
                <a16:creationId xmlns:a16="http://schemas.microsoft.com/office/drawing/2014/main" id="{4D3545B5-F32B-4812-92E8-5D0878CA1703}"/>
              </a:ext>
            </a:extLst>
          </p:cNvPr>
          <p:cNvPicPr>
            <a:picLocks noChangeAspect="1"/>
          </p:cNvPicPr>
          <p:nvPr/>
        </p:nvPicPr>
        <p:blipFill>
          <a:blip r:embed="rId3"/>
          <a:stretch>
            <a:fillRect/>
          </a:stretch>
        </p:blipFill>
        <p:spPr bwMode="auto">
          <a:xfrm>
            <a:off x="5164691" y="1082675"/>
            <a:ext cx="3909716" cy="4572000"/>
          </a:xfrm>
          <a:prstGeom prst="rect">
            <a:avLst/>
          </a:prstGeom>
          <a:noFill/>
          <a:ln w="9525">
            <a:noFill/>
            <a:miter lim="800000"/>
            <a:headEnd/>
            <a:tailEnd/>
          </a:ln>
        </p:spPr>
      </p:pic>
      <p:sp>
        <p:nvSpPr>
          <p:cNvPr id="15" name="TextBox 14">
            <a:extLst>
              <a:ext uri="{FF2B5EF4-FFF2-40B4-BE49-F238E27FC236}">
                <a16:creationId xmlns:a16="http://schemas.microsoft.com/office/drawing/2014/main" id="{961FB2D5-DBA0-4E7A-BFF5-2BA087CBC11C}"/>
              </a:ext>
            </a:extLst>
          </p:cNvPr>
          <p:cNvSpPr txBox="1"/>
          <p:nvPr/>
        </p:nvSpPr>
        <p:spPr>
          <a:xfrm>
            <a:off x="4928659" y="1128724"/>
            <a:ext cx="1549142" cy="461665"/>
          </a:xfrm>
          <a:prstGeom prst="rect">
            <a:avLst/>
          </a:prstGeom>
          <a:noFill/>
        </p:spPr>
        <p:txBody>
          <a:bodyPr wrap="none" rtlCol="0">
            <a:spAutoFit/>
          </a:bodyPr>
          <a:lstStyle/>
          <a:p>
            <a:r>
              <a:rPr lang="en-US" sz="2400" i="1" dirty="0" err="1">
                <a:latin typeface="Cambria" panose="02040503050406030204" pitchFamily="18" charset="0"/>
                <a:ea typeface="Cambria" panose="02040503050406030204" pitchFamily="18" charset="0"/>
              </a:rPr>
              <a:t>rp</a:t>
            </a:r>
            <a:r>
              <a:rPr lang="en-US" sz="2400" dirty="0">
                <a:latin typeface="Cambria" panose="02040503050406030204" pitchFamily="18" charset="0"/>
                <a:ea typeface="Cambria" panose="02040503050406030204" pitchFamily="18" charset="0"/>
              </a:rPr>
              <a:t> process</a:t>
            </a:r>
          </a:p>
        </p:txBody>
      </p:sp>
      <p:sp>
        <p:nvSpPr>
          <p:cNvPr id="16" name="TextBox 15">
            <a:extLst>
              <a:ext uri="{FF2B5EF4-FFF2-40B4-BE49-F238E27FC236}">
                <a16:creationId xmlns:a16="http://schemas.microsoft.com/office/drawing/2014/main" id="{2F2BC803-20FB-43B2-B11B-A254BCB6E8AB}"/>
              </a:ext>
            </a:extLst>
          </p:cNvPr>
          <p:cNvSpPr txBox="1"/>
          <p:nvPr/>
        </p:nvSpPr>
        <p:spPr>
          <a:xfrm>
            <a:off x="5295437"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17" name="TextBox 16">
            <a:extLst>
              <a:ext uri="{FF2B5EF4-FFF2-40B4-BE49-F238E27FC236}">
                <a16:creationId xmlns:a16="http://schemas.microsoft.com/office/drawing/2014/main" id="{B0B78F89-3A6C-4C5C-8D19-3CAFC30DFEDD}"/>
              </a:ext>
            </a:extLst>
          </p:cNvPr>
          <p:cNvSpPr txBox="1"/>
          <p:nvPr/>
        </p:nvSpPr>
        <p:spPr>
          <a:xfrm>
            <a:off x="5936123"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18" name="TextBox 17">
            <a:extLst>
              <a:ext uri="{FF2B5EF4-FFF2-40B4-BE49-F238E27FC236}">
                <a16:creationId xmlns:a16="http://schemas.microsoft.com/office/drawing/2014/main" id="{885D2E94-F813-4F96-8592-7D56BE4C2809}"/>
              </a:ext>
            </a:extLst>
          </p:cNvPr>
          <p:cNvSpPr txBox="1"/>
          <p:nvPr/>
        </p:nvSpPr>
        <p:spPr>
          <a:xfrm>
            <a:off x="6576809"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19" name="TextBox 18">
            <a:extLst>
              <a:ext uri="{FF2B5EF4-FFF2-40B4-BE49-F238E27FC236}">
                <a16:creationId xmlns:a16="http://schemas.microsoft.com/office/drawing/2014/main" id="{CC5873E0-51B5-4C14-AFD8-7A2417ECEF58}"/>
              </a:ext>
            </a:extLst>
          </p:cNvPr>
          <p:cNvSpPr txBox="1"/>
          <p:nvPr/>
        </p:nvSpPr>
        <p:spPr>
          <a:xfrm>
            <a:off x="7217496"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20" name="TextBox 19">
            <a:extLst>
              <a:ext uri="{FF2B5EF4-FFF2-40B4-BE49-F238E27FC236}">
                <a16:creationId xmlns:a16="http://schemas.microsoft.com/office/drawing/2014/main" id="{9D93FFBB-1185-4D35-A817-EFB0A5680244}"/>
              </a:ext>
            </a:extLst>
          </p:cNvPr>
          <p:cNvSpPr txBox="1"/>
          <p:nvPr/>
        </p:nvSpPr>
        <p:spPr>
          <a:xfrm>
            <a:off x="7858183"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21" name="TextBox 20">
            <a:extLst>
              <a:ext uri="{FF2B5EF4-FFF2-40B4-BE49-F238E27FC236}">
                <a16:creationId xmlns:a16="http://schemas.microsoft.com/office/drawing/2014/main" id="{57494916-481A-44B4-9508-623DBE8D0458}"/>
              </a:ext>
            </a:extLst>
          </p:cNvPr>
          <p:cNvSpPr txBox="1"/>
          <p:nvPr/>
        </p:nvSpPr>
        <p:spPr>
          <a:xfrm>
            <a:off x="8498870"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22" name="TextBox 21">
            <a:extLst>
              <a:ext uri="{FF2B5EF4-FFF2-40B4-BE49-F238E27FC236}">
                <a16:creationId xmlns:a16="http://schemas.microsoft.com/office/drawing/2014/main" id="{001B34A8-18AA-4365-9953-86B75E4F5BE2}"/>
              </a:ext>
            </a:extLst>
          </p:cNvPr>
          <p:cNvSpPr txBox="1"/>
          <p:nvPr/>
        </p:nvSpPr>
        <p:spPr>
          <a:xfrm rot="16200000">
            <a:off x="4781835" y="5142269"/>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23" name="TextBox 22">
            <a:extLst>
              <a:ext uri="{FF2B5EF4-FFF2-40B4-BE49-F238E27FC236}">
                <a16:creationId xmlns:a16="http://schemas.microsoft.com/office/drawing/2014/main" id="{E86CB97E-AED0-4D57-B6EB-520E3AB0C988}"/>
              </a:ext>
            </a:extLst>
          </p:cNvPr>
          <p:cNvSpPr txBox="1"/>
          <p:nvPr/>
        </p:nvSpPr>
        <p:spPr>
          <a:xfrm rot="16200000">
            <a:off x="4781835" y="4495931"/>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24" name="TextBox 23">
            <a:extLst>
              <a:ext uri="{FF2B5EF4-FFF2-40B4-BE49-F238E27FC236}">
                <a16:creationId xmlns:a16="http://schemas.microsoft.com/office/drawing/2014/main" id="{8F192D90-FF4E-4F49-BFC3-1A663381AB8A}"/>
              </a:ext>
            </a:extLst>
          </p:cNvPr>
          <p:cNvSpPr txBox="1"/>
          <p:nvPr/>
        </p:nvSpPr>
        <p:spPr>
          <a:xfrm rot="16200000">
            <a:off x="4781835" y="3849593"/>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25" name="TextBox 24">
            <a:extLst>
              <a:ext uri="{FF2B5EF4-FFF2-40B4-BE49-F238E27FC236}">
                <a16:creationId xmlns:a16="http://schemas.microsoft.com/office/drawing/2014/main" id="{7527019F-C322-4FB2-A7C5-F157F8672BB5}"/>
              </a:ext>
            </a:extLst>
          </p:cNvPr>
          <p:cNvSpPr txBox="1"/>
          <p:nvPr/>
        </p:nvSpPr>
        <p:spPr>
          <a:xfrm rot="16200000">
            <a:off x="4781835" y="3203254"/>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26" name="TextBox 25">
            <a:extLst>
              <a:ext uri="{FF2B5EF4-FFF2-40B4-BE49-F238E27FC236}">
                <a16:creationId xmlns:a16="http://schemas.microsoft.com/office/drawing/2014/main" id="{CA0DB44B-D9AA-4674-9AB8-CDCF325F9540}"/>
              </a:ext>
            </a:extLst>
          </p:cNvPr>
          <p:cNvSpPr txBox="1"/>
          <p:nvPr/>
        </p:nvSpPr>
        <p:spPr>
          <a:xfrm rot="16200000">
            <a:off x="4781835" y="2556915"/>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27" name="TextBox 26">
            <a:extLst>
              <a:ext uri="{FF2B5EF4-FFF2-40B4-BE49-F238E27FC236}">
                <a16:creationId xmlns:a16="http://schemas.microsoft.com/office/drawing/2014/main" id="{DACEFB50-DC71-4FFB-975B-04E584DD29C4}"/>
              </a:ext>
            </a:extLst>
          </p:cNvPr>
          <p:cNvSpPr txBox="1"/>
          <p:nvPr/>
        </p:nvSpPr>
        <p:spPr>
          <a:xfrm rot="16200000">
            <a:off x="4781835" y="191057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pic>
        <p:nvPicPr>
          <p:cNvPr id="1026" name="Picture 2">
            <a:extLst>
              <a:ext uri="{FF2B5EF4-FFF2-40B4-BE49-F238E27FC236}">
                <a16:creationId xmlns:a16="http://schemas.microsoft.com/office/drawing/2014/main" id="{20AB7056-E449-4AF3-85BA-EDEF2F614E3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90863" y="4081047"/>
            <a:ext cx="3876337" cy="16339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29D7C2D4-1818-4B8A-BA2F-3F8D87BDAD22}"/>
              </a:ext>
            </a:extLst>
          </p:cNvPr>
          <p:cNvPicPr>
            <a:picLocks noChangeAspect="1"/>
          </p:cNvPicPr>
          <p:nvPr/>
        </p:nvPicPr>
        <p:blipFill>
          <a:blip r:embed="rId5"/>
          <a:stretch>
            <a:fillRect/>
          </a:stretch>
        </p:blipFill>
        <p:spPr>
          <a:xfrm>
            <a:off x="171891" y="4251325"/>
            <a:ext cx="211539" cy="1021897"/>
          </a:xfrm>
          <a:prstGeom prst="rect">
            <a:avLst/>
          </a:prstGeom>
        </p:spPr>
      </p:pic>
      <p:sp>
        <p:nvSpPr>
          <p:cNvPr id="28" name="TextBox 27">
            <a:extLst>
              <a:ext uri="{FF2B5EF4-FFF2-40B4-BE49-F238E27FC236}">
                <a16:creationId xmlns:a16="http://schemas.microsoft.com/office/drawing/2014/main" id="{8D8DFA75-7BAC-41ED-8A5A-3A6A5FF3F053}"/>
              </a:ext>
            </a:extLst>
          </p:cNvPr>
          <p:cNvSpPr txBox="1"/>
          <p:nvPr/>
        </p:nvSpPr>
        <p:spPr>
          <a:xfrm>
            <a:off x="76200" y="5708174"/>
            <a:ext cx="3968779" cy="292388"/>
          </a:xfrm>
          <a:prstGeom prst="rect">
            <a:avLst/>
          </a:prstGeom>
          <a:noFill/>
        </p:spPr>
        <p:txBody>
          <a:bodyPr wrap="none">
            <a:spAutoFit/>
          </a:bodyPr>
          <a:lstStyle/>
          <a:p>
            <a:r>
              <a:rPr lang="en-US" sz="1300" dirty="0">
                <a:solidFill>
                  <a:srgbClr val="000066"/>
                </a:solidFill>
                <a:latin typeface="Arial Narrow" panose="020B0606020202030204" pitchFamily="34" charset="0"/>
              </a:rPr>
              <a:t>D. K. Galloway </a:t>
            </a:r>
            <a:r>
              <a:rPr lang="en-US" sz="1300" i="1" dirty="0">
                <a:solidFill>
                  <a:srgbClr val="000066"/>
                </a:solidFill>
                <a:latin typeface="Arial Narrow" panose="020B0606020202030204" pitchFamily="34" charset="0"/>
              </a:rPr>
              <a:t>et al</a:t>
            </a:r>
            <a:r>
              <a:rPr lang="en-US" sz="1300" dirty="0">
                <a:solidFill>
                  <a:srgbClr val="000066"/>
                </a:solidFill>
                <a:latin typeface="Arial Narrow" panose="020B0606020202030204" pitchFamily="34" charset="0"/>
              </a:rPr>
              <a:t>., Publ. Astron. Soc. Aust. 34, e019 (2017).</a:t>
            </a:r>
          </a:p>
        </p:txBody>
      </p:sp>
    </p:spTree>
    <p:extLst>
      <p:ext uri="{BB962C8B-B14F-4D97-AF65-F5344CB8AC3E}">
        <p14:creationId xmlns:p14="http://schemas.microsoft.com/office/powerpoint/2010/main" val="3649466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451F437-E041-4E70-B717-C4B6E7F574A4}"/>
              </a:ext>
            </a:extLst>
          </p:cNvPr>
          <p:cNvPicPr>
            <a:picLocks noGrp="1" noChangeAspect="1"/>
          </p:cNvPicPr>
          <p:nvPr>
            <p:ph idx="1"/>
          </p:nvPr>
        </p:nvPicPr>
        <p:blipFill>
          <a:blip r:embed="rId2"/>
          <a:stretch>
            <a:fillRect/>
          </a:stretch>
        </p:blipFill>
        <p:spPr>
          <a:xfrm>
            <a:off x="388432" y="1082675"/>
            <a:ext cx="3909716" cy="4572000"/>
          </a:xfrm>
        </p:spPr>
      </p:pic>
      <p:sp>
        <p:nvSpPr>
          <p:cNvPr id="3" name="Title 2">
            <a:extLst>
              <a:ext uri="{FF2B5EF4-FFF2-40B4-BE49-F238E27FC236}">
                <a16:creationId xmlns:a16="http://schemas.microsoft.com/office/drawing/2014/main" id="{6F6B8ECA-1ADF-47DA-B4C8-EF9099C56B31}"/>
              </a:ext>
            </a:extLst>
          </p:cNvPr>
          <p:cNvSpPr>
            <a:spLocks noGrp="1"/>
          </p:cNvSpPr>
          <p:nvPr>
            <p:ph type="title"/>
          </p:nvPr>
        </p:nvSpPr>
        <p:spPr>
          <a:xfrm>
            <a:off x="76200" y="316396"/>
            <a:ext cx="8991600" cy="424506"/>
          </a:xfrm>
        </p:spPr>
        <p:txBody>
          <a:bodyPr/>
          <a:lstStyle/>
          <a:p>
            <a:r>
              <a:rPr lang="en-US" dirty="0" err="1"/>
              <a:t>NiCu</a:t>
            </a:r>
            <a:r>
              <a:rPr lang="en-US" dirty="0"/>
              <a:t> Cycle</a:t>
            </a:r>
          </a:p>
        </p:txBody>
      </p:sp>
      <p:sp>
        <p:nvSpPr>
          <p:cNvPr id="4" name="Footer Placeholder 3">
            <a:extLst>
              <a:ext uri="{FF2B5EF4-FFF2-40B4-BE49-F238E27FC236}">
                <a16:creationId xmlns:a16="http://schemas.microsoft.com/office/drawing/2014/main" id="{A0A3A3E9-357A-4FCF-B17F-8116EA1468D0}"/>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7AAB8850-A4D2-46CA-A6C9-C91F49BA30B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55</a:t>
            </a:fld>
            <a:r>
              <a:rPr lang="en-US" dirty="0"/>
              <a:t> / 40</a:t>
            </a:r>
          </a:p>
        </p:txBody>
      </p:sp>
      <p:pic>
        <p:nvPicPr>
          <p:cNvPr id="9" name="Picture 8">
            <a:extLst>
              <a:ext uri="{FF2B5EF4-FFF2-40B4-BE49-F238E27FC236}">
                <a16:creationId xmlns:a16="http://schemas.microsoft.com/office/drawing/2014/main" id="{280682E8-4357-4371-94A7-1117EF5CDBB3}"/>
              </a:ext>
            </a:extLst>
          </p:cNvPr>
          <p:cNvPicPr>
            <a:picLocks noChangeAspect="1"/>
          </p:cNvPicPr>
          <p:nvPr/>
        </p:nvPicPr>
        <p:blipFill>
          <a:blip r:embed="rId3"/>
          <a:stretch>
            <a:fillRect/>
          </a:stretch>
        </p:blipFill>
        <p:spPr>
          <a:xfrm>
            <a:off x="5158084" y="1082040"/>
            <a:ext cx="3909716" cy="4572000"/>
          </a:xfrm>
          <a:prstGeom prst="rect">
            <a:avLst/>
          </a:prstGeom>
        </p:spPr>
      </p:pic>
      <p:sp>
        <p:nvSpPr>
          <p:cNvPr id="10" name="TextBox 9">
            <a:extLst>
              <a:ext uri="{FF2B5EF4-FFF2-40B4-BE49-F238E27FC236}">
                <a16:creationId xmlns:a16="http://schemas.microsoft.com/office/drawing/2014/main" id="{BDE26466-61C0-418A-8F37-7B71BC5C9906}"/>
              </a:ext>
            </a:extLst>
          </p:cNvPr>
          <p:cNvSpPr txBox="1"/>
          <p:nvPr/>
        </p:nvSpPr>
        <p:spPr>
          <a:xfrm>
            <a:off x="152400" y="1163782"/>
            <a:ext cx="1549142" cy="461665"/>
          </a:xfrm>
          <a:prstGeom prst="rect">
            <a:avLst/>
          </a:prstGeom>
          <a:noFill/>
        </p:spPr>
        <p:txBody>
          <a:bodyPr wrap="none" rtlCol="0">
            <a:spAutoFit/>
          </a:bodyPr>
          <a:lstStyle/>
          <a:p>
            <a:r>
              <a:rPr lang="en-US" sz="2400" i="1" dirty="0" err="1">
                <a:latin typeface="Cambria" panose="02040503050406030204" pitchFamily="18" charset="0"/>
                <a:ea typeface="Cambria" panose="02040503050406030204" pitchFamily="18" charset="0"/>
              </a:rPr>
              <a:t>rp</a:t>
            </a:r>
            <a:r>
              <a:rPr lang="en-US" sz="2400" dirty="0">
                <a:latin typeface="Cambria" panose="02040503050406030204" pitchFamily="18" charset="0"/>
                <a:ea typeface="Cambria" panose="02040503050406030204" pitchFamily="18" charset="0"/>
              </a:rPr>
              <a:t> process</a:t>
            </a:r>
          </a:p>
        </p:txBody>
      </p:sp>
      <p:sp>
        <p:nvSpPr>
          <p:cNvPr id="11" name="TextBox 10">
            <a:extLst>
              <a:ext uri="{FF2B5EF4-FFF2-40B4-BE49-F238E27FC236}">
                <a16:creationId xmlns:a16="http://schemas.microsoft.com/office/drawing/2014/main" id="{B012FB82-C385-43C0-975D-F69804B74779}"/>
              </a:ext>
            </a:extLst>
          </p:cNvPr>
          <p:cNvSpPr txBox="1"/>
          <p:nvPr/>
        </p:nvSpPr>
        <p:spPr>
          <a:xfrm>
            <a:off x="5029200" y="1163782"/>
            <a:ext cx="1571584" cy="461665"/>
          </a:xfrm>
          <a:prstGeom prst="rect">
            <a:avLst/>
          </a:prstGeom>
          <a:noFill/>
        </p:spPr>
        <p:txBody>
          <a:bodyPr wrap="none" rtlCol="0">
            <a:spAutoFit/>
          </a:bodyPr>
          <a:lstStyle/>
          <a:p>
            <a:r>
              <a:rPr lang="en-US" altLang="zh-CN" sz="2400" i="1" dirty="0" err="1">
                <a:latin typeface="Cambria" panose="02040503050406030204" pitchFamily="18" charset="0"/>
                <a:ea typeface="Cambria" panose="02040503050406030204" pitchFamily="18" charset="0"/>
              </a:rPr>
              <a:t>ν</a:t>
            </a:r>
            <a:r>
              <a:rPr lang="en-US" sz="2400" i="1" dirty="0" err="1">
                <a:latin typeface="Cambria" panose="02040503050406030204" pitchFamily="18" charset="0"/>
                <a:ea typeface="Cambria" panose="02040503050406030204" pitchFamily="18" charset="0"/>
              </a:rPr>
              <a:t>p</a:t>
            </a:r>
            <a:r>
              <a:rPr lang="en-US" sz="2400" dirty="0">
                <a:latin typeface="Cambria" panose="02040503050406030204" pitchFamily="18" charset="0"/>
                <a:ea typeface="Cambria" panose="02040503050406030204" pitchFamily="18" charset="0"/>
              </a:rPr>
              <a:t> process</a:t>
            </a:r>
          </a:p>
        </p:txBody>
      </p:sp>
      <p:sp>
        <p:nvSpPr>
          <p:cNvPr id="2" name="TextBox 1">
            <a:extLst>
              <a:ext uri="{FF2B5EF4-FFF2-40B4-BE49-F238E27FC236}">
                <a16:creationId xmlns:a16="http://schemas.microsoft.com/office/drawing/2014/main" id="{EF46862F-0600-4A05-B952-9BB86ABD86EC}"/>
              </a:ext>
            </a:extLst>
          </p:cNvPr>
          <p:cNvSpPr txBox="1"/>
          <p:nvPr/>
        </p:nvSpPr>
        <p:spPr>
          <a:xfrm>
            <a:off x="519178"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12" name="TextBox 11">
            <a:extLst>
              <a:ext uri="{FF2B5EF4-FFF2-40B4-BE49-F238E27FC236}">
                <a16:creationId xmlns:a16="http://schemas.microsoft.com/office/drawing/2014/main" id="{9D589A09-D1CC-43DC-9466-E842F42BED39}"/>
              </a:ext>
            </a:extLst>
          </p:cNvPr>
          <p:cNvSpPr txBox="1"/>
          <p:nvPr/>
        </p:nvSpPr>
        <p:spPr>
          <a:xfrm>
            <a:off x="1159864"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14" name="TextBox 13">
            <a:extLst>
              <a:ext uri="{FF2B5EF4-FFF2-40B4-BE49-F238E27FC236}">
                <a16:creationId xmlns:a16="http://schemas.microsoft.com/office/drawing/2014/main" id="{97E7E943-F56B-46A6-AF04-8F6C6E40466E}"/>
              </a:ext>
            </a:extLst>
          </p:cNvPr>
          <p:cNvSpPr txBox="1"/>
          <p:nvPr/>
        </p:nvSpPr>
        <p:spPr>
          <a:xfrm>
            <a:off x="1800550"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15" name="TextBox 14">
            <a:extLst>
              <a:ext uri="{FF2B5EF4-FFF2-40B4-BE49-F238E27FC236}">
                <a16:creationId xmlns:a16="http://schemas.microsoft.com/office/drawing/2014/main" id="{32B9C34D-0861-4250-B1C9-B57D20F37CD7}"/>
              </a:ext>
            </a:extLst>
          </p:cNvPr>
          <p:cNvSpPr txBox="1"/>
          <p:nvPr/>
        </p:nvSpPr>
        <p:spPr>
          <a:xfrm>
            <a:off x="2441237"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16" name="TextBox 15">
            <a:extLst>
              <a:ext uri="{FF2B5EF4-FFF2-40B4-BE49-F238E27FC236}">
                <a16:creationId xmlns:a16="http://schemas.microsoft.com/office/drawing/2014/main" id="{8E923D95-E59E-46AF-889C-EF4AE481B1EF}"/>
              </a:ext>
            </a:extLst>
          </p:cNvPr>
          <p:cNvSpPr txBox="1"/>
          <p:nvPr/>
        </p:nvSpPr>
        <p:spPr>
          <a:xfrm>
            <a:off x="3081924"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17" name="TextBox 16">
            <a:extLst>
              <a:ext uri="{FF2B5EF4-FFF2-40B4-BE49-F238E27FC236}">
                <a16:creationId xmlns:a16="http://schemas.microsoft.com/office/drawing/2014/main" id="{262CF305-1A96-4232-8E1C-E7B062E084FA}"/>
              </a:ext>
            </a:extLst>
          </p:cNvPr>
          <p:cNvSpPr txBox="1"/>
          <p:nvPr/>
        </p:nvSpPr>
        <p:spPr>
          <a:xfrm>
            <a:off x="3722611"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18" name="TextBox 17">
            <a:extLst>
              <a:ext uri="{FF2B5EF4-FFF2-40B4-BE49-F238E27FC236}">
                <a16:creationId xmlns:a16="http://schemas.microsoft.com/office/drawing/2014/main" id="{44343C89-5961-44E3-A687-7E4565D06CEB}"/>
              </a:ext>
            </a:extLst>
          </p:cNvPr>
          <p:cNvSpPr txBox="1"/>
          <p:nvPr/>
        </p:nvSpPr>
        <p:spPr>
          <a:xfrm rot="16200000">
            <a:off x="5576" y="5142269"/>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19" name="TextBox 18">
            <a:extLst>
              <a:ext uri="{FF2B5EF4-FFF2-40B4-BE49-F238E27FC236}">
                <a16:creationId xmlns:a16="http://schemas.microsoft.com/office/drawing/2014/main" id="{E0707999-16D2-4C67-916D-626FECDA8559}"/>
              </a:ext>
            </a:extLst>
          </p:cNvPr>
          <p:cNvSpPr txBox="1"/>
          <p:nvPr/>
        </p:nvSpPr>
        <p:spPr>
          <a:xfrm rot="16200000">
            <a:off x="5576" y="4495931"/>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20" name="TextBox 19">
            <a:extLst>
              <a:ext uri="{FF2B5EF4-FFF2-40B4-BE49-F238E27FC236}">
                <a16:creationId xmlns:a16="http://schemas.microsoft.com/office/drawing/2014/main" id="{B81B21D7-7969-44E5-9EDB-8184B2AAF462}"/>
              </a:ext>
            </a:extLst>
          </p:cNvPr>
          <p:cNvSpPr txBox="1"/>
          <p:nvPr/>
        </p:nvSpPr>
        <p:spPr>
          <a:xfrm rot="16200000">
            <a:off x="5576" y="3849593"/>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21" name="TextBox 20">
            <a:extLst>
              <a:ext uri="{FF2B5EF4-FFF2-40B4-BE49-F238E27FC236}">
                <a16:creationId xmlns:a16="http://schemas.microsoft.com/office/drawing/2014/main" id="{E5CA2A08-EA3B-4E0E-8CFB-FE5672BC164E}"/>
              </a:ext>
            </a:extLst>
          </p:cNvPr>
          <p:cNvSpPr txBox="1"/>
          <p:nvPr/>
        </p:nvSpPr>
        <p:spPr>
          <a:xfrm rot="16200000">
            <a:off x="5576" y="3203254"/>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22" name="TextBox 21">
            <a:extLst>
              <a:ext uri="{FF2B5EF4-FFF2-40B4-BE49-F238E27FC236}">
                <a16:creationId xmlns:a16="http://schemas.microsoft.com/office/drawing/2014/main" id="{A1F1048F-ACDB-44AE-B9EE-A28E550C95BE}"/>
              </a:ext>
            </a:extLst>
          </p:cNvPr>
          <p:cNvSpPr txBox="1"/>
          <p:nvPr/>
        </p:nvSpPr>
        <p:spPr>
          <a:xfrm rot="16200000">
            <a:off x="5576" y="2556915"/>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23" name="TextBox 22">
            <a:extLst>
              <a:ext uri="{FF2B5EF4-FFF2-40B4-BE49-F238E27FC236}">
                <a16:creationId xmlns:a16="http://schemas.microsoft.com/office/drawing/2014/main" id="{6B494D97-144F-41EB-B599-9097F5D40E5A}"/>
              </a:ext>
            </a:extLst>
          </p:cNvPr>
          <p:cNvSpPr txBox="1"/>
          <p:nvPr/>
        </p:nvSpPr>
        <p:spPr>
          <a:xfrm rot="16200000">
            <a:off x="5576" y="191057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24" name="TextBox 23">
            <a:extLst>
              <a:ext uri="{FF2B5EF4-FFF2-40B4-BE49-F238E27FC236}">
                <a16:creationId xmlns:a16="http://schemas.microsoft.com/office/drawing/2014/main" id="{C0D3C74F-4F7E-489C-A278-C52C7379048A}"/>
              </a:ext>
            </a:extLst>
          </p:cNvPr>
          <p:cNvSpPr txBox="1"/>
          <p:nvPr/>
        </p:nvSpPr>
        <p:spPr>
          <a:xfrm>
            <a:off x="5334000"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25" name="TextBox 24">
            <a:extLst>
              <a:ext uri="{FF2B5EF4-FFF2-40B4-BE49-F238E27FC236}">
                <a16:creationId xmlns:a16="http://schemas.microsoft.com/office/drawing/2014/main" id="{622BB007-996B-4E38-BF46-ACF729720433}"/>
              </a:ext>
            </a:extLst>
          </p:cNvPr>
          <p:cNvSpPr txBox="1"/>
          <p:nvPr/>
        </p:nvSpPr>
        <p:spPr>
          <a:xfrm>
            <a:off x="5974686"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26" name="TextBox 25">
            <a:extLst>
              <a:ext uri="{FF2B5EF4-FFF2-40B4-BE49-F238E27FC236}">
                <a16:creationId xmlns:a16="http://schemas.microsoft.com/office/drawing/2014/main" id="{686E4029-71BB-42D3-AA0C-FC2E736C32F9}"/>
              </a:ext>
            </a:extLst>
          </p:cNvPr>
          <p:cNvSpPr txBox="1"/>
          <p:nvPr/>
        </p:nvSpPr>
        <p:spPr>
          <a:xfrm>
            <a:off x="6615372"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27" name="TextBox 26">
            <a:extLst>
              <a:ext uri="{FF2B5EF4-FFF2-40B4-BE49-F238E27FC236}">
                <a16:creationId xmlns:a16="http://schemas.microsoft.com/office/drawing/2014/main" id="{FF821CD0-8CFE-4458-994A-56D49AFE11C9}"/>
              </a:ext>
            </a:extLst>
          </p:cNvPr>
          <p:cNvSpPr txBox="1"/>
          <p:nvPr/>
        </p:nvSpPr>
        <p:spPr>
          <a:xfrm>
            <a:off x="7256059"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28" name="TextBox 27">
            <a:extLst>
              <a:ext uri="{FF2B5EF4-FFF2-40B4-BE49-F238E27FC236}">
                <a16:creationId xmlns:a16="http://schemas.microsoft.com/office/drawing/2014/main" id="{D5DF12F6-EB18-46DF-8101-E8DEBB936DE7}"/>
              </a:ext>
            </a:extLst>
          </p:cNvPr>
          <p:cNvSpPr txBox="1"/>
          <p:nvPr/>
        </p:nvSpPr>
        <p:spPr>
          <a:xfrm>
            <a:off x="7896746"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29" name="TextBox 28">
            <a:extLst>
              <a:ext uri="{FF2B5EF4-FFF2-40B4-BE49-F238E27FC236}">
                <a16:creationId xmlns:a16="http://schemas.microsoft.com/office/drawing/2014/main" id="{0C0DA3A5-CB1F-4785-9146-C89474047624}"/>
              </a:ext>
            </a:extLst>
          </p:cNvPr>
          <p:cNvSpPr txBox="1"/>
          <p:nvPr/>
        </p:nvSpPr>
        <p:spPr>
          <a:xfrm>
            <a:off x="8537433"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30" name="TextBox 29">
            <a:extLst>
              <a:ext uri="{FF2B5EF4-FFF2-40B4-BE49-F238E27FC236}">
                <a16:creationId xmlns:a16="http://schemas.microsoft.com/office/drawing/2014/main" id="{94844E6D-FE69-475F-8233-620F94D7EC77}"/>
              </a:ext>
            </a:extLst>
          </p:cNvPr>
          <p:cNvSpPr txBox="1"/>
          <p:nvPr/>
        </p:nvSpPr>
        <p:spPr>
          <a:xfrm rot="16200000">
            <a:off x="4806176" y="5097363"/>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31" name="TextBox 30">
            <a:extLst>
              <a:ext uri="{FF2B5EF4-FFF2-40B4-BE49-F238E27FC236}">
                <a16:creationId xmlns:a16="http://schemas.microsoft.com/office/drawing/2014/main" id="{73ED6957-9467-4A48-9366-E4DE114B1B0C}"/>
              </a:ext>
            </a:extLst>
          </p:cNvPr>
          <p:cNvSpPr txBox="1"/>
          <p:nvPr/>
        </p:nvSpPr>
        <p:spPr>
          <a:xfrm rot="16200000">
            <a:off x="4806176" y="4451025"/>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32" name="TextBox 31">
            <a:extLst>
              <a:ext uri="{FF2B5EF4-FFF2-40B4-BE49-F238E27FC236}">
                <a16:creationId xmlns:a16="http://schemas.microsoft.com/office/drawing/2014/main" id="{C17E7F3F-96D5-4751-B565-70D236157ADD}"/>
              </a:ext>
            </a:extLst>
          </p:cNvPr>
          <p:cNvSpPr txBox="1"/>
          <p:nvPr/>
        </p:nvSpPr>
        <p:spPr>
          <a:xfrm rot="16200000">
            <a:off x="4806176" y="3804687"/>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33" name="TextBox 32">
            <a:extLst>
              <a:ext uri="{FF2B5EF4-FFF2-40B4-BE49-F238E27FC236}">
                <a16:creationId xmlns:a16="http://schemas.microsoft.com/office/drawing/2014/main" id="{DFF5D3D8-546B-4529-8490-004224AFBD4C}"/>
              </a:ext>
            </a:extLst>
          </p:cNvPr>
          <p:cNvSpPr txBox="1"/>
          <p:nvPr/>
        </p:nvSpPr>
        <p:spPr>
          <a:xfrm rot="16200000">
            <a:off x="4806176" y="3158348"/>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34" name="TextBox 33">
            <a:extLst>
              <a:ext uri="{FF2B5EF4-FFF2-40B4-BE49-F238E27FC236}">
                <a16:creationId xmlns:a16="http://schemas.microsoft.com/office/drawing/2014/main" id="{910DCB15-A510-43AD-9E94-80B000763024}"/>
              </a:ext>
            </a:extLst>
          </p:cNvPr>
          <p:cNvSpPr txBox="1"/>
          <p:nvPr/>
        </p:nvSpPr>
        <p:spPr>
          <a:xfrm rot="16200000">
            <a:off x="4806176" y="2512009"/>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35" name="TextBox 34">
            <a:extLst>
              <a:ext uri="{FF2B5EF4-FFF2-40B4-BE49-F238E27FC236}">
                <a16:creationId xmlns:a16="http://schemas.microsoft.com/office/drawing/2014/main" id="{16A04743-01E0-4B0F-BBBB-7BCF883E1EDF}"/>
              </a:ext>
            </a:extLst>
          </p:cNvPr>
          <p:cNvSpPr txBox="1"/>
          <p:nvPr/>
        </p:nvSpPr>
        <p:spPr>
          <a:xfrm rot="16200000">
            <a:off x="4806176" y="1865670"/>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Tree>
    <p:extLst>
      <p:ext uri="{BB962C8B-B14F-4D97-AF65-F5344CB8AC3E}">
        <p14:creationId xmlns:p14="http://schemas.microsoft.com/office/powerpoint/2010/main" val="809026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4B17CE4-416C-4E98-9760-92E369F9895E}"/>
              </a:ext>
            </a:extLst>
          </p:cNvPr>
          <p:cNvPicPr>
            <a:picLocks noGrp="1" noChangeAspect="1"/>
          </p:cNvPicPr>
          <p:nvPr>
            <p:ph idx="1"/>
          </p:nvPr>
        </p:nvPicPr>
        <p:blipFill rotWithShape="1">
          <a:blip r:embed="rId2"/>
          <a:srcRect b="41250"/>
          <a:stretch/>
        </p:blipFill>
        <p:spPr>
          <a:xfrm>
            <a:off x="264887" y="1066800"/>
            <a:ext cx="3909716" cy="2150979"/>
          </a:xfrm>
        </p:spPr>
      </p:pic>
      <p:sp>
        <p:nvSpPr>
          <p:cNvPr id="3" name="Title 2">
            <a:extLst>
              <a:ext uri="{FF2B5EF4-FFF2-40B4-BE49-F238E27FC236}">
                <a16:creationId xmlns:a16="http://schemas.microsoft.com/office/drawing/2014/main" id="{7B2D4BE7-A3B9-4759-96C3-3F727F6BE16E}"/>
              </a:ext>
            </a:extLst>
          </p:cNvPr>
          <p:cNvSpPr>
            <a:spLocks noGrp="1"/>
          </p:cNvSpPr>
          <p:nvPr>
            <p:ph type="title"/>
          </p:nvPr>
        </p:nvSpPr>
        <p:spPr>
          <a:xfrm>
            <a:off x="76200" y="316396"/>
            <a:ext cx="8991600" cy="424506"/>
          </a:xfrm>
        </p:spPr>
        <p:txBody>
          <a:bodyPr/>
          <a:lstStyle/>
          <a:p>
            <a:r>
              <a:rPr lang="en-US" altLang="zh-CN" baseline="30000" dirty="0"/>
              <a:t>59</a:t>
            </a:r>
            <a:r>
              <a:rPr lang="en-US" altLang="zh-CN" dirty="0"/>
              <a:t>Cu(</a:t>
            </a:r>
            <a:r>
              <a:rPr lang="en-US" altLang="zh-CN" i="1" dirty="0"/>
              <a:t>p</a:t>
            </a:r>
            <a:r>
              <a:rPr lang="en-US" altLang="zh-CN" dirty="0"/>
              <a:t>,</a:t>
            </a:r>
            <a:r>
              <a:rPr lang="el-GR" altLang="zh-CN" i="1" dirty="0"/>
              <a:t>γ</a:t>
            </a:r>
            <a:r>
              <a:rPr lang="el-GR" altLang="zh-CN" dirty="0"/>
              <a:t>)</a:t>
            </a:r>
            <a:r>
              <a:rPr lang="el-GR" altLang="zh-CN" baseline="30000" dirty="0"/>
              <a:t>60</a:t>
            </a:r>
            <a:r>
              <a:rPr lang="en-US" altLang="zh-CN" dirty="0"/>
              <a:t>Zn vs </a:t>
            </a:r>
            <a:r>
              <a:rPr lang="en-US" altLang="zh-CN" baseline="30000" dirty="0"/>
              <a:t>59</a:t>
            </a:r>
            <a:r>
              <a:rPr lang="en-US" altLang="zh-CN" dirty="0"/>
              <a:t>Cu(</a:t>
            </a:r>
            <a:r>
              <a:rPr lang="en-US" altLang="zh-CN" i="1" dirty="0"/>
              <a:t>p</a:t>
            </a:r>
            <a:r>
              <a:rPr lang="en-US" altLang="zh-CN" dirty="0"/>
              <a:t>,</a:t>
            </a:r>
            <a:r>
              <a:rPr lang="el-GR" altLang="zh-CN" i="1" dirty="0"/>
              <a:t>α</a:t>
            </a:r>
            <a:r>
              <a:rPr lang="el-GR" altLang="zh-CN" dirty="0"/>
              <a:t>)</a:t>
            </a:r>
            <a:r>
              <a:rPr lang="el-GR" altLang="zh-CN" baseline="30000" dirty="0"/>
              <a:t>56</a:t>
            </a:r>
            <a:r>
              <a:rPr lang="en-US" altLang="zh-CN" dirty="0"/>
              <a:t>Ni</a:t>
            </a:r>
            <a:endParaRPr lang="en-US" dirty="0"/>
          </a:p>
        </p:txBody>
      </p:sp>
      <p:sp>
        <p:nvSpPr>
          <p:cNvPr id="4" name="Footer Placeholder 3">
            <a:extLst>
              <a:ext uri="{FF2B5EF4-FFF2-40B4-BE49-F238E27FC236}">
                <a16:creationId xmlns:a16="http://schemas.microsoft.com/office/drawing/2014/main" id="{C80BB8EB-82CE-44BF-8E84-B067F4895CAD}"/>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50DB4847-4004-44E6-B178-953C4A1762B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56</a:t>
            </a:fld>
            <a:r>
              <a:rPr lang="en-US" dirty="0"/>
              <a:t> / 40</a:t>
            </a:r>
          </a:p>
        </p:txBody>
      </p:sp>
      <p:pic>
        <p:nvPicPr>
          <p:cNvPr id="9" name="Picture 8">
            <a:extLst>
              <a:ext uri="{FF2B5EF4-FFF2-40B4-BE49-F238E27FC236}">
                <a16:creationId xmlns:a16="http://schemas.microsoft.com/office/drawing/2014/main" id="{05AF20D3-9E0F-4B99-8A3E-A7DC29BF01B2}"/>
              </a:ext>
            </a:extLst>
          </p:cNvPr>
          <p:cNvPicPr>
            <a:picLocks noChangeAspect="1"/>
          </p:cNvPicPr>
          <p:nvPr/>
        </p:nvPicPr>
        <p:blipFill>
          <a:blip r:embed="rId3"/>
          <a:stretch>
            <a:fillRect/>
          </a:stretch>
        </p:blipFill>
        <p:spPr>
          <a:xfrm>
            <a:off x="216446" y="3313467"/>
            <a:ext cx="3987974" cy="2147090"/>
          </a:xfrm>
          <a:prstGeom prst="rect">
            <a:avLst/>
          </a:prstGeom>
        </p:spPr>
      </p:pic>
      <p:pic>
        <p:nvPicPr>
          <p:cNvPr id="8" name="Content Placeholder 6">
            <a:extLst>
              <a:ext uri="{FF2B5EF4-FFF2-40B4-BE49-F238E27FC236}">
                <a16:creationId xmlns:a16="http://schemas.microsoft.com/office/drawing/2014/main" id="{7FEB4056-99B2-4FF3-8B6C-4F9E7E07FC89}"/>
              </a:ext>
            </a:extLst>
          </p:cNvPr>
          <p:cNvPicPr>
            <a:picLocks noChangeAspect="1"/>
          </p:cNvPicPr>
          <p:nvPr/>
        </p:nvPicPr>
        <p:blipFill>
          <a:blip r:embed="rId4"/>
          <a:stretch>
            <a:fillRect/>
          </a:stretch>
        </p:blipFill>
        <p:spPr bwMode="auto">
          <a:xfrm>
            <a:off x="5164691" y="1082675"/>
            <a:ext cx="3909716" cy="4572000"/>
          </a:xfrm>
          <a:prstGeom prst="rect">
            <a:avLst/>
          </a:prstGeom>
          <a:noFill/>
          <a:ln w="9525">
            <a:noFill/>
            <a:miter lim="800000"/>
            <a:headEnd/>
            <a:tailEnd/>
          </a:ln>
        </p:spPr>
      </p:pic>
      <p:sp>
        <p:nvSpPr>
          <p:cNvPr id="10" name="TextBox 9">
            <a:extLst>
              <a:ext uri="{FF2B5EF4-FFF2-40B4-BE49-F238E27FC236}">
                <a16:creationId xmlns:a16="http://schemas.microsoft.com/office/drawing/2014/main" id="{6557D114-D0F1-43A3-8459-DF347464401D}"/>
              </a:ext>
            </a:extLst>
          </p:cNvPr>
          <p:cNvSpPr txBox="1"/>
          <p:nvPr/>
        </p:nvSpPr>
        <p:spPr>
          <a:xfrm>
            <a:off x="4928659" y="1128724"/>
            <a:ext cx="1549142" cy="461665"/>
          </a:xfrm>
          <a:prstGeom prst="rect">
            <a:avLst/>
          </a:prstGeom>
          <a:noFill/>
        </p:spPr>
        <p:txBody>
          <a:bodyPr wrap="none" rtlCol="0">
            <a:spAutoFit/>
          </a:bodyPr>
          <a:lstStyle/>
          <a:p>
            <a:r>
              <a:rPr lang="en-US" sz="2400" i="1" dirty="0" err="1">
                <a:latin typeface="Cambria" panose="02040503050406030204" pitchFamily="18" charset="0"/>
                <a:ea typeface="Cambria" panose="02040503050406030204" pitchFamily="18" charset="0"/>
              </a:rPr>
              <a:t>rp</a:t>
            </a:r>
            <a:r>
              <a:rPr lang="en-US" sz="2400" dirty="0">
                <a:latin typeface="Cambria" panose="02040503050406030204" pitchFamily="18" charset="0"/>
                <a:ea typeface="Cambria" panose="02040503050406030204" pitchFamily="18" charset="0"/>
              </a:rPr>
              <a:t> process</a:t>
            </a:r>
          </a:p>
        </p:txBody>
      </p:sp>
      <p:sp>
        <p:nvSpPr>
          <p:cNvPr id="11" name="TextBox 10">
            <a:extLst>
              <a:ext uri="{FF2B5EF4-FFF2-40B4-BE49-F238E27FC236}">
                <a16:creationId xmlns:a16="http://schemas.microsoft.com/office/drawing/2014/main" id="{CB27A45A-DAA5-48EF-AACD-346D2A23CFF6}"/>
              </a:ext>
            </a:extLst>
          </p:cNvPr>
          <p:cNvSpPr txBox="1"/>
          <p:nvPr/>
        </p:nvSpPr>
        <p:spPr>
          <a:xfrm>
            <a:off x="5295437"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12" name="TextBox 11">
            <a:extLst>
              <a:ext uri="{FF2B5EF4-FFF2-40B4-BE49-F238E27FC236}">
                <a16:creationId xmlns:a16="http://schemas.microsoft.com/office/drawing/2014/main" id="{030813F1-50C0-4AD0-BBAF-48990ADAE299}"/>
              </a:ext>
            </a:extLst>
          </p:cNvPr>
          <p:cNvSpPr txBox="1"/>
          <p:nvPr/>
        </p:nvSpPr>
        <p:spPr>
          <a:xfrm>
            <a:off x="5936123" y="5586226"/>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13" name="TextBox 12">
            <a:extLst>
              <a:ext uri="{FF2B5EF4-FFF2-40B4-BE49-F238E27FC236}">
                <a16:creationId xmlns:a16="http://schemas.microsoft.com/office/drawing/2014/main" id="{FF609A8C-FF8F-486C-B598-327445DEE5E0}"/>
              </a:ext>
            </a:extLst>
          </p:cNvPr>
          <p:cNvSpPr txBox="1"/>
          <p:nvPr/>
        </p:nvSpPr>
        <p:spPr>
          <a:xfrm>
            <a:off x="6576809"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14" name="TextBox 13">
            <a:extLst>
              <a:ext uri="{FF2B5EF4-FFF2-40B4-BE49-F238E27FC236}">
                <a16:creationId xmlns:a16="http://schemas.microsoft.com/office/drawing/2014/main" id="{EDFD7B99-ED69-4647-8C18-8EFE9FA0C5E9}"/>
              </a:ext>
            </a:extLst>
          </p:cNvPr>
          <p:cNvSpPr txBox="1"/>
          <p:nvPr/>
        </p:nvSpPr>
        <p:spPr>
          <a:xfrm>
            <a:off x="7217496"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15" name="TextBox 14">
            <a:extLst>
              <a:ext uri="{FF2B5EF4-FFF2-40B4-BE49-F238E27FC236}">
                <a16:creationId xmlns:a16="http://schemas.microsoft.com/office/drawing/2014/main" id="{7C7FF449-E1C4-4A30-A630-F4FD699F6986}"/>
              </a:ext>
            </a:extLst>
          </p:cNvPr>
          <p:cNvSpPr txBox="1"/>
          <p:nvPr/>
        </p:nvSpPr>
        <p:spPr>
          <a:xfrm>
            <a:off x="7858183"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16" name="TextBox 15">
            <a:extLst>
              <a:ext uri="{FF2B5EF4-FFF2-40B4-BE49-F238E27FC236}">
                <a16:creationId xmlns:a16="http://schemas.microsoft.com/office/drawing/2014/main" id="{50189DF8-2440-4070-9892-5A80113934D2}"/>
              </a:ext>
            </a:extLst>
          </p:cNvPr>
          <p:cNvSpPr txBox="1"/>
          <p:nvPr/>
        </p:nvSpPr>
        <p:spPr>
          <a:xfrm>
            <a:off x="8498870" y="558622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17" name="TextBox 16">
            <a:extLst>
              <a:ext uri="{FF2B5EF4-FFF2-40B4-BE49-F238E27FC236}">
                <a16:creationId xmlns:a16="http://schemas.microsoft.com/office/drawing/2014/main" id="{801762B5-4749-4D6B-922F-550A7862344B}"/>
              </a:ext>
            </a:extLst>
          </p:cNvPr>
          <p:cNvSpPr txBox="1"/>
          <p:nvPr/>
        </p:nvSpPr>
        <p:spPr>
          <a:xfrm rot="16200000">
            <a:off x="4781835" y="5142269"/>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27</a:t>
            </a:r>
          </a:p>
        </p:txBody>
      </p:sp>
      <p:sp>
        <p:nvSpPr>
          <p:cNvPr id="18" name="TextBox 17">
            <a:extLst>
              <a:ext uri="{FF2B5EF4-FFF2-40B4-BE49-F238E27FC236}">
                <a16:creationId xmlns:a16="http://schemas.microsoft.com/office/drawing/2014/main" id="{D703208E-08AE-42A5-802E-0FEAB6A17B60}"/>
              </a:ext>
            </a:extLst>
          </p:cNvPr>
          <p:cNvSpPr txBox="1"/>
          <p:nvPr/>
        </p:nvSpPr>
        <p:spPr>
          <a:xfrm rot="16200000">
            <a:off x="4781835" y="4495931"/>
            <a:ext cx="412292"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28</a:t>
            </a:r>
          </a:p>
        </p:txBody>
      </p:sp>
      <p:sp>
        <p:nvSpPr>
          <p:cNvPr id="19" name="TextBox 18">
            <a:extLst>
              <a:ext uri="{FF2B5EF4-FFF2-40B4-BE49-F238E27FC236}">
                <a16:creationId xmlns:a16="http://schemas.microsoft.com/office/drawing/2014/main" id="{D1694AF2-2054-4653-BFFA-4ACB3B0E4923}"/>
              </a:ext>
            </a:extLst>
          </p:cNvPr>
          <p:cNvSpPr txBox="1"/>
          <p:nvPr/>
        </p:nvSpPr>
        <p:spPr>
          <a:xfrm rot="16200000">
            <a:off x="4781835" y="3849593"/>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29</a:t>
            </a:r>
          </a:p>
        </p:txBody>
      </p:sp>
      <p:sp>
        <p:nvSpPr>
          <p:cNvPr id="20" name="TextBox 19">
            <a:extLst>
              <a:ext uri="{FF2B5EF4-FFF2-40B4-BE49-F238E27FC236}">
                <a16:creationId xmlns:a16="http://schemas.microsoft.com/office/drawing/2014/main" id="{16368AB0-58AA-43D0-97B7-D5D87A3102E6}"/>
              </a:ext>
            </a:extLst>
          </p:cNvPr>
          <p:cNvSpPr txBox="1"/>
          <p:nvPr/>
        </p:nvSpPr>
        <p:spPr>
          <a:xfrm rot="16200000">
            <a:off x="4781835" y="3203254"/>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30</a:t>
            </a:r>
          </a:p>
        </p:txBody>
      </p:sp>
      <p:sp>
        <p:nvSpPr>
          <p:cNvPr id="21" name="TextBox 20">
            <a:extLst>
              <a:ext uri="{FF2B5EF4-FFF2-40B4-BE49-F238E27FC236}">
                <a16:creationId xmlns:a16="http://schemas.microsoft.com/office/drawing/2014/main" id="{A8F8E6A5-5BF2-4A8A-AE46-C01EE8AF3B54}"/>
              </a:ext>
            </a:extLst>
          </p:cNvPr>
          <p:cNvSpPr txBox="1"/>
          <p:nvPr/>
        </p:nvSpPr>
        <p:spPr>
          <a:xfrm rot="16200000">
            <a:off x="4781835" y="2556915"/>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31</a:t>
            </a:r>
          </a:p>
        </p:txBody>
      </p:sp>
      <p:sp>
        <p:nvSpPr>
          <p:cNvPr id="22" name="TextBox 21">
            <a:extLst>
              <a:ext uri="{FF2B5EF4-FFF2-40B4-BE49-F238E27FC236}">
                <a16:creationId xmlns:a16="http://schemas.microsoft.com/office/drawing/2014/main" id="{FAC506C5-15A8-469C-8B8D-16008CFB59DF}"/>
              </a:ext>
            </a:extLst>
          </p:cNvPr>
          <p:cNvSpPr txBox="1"/>
          <p:nvPr/>
        </p:nvSpPr>
        <p:spPr>
          <a:xfrm rot="16200000">
            <a:off x="4781835" y="1910576"/>
            <a:ext cx="412293" cy="338554"/>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32</a:t>
            </a:r>
          </a:p>
        </p:txBody>
      </p:sp>
      <p:sp>
        <p:nvSpPr>
          <p:cNvPr id="23" name="TextBox 22">
            <a:extLst>
              <a:ext uri="{FF2B5EF4-FFF2-40B4-BE49-F238E27FC236}">
                <a16:creationId xmlns:a16="http://schemas.microsoft.com/office/drawing/2014/main" id="{38F4DF2A-F067-4082-8516-6EE7DC29DF1B}"/>
              </a:ext>
            </a:extLst>
          </p:cNvPr>
          <p:cNvSpPr txBox="1"/>
          <p:nvPr/>
        </p:nvSpPr>
        <p:spPr>
          <a:xfrm>
            <a:off x="76200" y="5708174"/>
            <a:ext cx="3332900" cy="307777"/>
          </a:xfrm>
          <a:prstGeom prst="rect">
            <a:avLst/>
          </a:prstGeom>
          <a:noFill/>
        </p:spPr>
        <p:txBody>
          <a:bodyPr wrap="none">
            <a:spAutoFit/>
          </a:bodyPr>
          <a:lstStyle/>
          <a:p>
            <a:r>
              <a:rPr lang="en-US" sz="1400" dirty="0">
                <a:solidFill>
                  <a:srgbClr val="000066"/>
                </a:solidFill>
                <a:latin typeface="Arial Narrow" panose="020B0606020202030204" pitchFamily="34" charset="0"/>
              </a:rPr>
              <a:t>R. H. </a:t>
            </a:r>
            <a:r>
              <a:rPr lang="en-US" sz="1400" dirty="0" err="1">
                <a:solidFill>
                  <a:srgbClr val="000066"/>
                </a:solidFill>
                <a:latin typeface="Arial Narrow" panose="020B0606020202030204" pitchFamily="34" charset="0"/>
              </a:rPr>
              <a:t>Cyburt</a:t>
            </a:r>
            <a:r>
              <a:rPr lang="en-US" sz="1400" dirty="0">
                <a:solidFill>
                  <a:srgbClr val="000066"/>
                </a:solidFill>
                <a:latin typeface="Arial Narrow" panose="020B0606020202030204" pitchFamily="34" charset="0"/>
              </a:rPr>
              <a:t> </a:t>
            </a:r>
            <a:r>
              <a:rPr lang="en-US" sz="1400" i="1" dirty="0">
                <a:solidFill>
                  <a:srgbClr val="000066"/>
                </a:solidFill>
                <a:latin typeface="Arial Narrow" panose="020B0606020202030204" pitchFamily="34" charset="0"/>
              </a:rPr>
              <a:t>et al</a:t>
            </a:r>
            <a:r>
              <a:rPr lang="en-US" sz="1400" dirty="0">
                <a:solidFill>
                  <a:srgbClr val="000066"/>
                </a:solidFill>
                <a:latin typeface="Arial Narrow" panose="020B0606020202030204" pitchFamily="34" charset="0"/>
              </a:rPr>
              <a:t>., </a:t>
            </a:r>
            <a:r>
              <a:rPr lang="en-US" sz="1400" dirty="0" err="1">
                <a:solidFill>
                  <a:srgbClr val="000066"/>
                </a:solidFill>
                <a:latin typeface="Arial Narrow" panose="020B0606020202030204" pitchFamily="34" charset="0"/>
              </a:rPr>
              <a:t>Astrophys</a:t>
            </a:r>
            <a:r>
              <a:rPr lang="en-US" sz="1400" dirty="0">
                <a:solidFill>
                  <a:srgbClr val="000066"/>
                </a:solidFill>
                <a:latin typeface="Arial Narrow" panose="020B0606020202030204" pitchFamily="34" charset="0"/>
              </a:rPr>
              <a:t>. J. 830, 55 (2016).</a:t>
            </a:r>
          </a:p>
        </p:txBody>
      </p:sp>
    </p:spTree>
    <p:extLst>
      <p:ext uri="{BB962C8B-B14F-4D97-AF65-F5344CB8AC3E}">
        <p14:creationId xmlns:p14="http://schemas.microsoft.com/office/powerpoint/2010/main" val="26846008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F05FDEF7-2EE1-46D0-974A-DE24C5F70A80}"/>
              </a:ext>
            </a:extLst>
          </p:cNvPr>
          <p:cNvGraphicFramePr>
            <a:graphicFrameLocks noGrp="1"/>
          </p:cNvGraphicFramePr>
          <p:nvPr>
            <p:ph idx="1"/>
            <p:extLst>
              <p:ext uri="{D42A27DB-BD31-4B8C-83A1-F6EECF244321}">
                <p14:modId xmlns:p14="http://schemas.microsoft.com/office/powerpoint/2010/main" val="3932548992"/>
              </p:ext>
            </p:extLst>
          </p:nvPr>
        </p:nvGraphicFramePr>
        <p:xfrm>
          <a:off x="29817" y="1066800"/>
          <a:ext cx="9087422" cy="3810000"/>
        </p:xfrm>
        <a:graphic>
          <a:graphicData uri="http://schemas.openxmlformats.org/drawingml/2006/table">
            <a:tbl>
              <a:tblPr firstRow="1" bandRow="1">
                <a:tableStyleId>{2D5ABB26-0587-4C30-8999-92F81FD0307C}</a:tableStyleId>
              </a:tblPr>
              <a:tblGrid>
                <a:gridCol w="1570383">
                  <a:extLst>
                    <a:ext uri="{9D8B030D-6E8A-4147-A177-3AD203B41FA5}">
                      <a16:colId xmlns:a16="http://schemas.microsoft.com/office/drawing/2014/main" val="2340066400"/>
                    </a:ext>
                  </a:extLst>
                </a:gridCol>
                <a:gridCol w="2026257">
                  <a:extLst>
                    <a:ext uri="{9D8B030D-6E8A-4147-A177-3AD203B41FA5}">
                      <a16:colId xmlns:a16="http://schemas.microsoft.com/office/drawing/2014/main" val="994890581"/>
                    </a:ext>
                  </a:extLst>
                </a:gridCol>
                <a:gridCol w="1707543">
                  <a:extLst>
                    <a:ext uri="{9D8B030D-6E8A-4147-A177-3AD203B41FA5}">
                      <a16:colId xmlns:a16="http://schemas.microsoft.com/office/drawing/2014/main" val="2995980938"/>
                    </a:ext>
                  </a:extLst>
                </a:gridCol>
                <a:gridCol w="3783239">
                  <a:extLst>
                    <a:ext uri="{9D8B030D-6E8A-4147-A177-3AD203B41FA5}">
                      <a16:colId xmlns:a16="http://schemas.microsoft.com/office/drawing/2014/main" val="4091183385"/>
                    </a:ext>
                  </a:extLst>
                </a:gridCol>
              </a:tblGrid>
              <a:tr h="151511">
                <a:tc>
                  <a:txBody>
                    <a:bodyPr/>
                    <a:lstStyle/>
                    <a:p>
                      <a:pPr algn="l"/>
                      <a:r>
                        <a:rPr lang="en-US" altLang="zh-CN" sz="1600" dirty="0">
                          <a:solidFill>
                            <a:schemeClr val="tx1"/>
                          </a:solidFill>
                          <a:latin typeface="Cambria" panose="02040503050406030204" pitchFamily="18" charset="0"/>
                          <a:ea typeface="Cambria" panose="02040503050406030204" pitchFamily="18" charset="0"/>
                        </a:rPr>
                        <a:t>Reaction/Decay</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400" dirty="0">
                          <a:solidFill>
                            <a:schemeClr val="tx1"/>
                          </a:solidFill>
                          <a:latin typeface="Cambria" panose="02040503050406030204" pitchFamily="18" charset="0"/>
                          <a:ea typeface="Cambria" panose="02040503050406030204" pitchFamily="18" charset="0"/>
                        </a:rPr>
                        <a:t>Facility</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chemeClr val="tx1"/>
                          </a:solidFill>
                          <a:latin typeface="Cambria" panose="02040503050406030204" pitchFamily="18" charset="0"/>
                          <a:ea typeface="Cambria" panose="02040503050406030204" pitchFamily="18" charset="0"/>
                        </a:rPr>
                        <a:t>Beam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chemeClr val="tx1"/>
                          </a:solidFill>
                          <a:latin typeface="Cambria" panose="02040503050406030204" pitchFamily="18" charset="0"/>
                          <a:ea typeface="Cambria" panose="02040503050406030204" pitchFamily="18" charset="0"/>
                        </a:rPr>
                        <a:t>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4981798"/>
                  </a:ext>
                </a:extLst>
              </a:tr>
              <a:tr h="211700">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59</a:t>
                      </a:r>
                      <a:r>
                        <a:rPr lang="it-IT" sz="1600" dirty="0">
                          <a:solidFill>
                            <a:schemeClr val="tx1"/>
                          </a:solidFill>
                          <a:latin typeface="Cambria" panose="02040503050406030204" pitchFamily="18" charset="0"/>
                          <a:ea typeface="Cambria" panose="02040503050406030204" pitchFamily="18" charset="0"/>
                        </a:rPr>
                        <a:t>Cu(</a:t>
                      </a:r>
                      <a:r>
                        <a:rPr lang="it-IT" sz="1600" i="1" dirty="0">
                          <a:solidFill>
                            <a:schemeClr val="tx1"/>
                          </a:solidFill>
                          <a:latin typeface="Cambria" panose="02040503050406030204" pitchFamily="18" charset="0"/>
                          <a:ea typeface="Cambria" panose="02040503050406030204" pitchFamily="18" charset="0"/>
                        </a:rPr>
                        <a:t>p</a:t>
                      </a:r>
                      <a:r>
                        <a:rPr lang="it-IT" sz="1600" dirty="0">
                          <a:solidFill>
                            <a:schemeClr val="tx1"/>
                          </a:solidFill>
                          <a:latin typeface="Cambria" panose="02040503050406030204" pitchFamily="18" charset="0"/>
                          <a:ea typeface="Cambria" panose="02040503050406030204" pitchFamily="18" charset="0"/>
                        </a:rPr>
                        <a:t>,</a:t>
                      </a:r>
                      <a:r>
                        <a:rPr lang="el-GR" sz="1600" i="1" dirty="0">
                          <a:solidFill>
                            <a:schemeClr val="tx1"/>
                          </a:solidFill>
                          <a:latin typeface="Cambria" panose="02040503050406030204" pitchFamily="18" charset="0"/>
                          <a:ea typeface="Cambria" panose="02040503050406030204" pitchFamily="18" charset="0"/>
                        </a:rPr>
                        <a:t>α</a:t>
                      </a:r>
                      <a:r>
                        <a:rPr lang="el-GR" sz="1600" dirty="0">
                          <a:solidFill>
                            <a:schemeClr val="tx1"/>
                          </a:solidFill>
                          <a:latin typeface="Cambria" panose="02040503050406030204" pitchFamily="18" charset="0"/>
                          <a:ea typeface="Cambria" panose="02040503050406030204" pitchFamily="18" charset="0"/>
                        </a:rPr>
                        <a:t>)</a:t>
                      </a:r>
                      <a:r>
                        <a:rPr lang="el-GR" sz="1600" baseline="30000" dirty="0">
                          <a:solidFill>
                            <a:schemeClr val="tx1"/>
                          </a:solidFill>
                          <a:latin typeface="Cambria" panose="02040503050406030204" pitchFamily="18" charset="0"/>
                          <a:ea typeface="Cambria" panose="02040503050406030204" pitchFamily="18" charset="0"/>
                        </a:rPr>
                        <a:t>56</a:t>
                      </a:r>
                      <a:r>
                        <a:rPr lang="it-IT" sz="1600" dirty="0">
                          <a:solidFill>
                            <a:schemeClr val="tx1"/>
                          </a:solidFill>
                          <a:latin typeface="Cambria" panose="02040503050406030204" pitchFamily="18" charset="0"/>
                          <a:ea typeface="Cambria" panose="02040503050406030204" pitchFamily="18" charset="0"/>
                        </a:rPr>
                        <a:t>Ni</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chemeClr val="tx1"/>
                          </a:solidFill>
                          <a:latin typeface="Cambria" panose="02040503050406030204" pitchFamily="18" charset="0"/>
                          <a:ea typeface="Cambria" panose="02040503050406030204" pitchFamily="18" charset="0"/>
                        </a:rPr>
                        <a:t>TRIUMF S1766</a:t>
                      </a:r>
                    </a:p>
                    <a:p>
                      <a:pPr marL="0" marR="0" lvl="0" indent="0" algn="l" defTabSz="685622"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ambria" panose="02040503050406030204" pitchFamily="18" charset="0"/>
                          <a:ea typeface="Cambria" panose="02040503050406030204" pitchFamily="18" charset="0"/>
                        </a:rPr>
                        <a:t>IRIS @ ISAC-II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8.5 MeV/u </a:t>
                      </a:r>
                      <a:r>
                        <a:rPr lang="it-IT" sz="1400" baseline="30000" dirty="0">
                          <a:solidFill>
                            <a:schemeClr val="tx1"/>
                          </a:solidFill>
                          <a:latin typeface="Cambria" panose="02040503050406030204" pitchFamily="18" charset="0"/>
                          <a:ea typeface="Cambria" panose="02040503050406030204" pitchFamily="18" charset="0"/>
                        </a:rPr>
                        <a:t>59</a:t>
                      </a:r>
                      <a:r>
                        <a:rPr lang="it-IT" sz="1400" dirty="0">
                          <a:solidFill>
                            <a:schemeClr val="tx1"/>
                          </a:solidFill>
                          <a:latin typeface="Cambria" panose="02040503050406030204" pitchFamily="18" charset="0"/>
                          <a:ea typeface="Cambria" panose="02040503050406030204" pitchFamily="18" charset="0"/>
                        </a:rPr>
                        <a:t>Cu</a:t>
                      </a:r>
                    </a:p>
                    <a:p>
                      <a:r>
                        <a:rPr lang="it-IT" sz="1400" dirty="0">
                          <a:solidFill>
                            <a:schemeClr val="tx1"/>
                          </a:solidFill>
                          <a:latin typeface="Cambria" panose="02040503050406030204" pitchFamily="18" charset="0"/>
                          <a:ea typeface="Cambria" panose="02040503050406030204" pitchFamily="18" charset="0"/>
                        </a:rPr>
                        <a:t>3600 pps</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300" dirty="0">
                          <a:solidFill>
                            <a:schemeClr val="tx1"/>
                          </a:solidFill>
                          <a:latin typeface="Arial Narrow" panose="020B0606020202030204" pitchFamily="34" charset="0"/>
                          <a:ea typeface="Cambria" panose="02040503050406030204" pitchFamily="18" charset="0"/>
                        </a:rPr>
                        <a:t>J. S. Randhawa </a:t>
                      </a:r>
                      <a:r>
                        <a:rPr lang="en-US" sz="1300" i="1" dirty="0">
                          <a:solidFill>
                            <a:schemeClr val="tx1"/>
                          </a:solidFill>
                          <a:latin typeface="Arial Narrow" panose="020B0606020202030204" pitchFamily="34" charset="0"/>
                          <a:ea typeface="Cambria" panose="02040503050406030204" pitchFamily="18" charset="0"/>
                        </a:rPr>
                        <a:t>et al</a:t>
                      </a:r>
                      <a:r>
                        <a:rPr lang="en-US" sz="1300" dirty="0">
                          <a:solidFill>
                            <a:schemeClr val="tx1"/>
                          </a:solidFill>
                          <a:latin typeface="Arial Narrow" panose="020B0606020202030204" pitchFamily="34" charset="0"/>
                          <a:ea typeface="Cambria" panose="02040503050406030204" pitchFamily="18" charset="0"/>
                        </a:rPr>
                        <a:t>., Phys. Rev. C 104, L042801 (2021).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441017"/>
                  </a:ext>
                </a:extLst>
              </a:tr>
              <a:tr h="151511">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58</a:t>
                      </a:r>
                      <a:r>
                        <a:rPr lang="it-IT" sz="1600" dirty="0">
                          <a:solidFill>
                            <a:schemeClr val="tx1"/>
                          </a:solidFill>
                          <a:latin typeface="Cambria" panose="02040503050406030204" pitchFamily="18" charset="0"/>
                          <a:ea typeface="Cambria" panose="02040503050406030204" pitchFamily="18" charset="0"/>
                        </a:rPr>
                        <a:t>Ni(</a:t>
                      </a:r>
                      <a:r>
                        <a:rPr lang="it-IT" sz="1600" baseline="30000" dirty="0">
                          <a:solidFill>
                            <a:schemeClr val="tx1"/>
                          </a:solidFill>
                          <a:latin typeface="Cambria" panose="02040503050406030204" pitchFamily="18" charset="0"/>
                          <a:ea typeface="Cambria" panose="02040503050406030204" pitchFamily="18" charset="0"/>
                        </a:rPr>
                        <a:t>3</a:t>
                      </a:r>
                      <a:r>
                        <a:rPr lang="it-IT" sz="1600" dirty="0">
                          <a:solidFill>
                            <a:schemeClr val="tx1"/>
                          </a:solidFill>
                          <a:latin typeface="Cambria" panose="02040503050406030204" pitchFamily="18" charset="0"/>
                          <a:ea typeface="Cambria" panose="02040503050406030204" pitchFamily="18" charset="0"/>
                        </a:rPr>
                        <a:t>He,</a:t>
                      </a:r>
                      <a:r>
                        <a:rPr lang="it-IT" sz="1600" i="1" dirty="0">
                          <a:solidFill>
                            <a:schemeClr val="tx1"/>
                          </a:solidFill>
                          <a:latin typeface="Cambria" panose="02040503050406030204" pitchFamily="18" charset="0"/>
                          <a:ea typeface="Cambria" panose="02040503050406030204" pitchFamily="18" charset="0"/>
                        </a:rPr>
                        <a:t>n</a:t>
                      </a:r>
                      <a:r>
                        <a:rPr lang="it-IT" sz="1600" dirty="0">
                          <a:solidFill>
                            <a:schemeClr val="tx1"/>
                          </a:solidFill>
                          <a:latin typeface="Cambria" panose="02040503050406030204" pitchFamily="18" charset="0"/>
                          <a:ea typeface="Cambria" panose="02040503050406030204" pitchFamily="18" charset="0"/>
                        </a:rPr>
                        <a:t>)</a:t>
                      </a:r>
                      <a:r>
                        <a:rPr lang="it-IT" sz="1600" baseline="30000" dirty="0">
                          <a:solidFill>
                            <a:schemeClr val="tx1"/>
                          </a:solidFill>
                          <a:latin typeface="Cambria" panose="02040503050406030204" pitchFamily="18" charset="0"/>
                          <a:ea typeface="Cambria" panose="02040503050406030204" pitchFamily="18" charset="0"/>
                        </a:rPr>
                        <a:t>60</a:t>
                      </a:r>
                      <a:r>
                        <a:rPr lang="it-IT" sz="1600" dirty="0">
                          <a:solidFill>
                            <a:schemeClr val="tx1"/>
                          </a:solidFill>
                          <a:latin typeface="Cambria" panose="02040503050406030204" pitchFamily="18" charset="0"/>
                          <a:ea typeface="Cambria" panose="02040503050406030204" pitchFamily="18" charset="0"/>
                        </a:rPr>
                        <a:t>Zn</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400" dirty="0">
                          <a:solidFill>
                            <a:schemeClr val="tx1"/>
                          </a:solidFill>
                          <a:latin typeface="Cambria" panose="02040503050406030204" pitchFamily="18" charset="0"/>
                          <a:ea typeface="Cambria" panose="02040503050406030204" pitchFamily="18" charset="0"/>
                        </a:rPr>
                        <a:t>Ohio </a:t>
                      </a:r>
                      <a:r>
                        <a:rPr lang="en-US" altLang="zh-CN" sz="1400" dirty="0" err="1">
                          <a:solidFill>
                            <a:schemeClr val="tx1"/>
                          </a:solidFill>
                          <a:latin typeface="Cambria" panose="02040503050406030204" pitchFamily="18" charset="0"/>
                          <a:ea typeface="Cambria" panose="02040503050406030204" pitchFamily="18" charset="0"/>
                        </a:rPr>
                        <a:t>Pelletron</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chemeClr val="tx1"/>
                          </a:solidFill>
                          <a:latin typeface="Cambria" panose="02040503050406030204" pitchFamily="18" charset="0"/>
                          <a:ea typeface="Cambria" panose="02040503050406030204" pitchFamily="18" charset="0"/>
                        </a:rPr>
                        <a:t>10 MeV </a:t>
                      </a:r>
                      <a:r>
                        <a:rPr lang="en-US" sz="1400" baseline="30000" dirty="0">
                          <a:solidFill>
                            <a:schemeClr val="tx1"/>
                          </a:solidFill>
                          <a:latin typeface="Cambria" panose="02040503050406030204" pitchFamily="18" charset="0"/>
                          <a:ea typeface="Cambria" panose="02040503050406030204" pitchFamily="18" charset="0"/>
                        </a:rPr>
                        <a:t>3</a:t>
                      </a:r>
                      <a:r>
                        <a:rPr lang="en-US" sz="1400" dirty="0">
                          <a:solidFill>
                            <a:schemeClr val="tx1"/>
                          </a:solidFill>
                          <a:latin typeface="Cambria" panose="02040503050406030204" pitchFamily="18" charset="0"/>
                          <a:ea typeface="Cambria" panose="02040503050406030204" pitchFamily="18" charset="0"/>
                        </a:rPr>
                        <a:t>He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dirty="0">
                          <a:solidFill>
                            <a:schemeClr val="tx1"/>
                          </a:solidFill>
                          <a:latin typeface="Arial Narrow" panose="020B0606020202030204" pitchFamily="34" charset="0"/>
                          <a:ea typeface="Cambria" panose="02040503050406030204" pitchFamily="18" charset="0"/>
                        </a:rPr>
                        <a:t>D. </a:t>
                      </a:r>
                      <a:r>
                        <a:rPr lang="fr-FR" sz="1300" dirty="0" err="1">
                          <a:solidFill>
                            <a:schemeClr val="tx1"/>
                          </a:solidFill>
                          <a:latin typeface="Arial Narrow" panose="020B0606020202030204" pitchFamily="34" charset="0"/>
                          <a:ea typeface="Cambria" panose="02040503050406030204" pitchFamily="18" charset="0"/>
                        </a:rPr>
                        <a:t>Soltesz</a:t>
                      </a:r>
                      <a:r>
                        <a:rPr lang="fr-FR" sz="1300" dirty="0">
                          <a:solidFill>
                            <a:schemeClr val="tx1"/>
                          </a:solidFill>
                          <a:latin typeface="Arial Narrow" panose="020B0606020202030204" pitchFamily="34" charset="0"/>
                          <a:ea typeface="Cambria" panose="02040503050406030204" pitchFamily="18" charset="0"/>
                        </a:rPr>
                        <a:t> </a:t>
                      </a:r>
                      <a:r>
                        <a:rPr lang="fr-FR" sz="1300" i="1" dirty="0">
                          <a:solidFill>
                            <a:schemeClr val="tx1"/>
                          </a:solidFill>
                          <a:latin typeface="Arial Narrow" panose="020B0606020202030204" pitchFamily="34" charset="0"/>
                          <a:ea typeface="Cambria" panose="02040503050406030204" pitchFamily="18" charset="0"/>
                        </a:rPr>
                        <a:t>et al</a:t>
                      </a:r>
                      <a:r>
                        <a:rPr lang="fr-FR" sz="1300" dirty="0">
                          <a:solidFill>
                            <a:schemeClr val="tx1"/>
                          </a:solidFill>
                          <a:latin typeface="Arial Narrow" panose="020B0606020202030204" pitchFamily="34" charset="0"/>
                          <a:ea typeface="Cambria" panose="02040503050406030204" pitchFamily="18" charset="0"/>
                        </a:rPr>
                        <a:t>., Phys. </a:t>
                      </a:r>
                      <a:r>
                        <a:rPr lang="fr-FR" sz="1300" dirty="0" err="1">
                          <a:solidFill>
                            <a:schemeClr val="tx1"/>
                          </a:solidFill>
                          <a:latin typeface="Arial Narrow" panose="020B0606020202030204" pitchFamily="34" charset="0"/>
                          <a:ea typeface="Cambria" panose="02040503050406030204" pitchFamily="18" charset="0"/>
                        </a:rPr>
                        <a:t>Rev</a:t>
                      </a:r>
                      <a:r>
                        <a:rPr lang="fr-FR" sz="1300" dirty="0">
                          <a:solidFill>
                            <a:schemeClr val="tx1"/>
                          </a:solidFill>
                          <a:latin typeface="Arial Narrow" panose="020B0606020202030204" pitchFamily="34" charset="0"/>
                          <a:ea typeface="Cambria" panose="02040503050406030204" pitchFamily="18" charset="0"/>
                        </a:rPr>
                        <a:t>. C 103, 015802 (2021).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920101"/>
                  </a:ext>
                </a:extLst>
              </a:tr>
              <a:tr h="298870">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56</a:t>
                      </a:r>
                      <a:r>
                        <a:rPr lang="it-IT" sz="1600" dirty="0">
                          <a:solidFill>
                            <a:schemeClr val="tx1"/>
                          </a:solidFill>
                          <a:latin typeface="Cambria" panose="02040503050406030204" pitchFamily="18" charset="0"/>
                          <a:ea typeface="Cambria" panose="02040503050406030204" pitchFamily="18" charset="0"/>
                        </a:rPr>
                        <a:t>Ni(</a:t>
                      </a:r>
                      <a:r>
                        <a:rPr lang="el-GR" sz="1600" i="1" dirty="0">
                          <a:solidFill>
                            <a:schemeClr val="tx1"/>
                          </a:solidFill>
                          <a:latin typeface="Cambria" panose="02040503050406030204" pitchFamily="18" charset="0"/>
                          <a:ea typeface="Cambria" panose="02040503050406030204" pitchFamily="18" charset="0"/>
                        </a:rPr>
                        <a:t>α</a:t>
                      </a:r>
                      <a:r>
                        <a:rPr lang="en-US" sz="1600" dirty="0">
                          <a:solidFill>
                            <a:schemeClr val="tx1"/>
                          </a:solidFill>
                          <a:latin typeface="Cambria" panose="02040503050406030204" pitchFamily="18" charset="0"/>
                          <a:ea typeface="Cambria" panose="02040503050406030204" pitchFamily="18" charset="0"/>
                        </a:rPr>
                        <a:t>,</a:t>
                      </a:r>
                      <a:r>
                        <a:rPr lang="en-US" sz="1600" i="1" dirty="0">
                          <a:solidFill>
                            <a:schemeClr val="tx1"/>
                          </a:solidFill>
                          <a:latin typeface="Cambria" panose="02040503050406030204" pitchFamily="18" charset="0"/>
                          <a:ea typeface="Cambria" panose="02040503050406030204" pitchFamily="18" charset="0"/>
                        </a:rPr>
                        <a:t>p</a:t>
                      </a:r>
                      <a:r>
                        <a:rPr lang="el-GR" sz="1600" dirty="0">
                          <a:solidFill>
                            <a:schemeClr val="tx1"/>
                          </a:solidFill>
                          <a:latin typeface="Cambria" panose="02040503050406030204" pitchFamily="18" charset="0"/>
                          <a:ea typeface="Cambria" panose="02040503050406030204" pitchFamily="18" charset="0"/>
                        </a:rPr>
                        <a:t>)</a:t>
                      </a:r>
                      <a:r>
                        <a:rPr lang="en-US" sz="1600" baseline="30000" dirty="0">
                          <a:solidFill>
                            <a:schemeClr val="tx1"/>
                          </a:solidFill>
                          <a:latin typeface="Cambria" panose="02040503050406030204" pitchFamily="18" charset="0"/>
                          <a:ea typeface="Cambria" panose="02040503050406030204" pitchFamily="18" charset="0"/>
                        </a:rPr>
                        <a:t>59</a:t>
                      </a:r>
                      <a:r>
                        <a:rPr lang="it-IT" sz="1600" dirty="0">
                          <a:solidFill>
                            <a:schemeClr val="tx1"/>
                          </a:solidFill>
                          <a:latin typeface="Cambria" panose="02040503050406030204" pitchFamily="18" charset="0"/>
                          <a:ea typeface="Cambria" panose="02040503050406030204" pitchFamily="18" charset="0"/>
                        </a:rPr>
                        <a:t>Cu</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NSCL E18039 </a:t>
                      </a:r>
                    </a:p>
                    <a:p>
                      <a:pPr marL="0" marR="0" lvl="0" indent="0" algn="l" defTabSz="685622" rtl="0" eaLnBrk="1" fontAlgn="auto" latinLnBrk="0" hangingPunct="1">
                        <a:lnSpc>
                          <a:spcPct val="100000"/>
                        </a:lnSpc>
                        <a:spcBef>
                          <a:spcPts val="0"/>
                        </a:spcBef>
                        <a:spcAft>
                          <a:spcPts val="0"/>
                        </a:spcAft>
                        <a:buClrTx/>
                        <a:buSzTx/>
                        <a:buFontTx/>
                        <a:buNone/>
                        <a:tabLst/>
                        <a:defRPr/>
                      </a:pPr>
                      <a:r>
                        <a:rPr lang="it-IT" sz="1400" dirty="0">
                          <a:solidFill>
                            <a:schemeClr val="tx1"/>
                          </a:solidFill>
                          <a:latin typeface="Cambria" panose="02040503050406030204" pitchFamily="18" charset="0"/>
                          <a:ea typeface="Cambria" panose="02040503050406030204" pitchFamily="18" charset="0"/>
                        </a:rPr>
                        <a:t>SECAR &amp; JENSA @ </a:t>
                      </a:r>
                      <a:r>
                        <a:rPr lang="en-US" altLang="zh-CN" sz="1400" dirty="0">
                          <a:solidFill>
                            <a:schemeClr val="tx1"/>
                          </a:solidFill>
                          <a:latin typeface="Cambria" panose="02040503050406030204" pitchFamily="18" charset="0"/>
                          <a:ea typeface="Cambria" panose="02040503050406030204" pitchFamily="18" charset="0"/>
                        </a:rPr>
                        <a:t>ReA3</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2.25, 2.40, 2.65 MeV/u </a:t>
                      </a:r>
                      <a:r>
                        <a:rPr lang="it-IT" sz="1400" baseline="30000" dirty="0">
                          <a:solidFill>
                            <a:schemeClr val="tx1"/>
                          </a:solidFill>
                          <a:latin typeface="Cambria" panose="02040503050406030204" pitchFamily="18" charset="0"/>
                          <a:ea typeface="Cambria" panose="02040503050406030204" pitchFamily="18" charset="0"/>
                        </a:rPr>
                        <a:t>56</a:t>
                      </a:r>
                      <a:r>
                        <a:rPr lang="it-IT" sz="1400" dirty="0">
                          <a:solidFill>
                            <a:schemeClr val="tx1"/>
                          </a:solidFill>
                          <a:latin typeface="Cambria" panose="02040503050406030204" pitchFamily="18" charset="0"/>
                          <a:ea typeface="Cambria" panose="02040503050406030204" pitchFamily="18" charset="0"/>
                        </a:rPr>
                        <a:t>Ni</a:t>
                      </a:r>
                    </a:p>
                    <a:p>
                      <a:r>
                        <a:rPr lang="it-IT" sz="1400" dirty="0">
                          <a:solidFill>
                            <a:schemeClr val="tx1"/>
                          </a:solidFill>
                          <a:latin typeface="Cambria" panose="02040503050406030204" pitchFamily="18" charset="0"/>
                          <a:ea typeface="Cambria" panose="02040503050406030204" pitchFamily="18" charset="0"/>
                        </a:rPr>
                        <a:t>3000 pps</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Dec 2018</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7519038"/>
                  </a:ext>
                </a:extLst>
              </a:tr>
              <a:tr h="211700">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60</a:t>
                      </a:r>
                      <a:r>
                        <a:rPr lang="it-IT" sz="1600" dirty="0">
                          <a:solidFill>
                            <a:schemeClr val="tx1"/>
                          </a:solidFill>
                          <a:latin typeface="Cambria" panose="02040503050406030204" pitchFamily="18" charset="0"/>
                          <a:ea typeface="Cambria" panose="02040503050406030204" pitchFamily="18" charset="0"/>
                        </a:rPr>
                        <a:t>Ga(</a:t>
                      </a:r>
                      <a:r>
                        <a:rPr lang="en-US" altLang="zh-CN" sz="1600" i="1" dirty="0">
                          <a:solidFill>
                            <a:schemeClr val="tx1"/>
                          </a:solidFill>
                          <a:latin typeface="Cambria" panose="02040503050406030204" pitchFamily="18" charset="0"/>
                          <a:ea typeface="Cambria" panose="02040503050406030204" pitchFamily="18" charset="0"/>
                        </a:rPr>
                        <a:t>β</a:t>
                      </a:r>
                      <a:r>
                        <a:rPr lang="en-US" altLang="zh-CN" sz="1600" baseline="30000" dirty="0">
                          <a:solidFill>
                            <a:schemeClr val="tx1"/>
                          </a:solidFill>
                          <a:latin typeface="Cambria" panose="02040503050406030204" pitchFamily="18" charset="0"/>
                          <a:ea typeface="Cambria" panose="02040503050406030204" pitchFamily="18" charset="0"/>
                        </a:rPr>
                        <a:t>+</a:t>
                      </a:r>
                      <a:r>
                        <a:rPr lang="en-US" altLang="zh-CN" sz="1600" dirty="0">
                          <a:solidFill>
                            <a:schemeClr val="tx1"/>
                          </a:solidFill>
                          <a:latin typeface="Cambria" panose="02040503050406030204" pitchFamily="18" charset="0"/>
                          <a:ea typeface="Cambria" panose="02040503050406030204" pitchFamily="18" charset="0"/>
                        </a:rPr>
                        <a:t>)</a:t>
                      </a:r>
                      <a:r>
                        <a:rPr lang="en-US" altLang="zh-CN" sz="1600" baseline="30000" dirty="0">
                          <a:solidFill>
                            <a:schemeClr val="tx1"/>
                          </a:solidFill>
                          <a:latin typeface="Cambria" panose="02040503050406030204" pitchFamily="18" charset="0"/>
                          <a:ea typeface="Cambria" panose="02040503050406030204" pitchFamily="18" charset="0"/>
                        </a:rPr>
                        <a:t>60</a:t>
                      </a:r>
                      <a:r>
                        <a:rPr lang="en-US" altLang="zh-CN" sz="1600" dirty="0">
                          <a:solidFill>
                            <a:schemeClr val="tx1"/>
                          </a:solidFill>
                          <a:latin typeface="Cambria" panose="02040503050406030204" pitchFamily="18" charset="0"/>
                          <a:ea typeface="Cambria" panose="02040503050406030204" pitchFamily="18" charset="0"/>
                        </a:rPr>
                        <a:t>Zn</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NSCL E17009 </a:t>
                      </a:r>
                    </a:p>
                    <a:p>
                      <a:r>
                        <a:rPr lang="it-IT" sz="1400" dirty="0">
                          <a:solidFill>
                            <a:schemeClr val="tx1"/>
                          </a:solidFill>
                          <a:latin typeface="Cambria" panose="02040503050406030204" pitchFamily="18" charset="0"/>
                          <a:ea typeface="Cambria" panose="02040503050406030204" pitchFamily="18" charset="0"/>
                        </a:rPr>
                        <a:t>SuN @ S2</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aseline="30000" dirty="0">
                          <a:solidFill>
                            <a:schemeClr val="tx1"/>
                          </a:solidFill>
                          <a:latin typeface="Cambria" panose="02040503050406030204" pitchFamily="18" charset="0"/>
                          <a:ea typeface="Cambria" panose="02040503050406030204" pitchFamily="18" charset="0"/>
                        </a:rPr>
                        <a:t>78</a:t>
                      </a:r>
                      <a:r>
                        <a:rPr lang="en-US" sz="1400" dirty="0">
                          <a:solidFill>
                            <a:schemeClr val="tx1"/>
                          </a:solidFill>
                          <a:latin typeface="Cambria" panose="02040503050406030204" pitchFamily="18" charset="0"/>
                          <a:ea typeface="Cambria" panose="02040503050406030204" pitchFamily="18" charset="0"/>
                        </a:rPr>
                        <a:t>Kr</a:t>
                      </a:r>
                      <a:r>
                        <a:rPr lang="en-US" sz="1400" baseline="30000" dirty="0">
                          <a:solidFill>
                            <a:schemeClr val="tx1"/>
                          </a:solidFill>
                          <a:latin typeface="Cambria" panose="02040503050406030204" pitchFamily="18" charset="0"/>
                          <a:ea typeface="Cambria" panose="02040503050406030204" pitchFamily="18" charset="0"/>
                        </a:rPr>
                        <a:t>36+</a:t>
                      </a:r>
                      <a:r>
                        <a:rPr lang="en-US" sz="1400" baseline="0" dirty="0">
                          <a:solidFill>
                            <a:schemeClr val="tx1"/>
                          </a:solidFill>
                          <a:latin typeface="Cambria" panose="02040503050406030204" pitchFamily="18" charset="0"/>
                          <a:ea typeface="Cambria" panose="02040503050406030204" pitchFamily="18" charset="0"/>
                        </a:rPr>
                        <a:t>+Be;</a:t>
                      </a:r>
                      <a:r>
                        <a:rPr lang="en-US" sz="1400" dirty="0">
                          <a:solidFill>
                            <a:schemeClr val="tx1"/>
                          </a:solidFill>
                          <a:latin typeface="Cambria" panose="02040503050406030204" pitchFamily="18" charset="0"/>
                          <a:ea typeface="Cambria" panose="02040503050406030204" pitchFamily="18" charset="0"/>
                        </a:rPr>
                        <a:t> </a:t>
                      </a:r>
                      <a:r>
                        <a:rPr lang="en-US" sz="1400" baseline="30000" dirty="0">
                          <a:solidFill>
                            <a:schemeClr val="tx1"/>
                          </a:solidFill>
                          <a:latin typeface="Cambria" panose="02040503050406030204" pitchFamily="18" charset="0"/>
                          <a:ea typeface="Cambria" panose="02040503050406030204" pitchFamily="18" charset="0"/>
                        </a:rPr>
                        <a:t>60</a:t>
                      </a:r>
                      <a:r>
                        <a:rPr lang="en-US" sz="1400" dirty="0">
                          <a:solidFill>
                            <a:schemeClr val="tx1"/>
                          </a:solidFill>
                          <a:latin typeface="Cambria" panose="02040503050406030204" pitchFamily="18" charset="0"/>
                          <a:ea typeface="Cambria" panose="02040503050406030204" pitchFamily="18" charset="0"/>
                        </a:rPr>
                        <a:t>Ga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Apr 2019</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4379639"/>
                  </a:ext>
                </a:extLst>
              </a:tr>
              <a:tr h="211700">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59</a:t>
                      </a:r>
                      <a:r>
                        <a:rPr lang="it-IT" sz="1600" dirty="0">
                          <a:solidFill>
                            <a:schemeClr val="tx1"/>
                          </a:solidFill>
                          <a:latin typeface="Cambria" panose="02040503050406030204" pitchFamily="18" charset="0"/>
                          <a:ea typeface="Cambria" panose="02040503050406030204" pitchFamily="18" charset="0"/>
                        </a:rPr>
                        <a:t>Cu(</a:t>
                      </a:r>
                      <a:r>
                        <a:rPr lang="en-US" altLang="zh-CN" sz="1600" i="1" dirty="0">
                          <a:solidFill>
                            <a:schemeClr val="tx1"/>
                          </a:solidFill>
                          <a:latin typeface="Cambria" panose="02040503050406030204" pitchFamily="18" charset="0"/>
                          <a:ea typeface="Cambria" panose="02040503050406030204" pitchFamily="18" charset="0"/>
                        </a:rPr>
                        <a:t>d</a:t>
                      </a:r>
                      <a:r>
                        <a:rPr lang="it-IT" sz="1600" dirty="0">
                          <a:solidFill>
                            <a:schemeClr val="tx1"/>
                          </a:solidFill>
                          <a:latin typeface="Cambria" panose="02040503050406030204" pitchFamily="18" charset="0"/>
                          <a:ea typeface="Cambria" panose="02040503050406030204" pitchFamily="18" charset="0"/>
                        </a:rPr>
                        <a:t>,</a:t>
                      </a:r>
                      <a:r>
                        <a:rPr lang="it-IT" sz="1600" i="1" dirty="0">
                          <a:solidFill>
                            <a:schemeClr val="tx1"/>
                          </a:solidFill>
                          <a:latin typeface="Cambria" panose="02040503050406030204" pitchFamily="18" charset="0"/>
                          <a:ea typeface="Cambria" panose="02040503050406030204" pitchFamily="18" charset="0"/>
                        </a:rPr>
                        <a:t>n</a:t>
                      </a:r>
                      <a:r>
                        <a:rPr lang="it-IT" sz="1600" dirty="0">
                          <a:solidFill>
                            <a:schemeClr val="tx1"/>
                          </a:solidFill>
                          <a:latin typeface="Cambria" panose="02040503050406030204" pitchFamily="18" charset="0"/>
                          <a:ea typeface="Cambria" panose="02040503050406030204" pitchFamily="18" charset="0"/>
                        </a:rPr>
                        <a:t>)</a:t>
                      </a:r>
                      <a:r>
                        <a:rPr lang="it-IT" sz="1600" baseline="30000" dirty="0">
                          <a:solidFill>
                            <a:schemeClr val="tx1"/>
                          </a:solidFill>
                          <a:latin typeface="Cambria" panose="02040503050406030204" pitchFamily="18" charset="0"/>
                          <a:ea typeface="Cambria" panose="02040503050406030204" pitchFamily="18" charset="0"/>
                        </a:rPr>
                        <a:t>60</a:t>
                      </a:r>
                      <a:r>
                        <a:rPr lang="it-IT" sz="1600" dirty="0">
                          <a:solidFill>
                            <a:schemeClr val="tx1"/>
                          </a:solidFill>
                          <a:latin typeface="Cambria" panose="02040503050406030204" pitchFamily="18" charset="0"/>
                          <a:ea typeface="Cambria" panose="02040503050406030204" pitchFamily="18" charset="0"/>
                        </a:rPr>
                        <a:t>Zn</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FRIB E21014</a:t>
                      </a:r>
                    </a:p>
                    <a:p>
                      <a:r>
                        <a:rPr lang="it-IT" sz="1400" dirty="0">
                          <a:solidFill>
                            <a:schemeClr val="tx1"/>
                          </a:solidFill>
                          <a:latin typeface="Cambria" panose="02040503050406030204" pitchFamily="18" charset="0"/>
                          <a:ea typeface="Cambria" panose="02040503050406030204" pitchFamily="18" charset="0"/>
                        </a:rPr>
                        <a:t>GRETINA @ S3</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aseline="30000" dirty="0">
                          <a:solidFill>
                            <a:schemeClr val="tx1"/>
                          </a:solidFill>
                          <a:latin typeface="Cambria" panose="02040503050406030204" pitchFamily="18" charset="0"/>
                          <a:ea typeface="Cambria" panose="02040503050406030204" pitchFamily="18" charset="0"/>
                        </a:rPr>
                        <a:t>59</a:t>
                      </a:r>
                      <a:r>
                        <a:rPr lang="en-US" sz="1400" dirty="0">
                          <a:solidFill>
                            <a:schemeClr val="tx1"/>
                          </a:solidFill>
                          <a:latin typeface="Cambria" panose="02040503050406030204" pitchFamily="18" charset="0"/>
                          <a:ea typeface="Cambria" panose="02040503050406030204" pitchFamily="18" charset="0"/>
                        </a:rPr>
                        <a:t>Cu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it-IT" sz="1400" dirty="0">
                          <a:solidFill>
                            <a:schemeClr val="tx1"/>
                          </a:solidFill>
                          <a:latin typeface="Cambria" panose="02040503050406030204" pitchFamily="18" charset="0"/>
                          <a:ea typeface="Cambria" panose="02040503050406030204" pitchFamily="18" charset="0"/>
                        </a:rPr>
                        <a:t>Jun 2023</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5229521"/>
                  </a:ext>
                </a:extLst>
              </a:tr>
              <a:tr h="151511">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59</a:t>
                      </a:r>
                      <a:r>
                        <a:rPr lang="it-IT" sz="1600" dirty="0">
                          <a:solidFill>
                            <a:schemeClr val="tx1"/>
                          </a:solidFill>
                          <a:latin typeface="Cambria" panose="02040503050406030204" pitchFamily="18" charset="0"/>
                          <a:ea typeface="Cambria" panose="02040503050406030204" pitchFamily="18" charset="0"/>
                        </a:rPr>
                        <a:t>Cu(</a:t>
                      </a:r>
                      <a:r>
                        <a:rPr lang="it-IT" sz="1600" i="1" dirty="0">
                          <a:solidFill>
                            <a:schemeClr val="tx1"/>
                          </a:solidFill>
                          <a:latin typeface="Cambria" panose="02040503050406030204" pitchFamily="18" charset="0"/>
                          <a:ea typeface="Cambria" panose="02040503050406030204" pitchFamily="18" charset="0"/>
                        </a:rPr>
                        <a:t>p</a:t>
                      </a:r>
                      <a:r>
                        <a:rPr lang="it-IT" sz="1600" dirty="0">
                          <a:solidFill>
                            <a:schemeClr val="tx1"/>
                          </a:solidFill>
                          <a:latin typeface="Cambria" panose="02040503050406030204" pitchFamily="18" charset="0"/>
                          <a:ea typeface="Cambria" panose="02040503050406030204" pitchFamily="18" charset="0"/>
                        </a:rPr>
                        <a:t>,</a:t>
                      </a:r>
                      <a:r>
                        <a:rPr lang="el-GR" sz="1600" i="1" dirty="0">
                          <a:solidFill>
                            <a:schemeClr val="tx1"/>
                          </a:solidFill>
                          <a:latin typeface="Cambria" panose="02040503050406030204" pitchFamily="18" charset="0"/>
                          <a:ea typeface="Cambria" panose="02040503050406030204" pitchFamily="18" charset="0"/>
                        </a:rPr>
                        <a:t>α</a:t>
                      </a:r>
                      <a:r>
                        <a:rPr lang="el-GR" sz="1600" dirty="0">
                          <a:solidFill>
                            <a:schemeClr val="tx1"/>
                          </a:solidFill>
                          <a:latin typeface="Cambria" panose="02040503050406030204" pitchFamily="18" charset="0"/>
                          <a:ea typeface="Cambria" panose="02040503050406030204" pitchFamily="18" charset="0"/>
                        </a:rPr>
                        <a:t>)</a:t>
                      </a:r>
                      <a:r>
                        <a:rPr lang="el-GR" sz="1600" baseline="30000" dirty="0">
                          <a:solidFill>
                            <a:schemeClr val="tx1"/>
                          </a:solidFill>
                          <a:latin typeface="Cambria" panose="02040503050406030204" pitchFamily="18" charset="0"/>
                          <a:ea typeface="Cambria" panose="02040503050406030204" pitchFamily="18" charset="0"/>
                        </a:rPr>
                        <a:t>56</a:t>
                      </a:r>
                      <a:r>
                        <a:rPr lang="it-IT" sz="1600" dirty="0">
                          <a:solidFill>
                            <a:schemeClr val="tx1"/>
                          </a:solidFill>
                          <a:latin typeface="Cambria" panose="02040503050406030204" pitchFamily="18" charset="0"/>
                          <a:ea typeface="Cambria" panose="02040503050406030204" pitchFamily="18" charset="0"/>
                        </a:rPr>
                        <a:t>Ni</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FRIB E21026</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it-IT" sz="1400" dirty="0">
                          <a:solidFill>
                            <a:schemeClr val="tx1"/>
                          </a:solidFill>
                          <a:latin typeface="Cambria" panose="02040503050406030204" pitchFamily="18" charset="0"/>
                          <a:ea typeface="Cambria" panose="02040503050406030204" pitchFamily="18" charset="0"/>
                        </a:rPr>
                        <a:t>8.4 MeV/u </a:t>
                      </a:r>
                      <a:r>
                        <a:rPr lang="en-US" sz="1400" baseline="30000" dirty="0">
                          <a:solidFill>
                            <a:schemeClr val="tx1"/>
                          </a:solidFill>
                          <a:latin typeface="Cambria" panose="02040503050406030204" pitchFamily="18" charset="0"/>
                          <a:ea typeface="Cambria" panose="02040503050406030204" pitchFamily="18" charset="0"/>
                        </a:rPr>
                        <a:t>59</a:t>
                      </a:r>
                      <a:r>
                        <a:rPr lang="en-US" sz="1400" dirty="0">
                          <a:solidFill>
                            <a:schemeClr val="tx1"/>
                          </a:solidFill>
                          <a:latin typeface="Cambria" panose="02040503050406030204" pitchFamily="18" charset="0"/>
                          <a:ea typeface="Cambria" panose="02040503050406030204" pitchFamily="18" charset="0"/>
                        </a:rPr>
                        <a:t>Cu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endParaRPr lang="it-IT"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0841060"/>
                  </a:ext>
                </a:extLst>
              </a:tr>
              <a:tr h="211700">
                <a:tc>
                  <a:txBody>
                    <a:bodyPr/>
                    <a:lstStyle/>
                    <a:p>
                      <a:pPr algn="l"/>
                      <a:r>
                        <a:rPr lang="it-IT" sz="1600" baseline="30000" dirty="0">
                          <a:solidFill>
                            <a:schemeClr val="tx1"/>
                          </a:solidFill>
                          <a:latin typeface="Cambria" panose="02040503050406030204" pitchFamily="18" charset="0"/>
                          <a:ea typeface="Cambria" panose="02040503050406030204" pitchFamily="18" charset="0"/>
                        </a:rPr>
                        <a:t>60</a:t>
                      </a:r>
                      <a:r>
                        <a:rPr lang="it-IT" sz="1600" dirty="0">
                          <a:solidFill>
                            <a:schemeClr val="tx1"/>
                          </a:solidFill>
                          <a:latin typeface="Cambria" panose="02040503050406030204" pitchFamily="18" charset="0"/>
                          <a:ea typeface="Cambria" panose="02040503050406030204" pitchFamily="18" charset="0"/>
                        </a:rPr>
                        <a:t>Ga(</a:t>
                      </a:r>
                      <a:r>
                        <a:rPr lang="en-US" altLang="zh-CN" sz="1600" i="1" dirty="0">
                          <a:solidFill>
                            <a:schemeClr val="tx1"/>
                          </a:solidFill>
                          <a:latin typeface="Cambria" panose="02040503050406030204" pitchFamily="18" charset="0"/>
                          <a:ea typeface="Cambria" panose="02040503050406030204" pitchFamily="18" charset="0"/>
                        </a:rPr>
                        <a:t>β</a:t>
                      </a:r>
                      <a:r>
                        <a:rPr lang="en-US" altLang="zh-CN" sz="1600" baseline="30000" dirty="0">
                          <a:solidFill>
                            <a:schemeClr val="tx1"/>
                          </a:solidFill>
                          <a:latin typeface="Cambria" panose="02040503050406030204" pitchFamily="18" charset="0"/>
                          <a:ea typeface="Cambria" panose="02040503050406030204" pitchFamily="18" charset="0"/>
                        </a:rPr>
                        <a:t>+</a:t>
                      </a:r>
                      <a:r>
                        <a:rPr lang="en-US" altLang="zh-CN" sz="1600" dirty="0">
                          <a:solidFill>
                            <a:schemeClr val="tx1"/>
                          </a:solidFill>
                          <a:latin typeface="Cambria" panose="02040503050406030204" pitchFamily="18" charset="0"/>
                          <a:ea typeface="Cambria" panose="02040503050406030204" pitchFamily="18" charset="0"/>
                        </a:rPr>
                        <a:t>)</a:t>
                      </a:r>
                      <a:r>
                        <a:rPr lang="en-US" altLang="zh-CN" sz="1600" baseline="30000" dirty="0">
                          <a:solidFill>
                            <a:schemeClr val="tx1"/>
                          </a:solidFill>
                          <a:latin typeface="Cambria" panose="02040503050406030204" pitchFamily="18" charset="0"/>
                          <a:ea typeface="Cambria" panose="02040503050406030204" pitchFamily="18" charset="0"/>
                        </a:rPr>
                        <a:t>60</a:t>
                      </a:r>
                      <a:r>
                        <a:rPr lang="en-US" altLang="zh-CN" sz="1600" dirty="0">
                          <a:solidFill>
                            <a:schemeClr val="tx1"/>
                          </a:solidFill>
                          <a:latin typeface="Cambria" panose="02040503050406030204" pitchFamily="18" charset="0"/>
                          <a:ea typeface="Cambria" panose="02040503050406030204" pitchFamily="18" charset="0"/>
                        </a:rPr>
                        <a:t>Zn</a:t>
                      </a:r>
                      <a:endParaRPr lang="en-US" sz="16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400" dirty="0">
                          <a:solidFill>
                            <a:schemeClr val="tx1"/>
                          </a:solidFill>
                          <a:latin typeface="Cambria" panose="02040503050406030204" pitchFamily="18" charset="0"/>
                          <a:ea typeface="Cambria" panose="02040503050406030204" pitchFamily="18" charset="0"/>
                        </a:rPr>
                        <a:t>FRIB E23035</a:t>
                      </a:r>
                    </a:p>
                    <a:p>
                      <a:r>
                        <a:rPr lang="it-IT" sz="1400" dirty="0">
                          <a:solidFill>
                            <a:schemeClr val="tx1"/>
                          </a:solidFill>
                          <a:latin typeface="Cambria" panose="02040503050406030204" pitchFamily="18" charset="0"/>
                          <a:ea typeface="Cambria" panose="02040503050406030204" pitchFamily="18" charset="0"/>
                        </a:rPr>
                        <a:t>GADGET II @ </a:t>
                      </a:r>
                      <a:r>
                        <a:rPr lang="en-US" altLang="zh-CN" sz="1400" dirty="0">
                          <a:solidFill>
                            <a:schemeClr val="tx1"/>
                          </a:solidFill>
                          <a:latin typeface="Cambria" panose="02040503050406030204" pitchFamily="18" charset="0"/>
                          <a:ea typeface="Cambria" panose="02040503050406030204" pitchFamily="18" charset="0"/>
                        </a:rPr>
                        <a:t>S1</a:t>
                      </a:r>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aseline="30000" dirty="0">
                          <a:solidFill>
                            <a:schemeClr val="tx1"/>
                          </a:solidFill>
                          <a:latin typeface="Cambria" panose="02040503050406030204" pitchFamily="18" charset="0"/>
                          <a:ea typeface="Cambria" panose="02040503050406030204" pitchFamily="18" charset="0"/>
                        </a:rPr>
                        <a:t>70</a:t>
                      </a:r>
                      <a:r>
                        <a:rPr lang="en-US" sz="1400" dirty="0">
                          <a:solidFill>
                            <a:schemeClr val="tx1"/>
                          </a:solidFill>
                          <a:latin typeface="Cambria" panose="02040503050406030204" pitchFamily="18" charset="0"/>
                          <a:ea typeface="Cambria" panose="02040503050406030204" pitchFamily="18" charset="0"/>
                        </a:rPr>
                        <a:t>Ge</a:t>
                      </a:r>
                      <a:r>
                        <a:rPr lang="en-US" sz="1400" baseline="30000" dirty="0">
                          <a:solidFill>
                            <a:schemeClr val="tx1"/>
                          </a:solidFill>
                          <a:latin typeface="Cambria" panose="02040503050406030204" pitchFamily="18" charset="0"/>
                          <a:ea typeface="Cambria" panose="02040503050406030204" pitchFamily="18" charset="0"/>
                        </a:rPr>
                        <a:t>32</a:t>
                      </a:r>
                      <a:r>
                        <a:rPr lang="en-US" sz="1400" baseline="0" dirty="0">
                          <a:solidFill>
                            <a:schemeClr val="tx1"/>
                          </a:solidFill>
                          <a:latin typeface="Cambria" panose="02040503050406030204" pitchFamily="18" charset="0"/>
                          <a:ea typeface="Cambria" panose="02040503050406030204" pitchFamily="18" charset="0"/>
                        </a:rPr>
                        <a:t>+C;</a:t>
                      </a:r>
                      <a:r>
                        <a:rPr lang="en-US" sz="1400" dirty="0">
                          <a:solidFill>
                            <a:schemeClr val="tx1"/>
                          </a:solidFill>
                          <a:latin typeface="Cambria" panose="02040503050406030204" pitchFamily="18" charset="0"/>
                          <a:ea typeface="Cambria" panose="02040503050406030204" pitchFamily="18" charset="0"/>
                        </a:rPr>
                        <a:t> </a:t>
                      </a:r>
                      <a:r>
                        <a:rPr lang="en-US" sz="1400" baseline="30000" dirty="0">
                          <a:solidFill>
                            <a:schemeClr val="tx1"/>
                          </a:solidFill>
                          <a:latin typeface="Cambria" panose="02040503050406030204" pitchFamily="18" charset="0"/>
                          <a:ea typeface="Cambria" panose="02040503050406030204" pitchFamily="18" charset="0"/>
                        </a:rPr>
                        <a:t>60</a:t>
                      </a:r>
                      <a:r>
                        <a:rPr lang="en-US" sz="1400" dirty="0">
                          <a:solidFill>
                            <a:schemeClr val="tx1"/>
                          </a:solidFill>
                          <a:latin typeface="Cambria" panose="02040503050406030204" pitchFamily="18" charset="0"/>
                          <a:ea typeface="Cambria" panose="02040503050406030204" pitchFamily="18" charset="0"/>
                        </a:rPr>
                        <a:t>Ga</a:t>
                      </a:r>
                    </a:p>
                    <a:p>
                      <a:r>
                        <a:rPr lang="en-US" sz="1400" dirty="0">
                          <a:solidFill>
                            <a:schemeClr val="tx1"/>
                          </a:solidFill>
                          <a:latin typeface="Cambria" panose="02040503050406030204" pitchFamily="18" charset="0"/>
                          <a:ea typeface="Cambria" panose="02040503050406030204" pitchFamily="18" charset="0"/>
                        </a:rPr>
                        <a:t>4000 pps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solidFill>
                          <a:schemeClr val="tx1"/>
                        </a:solidFill>
                        <a:latin typeface="Cambria" panose="02040503050406030204" pitchFamily="18" charset="0"/>
                        <a:ea typeface="Cambria" panose="020405030504060302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6618034"/>
                  </a:ext>
                </a:extLst>
              </a:tr>
            </a:tbl>
          </a:graphicData>
        </a:graphic>
      </p:graphicFrame>
      <p:sp>
        <p:nvSpPr>
          <p:cNvPr id="3" name="Title 2">
            <a:extLst>
              <a:ext uri="{FF2B5EF4-FFF2-40B4-BE49-F238E27FC236}">
                <a16:creationId xmlns:a16="http://schemas.microsoft.com/office/drawing/2014/main" id="{9EF9F5A5-ED75-4952-916C-C6C565D09AD5}"/>
              </a:ext>
            </a:extLst>
          </p:cNvPr>
          <p:cNvSpPr>
            <a:spLocks noGrp="1"/>
          </p:cNvSpPr>
          <p:nvPr>
            <p:ph type="title"/>
          </p:nvPr>
        </p:nvSpPr>
        <p:spPr>
          <a:xfrm>
            <a:off x="76200" y="316396"/>
            <a:ext cx="8991600" cy="424506"/>
          </a:xfrm>
        </p:spPr>
        <p:txBody>
          <a:bodyPr/>
          <a:lstStyle/>
          <a:p>
            <a:r>
              <a:rPr lang="en-US" dirty="0"/>
              <a:t>Previous and Upcoming Experiments</a:t>
            </a:r>
          </a:p>
        </p:txBody>
      </p:sp>
      <p:sp>
        <p:nvSpPr>
          <p:cNvPr id="4" name="Footer Placeholder 3">
            <a:extLst>
              <a:ext uri="{FF2B5EF4-FFF2-40B4-BE49-F238E27FC236}">
                <a16:creationId xmlns:a16="http://schemas.microsoft.com/office/drawing/2014/main" id="{55FDB078-5D7A-4A09-8EB2-81F36CCB63B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207D0CF2-78F4-42A6-BDB9-C59D891A888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57</a:t>
            </a:fld>
            <a:r>
              <a:rPr lang="en-US" dirty="0"/>
              <a:t> / 40</a:t>
            </a:r>
          </a:p>
        </p:txBody>
      </p:sp>
      <p:pic>
        <p:nvPicPr>
          <p:cNvPr id="7" name="Picture 6">
            <a:extLst>
              <a:ext uri="{FF2B5EF4-FFF2-40B4-BE49-F238E27FC236}">
                <a16:creationId xmlns:a16="http://schemas.microsoft.com/office/drawing/2014/main" id="{F6EF3E3C-92FC-4B38-ABA0-43F939A19F31}"/>
              </a:ext>
            </a:extLst>
          </p:cNvPr>
          <p:cNvPicPr>
            <a:picLocks noChangeAspect="1"/>
          </p:cNvPicPr>
          <p:nvPr/>
        </p:nvPicPr>
        <p:blipFill>
          <a:blip r:embed="rId2"/>
          <a:stretch>
            <a:fillRect/>
          </a:stretch>
        </p:blipFill>
        <p:spPr>
          <a:xfrm>
            <a:off x="7086600" y="2361586"/>
            <a:ext cx="2057400" cy="3580989"/>
          </a:xfrm>
          <a:prstGeom prst="rect">
            <a:avLst/>
          </a:prstGeom>
        </p:spPr>
      </p:pic>
    </p:spTree>
    <p:extLst>
      <p:ext uri="{BB962C8B-B14F-4D97-AF65-F5344CB8AC3E}">
        <p14:creationId xmlns:p14="http://schemas.microsoft.com/office/powerpoint/2010/main" val="11582541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46DC39C6-6F8F-4F95-8186-032FFD0D3C7C}"/>
              </a:ext>
            </a:extLst>
          </p:cNvPr>
          <p:cNvPicPr>
            <a:picLocks noGrp="1" noChangeAspect="1"/>
          </p:cNvPicPr>
          <p:nvPr>
            <p:ph idx="1"/>
          </p:nvPr>
        </p:nvPicPr>
        <p:blipFill>
          <a:blip r:embed="rId3"/>
          <a:stretch>
            <a:fillRect/>
          </a:stretch>
        </p:blipFill>
        <p:spPr>
          <a:xfrm>
            <a:off x="2969311" y="1066800"/>
            <a:ext cx="6098489" cy="4937125"/>
          </a:xfrm>
        </p:spPr>
      </p:pic>
      <p:sp>
        <p:nvSpPr>
          <p:cNvPr id="3" name="Title 2">
            <a:extLst>
              <a:ext uri="{FF2B5EF4-FFF2-40B4-BE49-F238E27FC236}">
                <a16:creationId xmlns:a16="http://schemas.microsoft.com/office/drawing/2014/main" id="{AFD75C66-C9D4-4A0D-89D9-F95B90F94724}"/>
              </a:ext>
            </a:extLst>
          </p:cNvPr>
          <p:cNvSpPr>
            <a:spLocks noGrp="1"/>
          </p:cNvSpPr>
          <p:nvPr>
            <p:ph type="title"/>
          </p:nvPr>
        </p:nvSpPr>
        <p:spPr>
          <a:xfrm>
            <a:off x="76200" y="316396"/>
            <a:ext cx="8991600" cy="424506"/>
          </a:xfrm>
        </p:spPr>
        <p:txBody>
          <a:bodyPr/>
          <a:lstStyle/>
          <a:p>
            <a:r>
              <a:rPr lang="en-US" baseline="30000" dirty="0"/>
              <a:t>60</a:t>
            </a:r>
            <a:r>
              <a:rPr lang="en-US" dirty="0"/>
              <a:t>Ga Decay</a:t>
            </a:r>
          </a:p>
        </p:txBody>
      </p:sp>
      <p:sp>
        <p:nvSpPr>
          <p:cNvPr id="4" name="Footer Placeholder 3">
            <a:extLst>
              <a:ext uri="{FF2B5EF4-FFF2-40B4-BE49-F238E27FC236}">
                <a16:creationId xmlns:a16="http://schemas.microsoft.com/office/drawing/2014/main" id="{F608FF3D-37DD-4210-B069-A55C8844C31A}"/>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584315E4-F6AE-4D3E-B38C-62BEDB18E4F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58</a:t>
            </a:fld>
            <a:r>
              <a:rPr lang="en-US" dirty="0"/>
              <a:t> / 40</a:t>
            </a:r>
          </a:p>
        </p:txBody>
      </p:sp>
      <p:sp>
        <p:nvSpPr>
          <p:cNvPr id="11" name="TextBox 10">
            <a:extLst>
              <a:ext uri="{FF2B5EF4-FFF2-40B4-BE49-F238E27FC236}">
                <a16:creationId xmlns:a16="http://schemas.microsoft.com/office/drawing/2014/main" id="{3B0E6880-BB48-4B60-A057-34986323E473}"/>
              </a:ext>
            </a:extLst>
          </p:cNvPr>
          <p:cNvSpPr txBox="1"/>
          <p:nvPr/>
        </p:nvSpPr>
        <p:spPr>
          <a:xfrm>
            <a:off x="78259" y="1064509"/>
            <a:ext cx="4578178" cy="1384995"/>
          </a:xfrm>
          <a:prstGeom prst="rect">
            <a:avLst/>
          </a:prstGeom>
          <a:noFill/>
        </p:spPr>
        <p:txBody>
          <a:bodyPr wrap="square">
            <a:spAutoFit/>
          </a:bodyPr>
          <a:lstStyle/>
          <a:p>
            <a:r>
              <a:rPr lang="it-IT" baseline="30000" dirty="0">
                <a:latin typeface="Cambria" panose="02040503050406030204" pitchFamily="18" charset="0"/>
                <a:ea typeface="Cambria" panose="02040503050406030204" pitchFamily="18" charset="0"/>
              </a:rPr>
              <a:t>60</a:t>
            </a:r>
            <a:r>
              <a:rPr lang="it-IT" dirty="0">
                <a:latin typeface="Cambria" panose="02040503050406030204" pitchFamily="18" charset="0"/>
                <a:ea typeface="Cambria" panose="02040503050406030204" pitchFamily="18" charset="0"/>
              </a:rPr>
              <a:t>Ga 1.8 pps @ GSI</a:t>
            </a:r>
          </a:p>
          <a:p>
            <a:r>
              <a:rPr lang="it-IT" sz="1600" dirty="0">
                <a:solidFill>
                  <a:srgbClr val="000066"/>
                </a:solidFill>
                <a:latin typeface="Arial Narrow" panose="020B0606020202030204" pitchFamily="34" charset="0"/>
              </a:rPr>
              <a:t>C. Mazzocchi </a:t>
            </a:r>
            <a:r>
              <a:rPr lang="it-IT" sz="1600" i="1" dirty="0">
                <a:solidFill>
                  <a:srgbClr val="000066"/>
                </a:solidFill>
                <a:latin typeface="Arial Narrow" panose="020B0606020202030204" pitchFamily="34" charset="0"/>
              </a:rPr>
              <a:t>et al</a:t>
            </a:r>
            <a:r>
              <a:rPr lang="it-IT" sz="1600" dirty="0">
                <a:solidFill>
                  <a:srgbClr val="000066"/>
                </a:solidFill>
                <a:latin typeface="Arial Narrow" panose="020B0606020202030204" pitchFamily="34" charset="0"/>
              </a:rPr>
              <a:t>., Eur. Phys. J. A 12, 269 (2001).</a:t>
            </a:r>
          </a:p>
          <a:p>
            <a:endParaRPr lang="it-IT" sz="1600" dirty="0">
              <a:solidFill>
                <a:srgbClr val="000066"/>
              </a:solidFill>
              <a:latin typeface="Arial Narrow" panose="020B0606020202030204" pitchFamily="34" charset="0"/>
            </a:endParaRPr>
          </a:p>
          <a:p>
            <a:r>
              <a:rPr lang="it-IT" baseline="30000" dirty="0">
                <a:latin typeface="Cambria" panose="02040503050406030204" pitchFamily="18" charset="0"/>
                <a:ea typeface="Cambria" panose="02040503050406030204" pitchFamily="18" charset="0"/>
              </a:rPr>
              <a:t>60</a:t>
            </a:r>
            <a:r>
              <a:rPr lang="it-IT" dirty="0">
                <a:latin typeface="Cambria" panose="02040503050406030204" pitchFamily="18" charset="0"/>
                <a:ea typeface="Cambria" panose="02040503050406030204" pitchFamily="18" charset="0"/>
              </a:rPr>
              <a:t>Ga 1.3 pps @ RIKEN</a:t>
            </a:r>
          </a:p>
          <a:p>
            <a:r>
              <a:rPr lang="en-US" sz="1600" dirty="0">
                <a:solidFill>
                  <a:srgbClr val="000066"/>
                </a:solidFill>
                <a:latin typeface="Arial Narrow" panose="020B0606020202030204" pitchFamily="34" charset="0"/>
              </a:rPr>
              <a:t>S. E. A. </a:t>
            </a:r>
            <a:r>
              <a:rPr lang="en-US" sz="1600" dirty="0" err="1">
                <a:solidFill>
                  <a:srgbClr val="000066"/>
                </a:solidFill>
                <a:latin typeface="Arial Narrow" panose="020B0606020202030204" pitchFamily="34" charset="0"/>
              </a:rPr>
              <a:t>Orrigo</a:t>
            </a:r>
            <a:r>
              <a:rPr lang="en-US" sz="1600" dirty="0">
                <a:solidFill>
                  <a:srgbClr val="000066"/>
                </a:solidFill>
                <a:latin typeface="Arial Narrow" panose="020B0606020202030204" pitchFamily="34" charset="0"/>
              </a:rPr>
              <a:t> </a:t>
            </a:r>
            <a:r>
              <a:rPr lang="en-US" sz="1600" i="1" dirty="0">
                <a:solidFill>
                  <a:srgbClr val="000066"/>
                </a:solidFill>
                <a:latin typeface="Arial Narrow" panose="020B0606020202030204" pitchFamily="34" charset="0"/>
              </a:rPr>
              <a:t>et al</a:t>
            </a:r>
            <a:r>
              <a:rPr lang="en-US" sz="1600" dirty="0">
                <a:solidFill>
                  <a:srgbClr val="000066"/>
                </a:solidFill>
                <a:latin typeface="Arial Narrow" panose="020B0606020202030204" pitchFamily="34" charset="0"/>
              </a:rPr>
              <a:t>., Phys. Rev. C 103, 014324 (2021).</a:t>
            </a:r>
          </a:p>
        </p:txBody>
      </p:sp>
      <p:pic>
        <p:nvPicPr>
          <p:cNvPr id="13" name="Picture 12">
            <a:extLst>
              <a:ext uri="{FF2B5EF4-FFF2-40B4-BE49-F238E27FC236}">
                <a16:creationId xmlns:a16="http://schemas.microsoft.com/office/drawing/2014/main" id="{D614FF66-A3F1-4151-AA74-E3A14FFF2353}"/>
              </a:ext>
            </a:extLst>
          </p:cNvPr>
          <p:cNvPicPr>
            <a:picLocks noChangeAspect="1"/>
          </p:cNvPicPr>
          <p:nvPr/>
        </p:nvPicPr>
        <p:blipFill>
          <a:blip r:embed="rId4"/>
          <a:stretch>
            <a:fillRect/>
          </a:stretch>
        </p:blipFill>
        <p:spPr>
          <a:xfrm>
            <a:off x="55597" y="3657600"/>
            <a:ext cx="2913714" cy="2060032"/>
          </a:xfrm>
          <a:prstGeom prst="rect">
            <a:avLst/>
          </a:prstGeom>
        </p:spPr>
      </p:pic>
      <p:sp>
        <p:nvSpPr>
          <p:cNvPr id="17" name="TextBox 16">
            <a:extLst>
              <a:ext uri="{FF2B5EF4-FFF2-40B4-BE49-F238E27FC236}">
                <a16:creationId xmlns:a16="http://schemas.microsoft.com/office/drawing/2014/main" id="{71F5489E-CC8B-4B4B-B6EE-A50341DBC0AB}"/>
              </a:ext>
            </a:extLst>
          </p:cNvPr>
          <p:cNvSpPr txBox="1"/>
          <p:nvPr/>
        </p:nvSpPr>
        <p:spPr>
          <a:xfrm>
            <a:off x="76200" y="5745268"/>
            <a:ext cx="4172361" cy="276999"/>
          </a:xfrm>
          <a:prstGeom prst="rect">
            <a:avLst/>
          </a:prstGeom>
          <a:noFill/>
        </p:spPr>
        <p:txBody>
          <a:bodyPr wrap="none">
            <a:spAutoFit/>
          </a:bodyPr>
          <a:lstStyle/>
          <a:p>
            <a:r>
              <a:rPr lang="fr-FR" sz="1200" dirty="0">
                <a:solidFill>
                  <a:srgbClr val="000066"/>
                </a:solidFill>
                <a:latin typeface="Arial Narrow" panose="020B0606020202030204" pitchFamily="34" charset="0"/>
              </a:rPr>
              <a:t>Thomas </a:t>
            </a:r>
            <a:r>
              <a:rPr lang="fr-FR" sz="1200" dirty="0" err="1">
                <a:solidFill>
                  <a:srgbClr val="000066"/>
                </a:solidFill>
                <a:latin typeface="Arial Narrow" panose="020B0606020202030204" pitchFamily="34" charset="0"/>
              </a:rPr>
              <a:t>Goigoux</a:t>
            </a:r>
            <a:r>
              <a:rPr lang="fr-FR" sz="1200" dirty="0">
                <a:solidFill>
                  <a:srgbClr val="000066"/>
                </a:solidFill>
                <a:latin typeface="Arial Narrow" panose="020B0606020202030204" pitchFamily="34" charset="0"/>
              </a:rPr>
              <a:t>, </a:t>
            </a:r>
            <a:r>
              <a:rPr lang="fr-FR" sz="1200" dirty="0" err="1">
                <a:solidFill>
                  <a:srgbClr val="000066"/>
                </a:solidFill>
                <a:latin typeface="Arial Narrow" panose="020B0606020202030204" pitchFamily="34" charset="0"/>
              </a:rPr>
              <a:t>Ph.D</a:t>
            </a:r>
            <a:r>
              <a:rPr lang="fr-FR" sz="1200" dirty="0">
                <a:solidFill>
                  <a:srgbClr val="000066"/>
                </a:solidFill>
                <a:latin typeface="Arial Narrow" panose="020B0606020202030204" pitchFamily="34" charset="0"/>
              </a:rPr>
              <a:t>. </a:t>
            </a:r>
            <a:r>
              <a:rPr lang="fr-FR" sz="1200" dirty="0" err="1">
                <a:solidFill>
                  <a:srgbClr val="000066"/>
                </a:solidFill>
                <a:latin typeface="Arial Narrow" panose="020B0606020202030204" pitchFamily="34" charset="0"/>
              </a:rPr>
              <a:t>Thesis</a:t>
            </a:r>
            <a:r>
              <a:rPr lang="fr-FR" sz="1200" dirty="0">
                <a:solidFill>
                  <a:srgbClr val="000066"/>
                </a:solidFill>
                <a:latin typeface="Arial Narrow" panose="020B0606020202030204" pitchFamily="34" charset="0"/>
              </a:rPr>
              <a:t>, </a:t>
            </a:r>
            <a:r>
              <a:rPr lang="fr-FR" sz="1200" dirty="0" err="1">
                <a:solidFill>
                  <a:srgbClr val="000066"/>
                </a:solidFill>
                <a:latin typeface="Arial Narrow" panose="020B0606020202030204" pitchFamily="34" charset="0"/>
              </a:rPr>
              <a:t>Universite</a:t>
            </a:r>
            <a:r>
              <a:rPr lang="fr-FR" sz="1200" dirty="0">
                <a:solidFill>
                  <a:srgbClr val="000066"/>
                </a:solidFill>
                <a:latin typeface="Arial Narrow" panose="020B0606020202030204" pitchFamily="34" charset="0"/>
              </a:rPr>
              <a:t> de Bordeaux, France, 2017.</a:t>
            </a:r>
            <a:endParaRPr lang="en-US" sz="1200" dirty="0">
              <a:solidFill>
                <a:srgbClr val="000066"/>
              </a:solidFill>
              <a:latin typeface="Arial Narrow" panose="020B0606020202030204" pitchFamily="34" charset="0"/>
            </a:endParaRPr>
          </a:p>
        </p:txBody>
      </p:sp>
    </p:spTree>
    <p:extLst>
      <p:ext uri="{BB962C8B-B14F-4D97-AF65-F5344CB8AC3E}">
        <p14:creationId xmlns:p14="http://schemas.microsoft.com/office/powerpoint/2010/main" val="27111495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895007-F911-4516-8108-31872195F603}"/>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DD9A26E4-D9C7-4360-8DBD-BA7153CD88B8}"/>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1A16ABDB-10A3-441E-9CC1-ECDBC4C13E1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59</a:t>
            </a:fld>
            <a:r>
              <a:rPr lang="en-US" dirty="0"/>
              <a:t> / 40</a:t>
            </a:r>
          </a:p>
        </p:txBody>
      </p:sp>
      <p:pic>
        <p:nvPicPr>
          <p:cNvPr id="6" name="Content Placeholder 5">
            <a:extLst>
              <a:ext uri="{FF2B5EF4-FFF2-40B4-BE49-F238E27FC236}">
                <a16:creationId xmlns:a16="http://schemas.microsoft.com/office/drawing/2014/main" id="{8F165D01-ABEC-44A8-99B4-189A23F094B2}"/>
              </a:ext>
            </a:extLst>
          </p:cNvPr>
          <p:cNvPicPr>
            <a:picLocks noGrp="1" noChangeAspect="1"/>
          </p:cNvPicPr>
          <p:nvPr>
            <p:ph idx="1"/>
          </p:nvPr>
        </p:nvPicPr>
        <p:blipFill rotWithShape="1">
          <a:blip r:embed="rId2"/>
          <a:srcRect b="24444"/>
          <a:stretch/>
        </p:blipFill>
        <p:spPr>
          <a:xfrm>
            <a:off x="91440" y="1066800"/>
            <a:ext cx="3670150" cy="4937125"/>
          </a:xfrm>
          <a:prstGeom prst="rect">
            <a:avLst/>
          </a:prstGeom>
        </p:spPr>
      </p:pic>
    </p:spTree>
    <p:extLst>
      <p:ext uri="{BB962C8B-B14F-4D97-AF65-F5344CB8AC3E}">
        <p14:creationId xmlns:p14="http://schemas.microsoft.com/office/powerpoint/2010/main" val="1697797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9C5118-2662-4751-A74E-1EFDF68704D0}"/>
              </a:ext>
            </a:extLst>
          </p:cNvPr>
          <p:cNvSpPr>
            <a:spLocks noGrp="1"/>
          </p:cNvSpPr>
          <p:nvPr>
            <p:ph type="title"/>
          </p:nvPr>
        </p:nvSpPr>
        <p:spPr>
          <a:xfrm>
            <a:off x="76200" y="316396"/>
            <a:ext cx="8991600" cy="424506"/>
          </a:xfrm>
        </p:spPr>
        <p:txBody>
          <a:bodyPr/>
          <a:lstStyle/>
          <a:p>
            <a:r>
              <a:rPr lang="en-US" altLang="zh-CN" dirty="0"/>
              <a:t>Doppler Shift Attenuation Method</a:t>
            </a:r>
            <a:endParaRPr lang="en-US" dirty="0"/>
          </a:p>
        </p:txBody>
      </p:sp>
      <p:sp>
        <p:nvSpPr>
          <p:cNvPr id="4" name="Footer Placeholder 3">
            <a:extLst>
              <a:ext uri="{FF2B5EF4-FFF2-40B4-BE49-F238E27FC236}">
                <a16:creationId xmlns:a16="http://schemas.microsoft.com/office/drawing/2014/main" id="{DF06DC08-20E4-4DD0-8ED8-2695D8D7E0E6}"/>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DC7061FC-AB1B-429A-8B5F-A30ABBAA9CC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a:t>
            </a:fld>
            <a:r>
              <a:rPr lang="en-US" dirty="0"/>
              <a:t> / 40</a:t>
            </a:r>
          </a:p>
        </p:txBody>
      </p:sp>
      <p:pic>
        <p:nvPicPr>
          <p:cNvPr id="6" name="Content Placeholder 8">
            <a:extLst>
              <a:ext uri="{FF2B5EF4-FFF2-40B4-BE49-F238E27FC236}">
                <a16:creationId xmlns:a16="http://schemas.microsoft.com/office/drawing/2014/main" id="{72D08F7B-935C-4B4D-AF30-1C0514E5D2B8}"/>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111760" y="1145478"/>
            <a:ext cx="4462851" cy="2718465"/>
          </a:xfrm>
        </p:spPr>
      </p:pic>
      <p:sp>
        <p:nvSpPr>
          <p:cNvPr id="7" name="TextBox 6">
            <a:extLst>
              <a:ext uri="{FF2B5EF4-FFF2-40B4-BE49-F238E27FC236}">
                <a16:creationId xmlns:a16="http://schemas.microsoft.com/office/drawing/2014/main" id="{280CEE6D-C32F-4584-AFBB-D20285BBF81C}"/>
              </a:ext>
            </a:extLst>
          </p:cNvPr>
          <p:cNvSpPr txBox="1"/>
          <p:nvPr/>
        </p:nvSpPr>
        <p:spPr>
          <a:xfrm>
            <a:off x="2470662" y="5257800"/>
            <a:ext cx="4598510" cy="784830"/>
          </a:xfrm>
          <a:prstGeom prst="rect">
            <a:avLst/>
          </a:prstGeom>
          <a:noFill/>
        </p:spPr>
        <p:txBody>
          <a:bodyPr wrap="square">
            <a:spAutoFit/>
          </a:bodyPr>
          <a:lstStyle/>
          <a:p>
            <a:r>
              <a:rPr lang="en-US" altLang="zh-CN" sz="1500" i="0" dirty="0">
                <a:solidFill>
                  <a:srgbClr val="000066"/>
                </a:solidFill>
                <a:effectLst/>
                <a:latin typeface="Arial Narrow" panose="020B0606020202030204" pitchFamily="34" charset="0"/>
              </a:rPr>
              <a:t>D. Branford </a:t>
            </a:r>
            <a:r>
              <a:rPr lang="en-US" altLang="zh-CN" sz="1500" i="1" dirty="0">
                <a:solidFill>
                  <a:srgbClr val="000066"/>
                </a:solidFill>
                <a:effectLst/>
                <a:latin typeface="Arial Narrow" panose="020B0606020202030204" pitchFamily="34" charset="0"/>
              </a:rPr>
              <a:t>et al</a:t>
            </a:r>
            <a:r>
              <a:rPr lang="en-US" altLang="zh-CN" sz="1500" i="0" dirty="0">
                <a:solidFill>
                  <a:srgbClr val="000066"/>
                </a:solidFill>
                <a:effectLst/>
                <a:latin typeface="Arial Narrow" panose="020B0606020202030204" pitchFamily="34" charset="0"/>
              </a:rPr>
              <a:t>., Nucl. Instrum. Methods 106, 437 (1973).</a:t>
            </a:r>
            <a:br>
              <a:rPr lang="en-US" altLang="zh-CN" sz="1500" i="0" dirty="0">
                <a:solidFill>
                  <a:srgbClr val="000066"/>
                </a:solidFill>
                <a:effectLst/>
                <a:latin typeface="Arial Narrow" panose="020B0606020202030204" pitchFamily="34" charset="0"/>
              </a:rPr>
            </a:br>
            <a:r>
              <a:rPr lang="en-US" altLang="zh-CN" sz="1500" i="0" dirty="0">
                <a:solidFill>
                  <a:srgbClr val="000066"/>
                </a:solidFill>
                <a:effectLst/>
                <a:latin typeface="Arial Narrow" panose="020B0606020202030204" pitchFamily="34" charset="0"/>
              </a:rPr>
              <a:t>T. K. Alexander </a:t>
            </a:r>
            <a:r>
              <a:rPr lang="en-US" altLang="zh-CN" sz="1500" i="1" dirty="0">
                <a:solidFill>
                  <a:srgbClr val="000066"/>
                </a:solidFill>
                <a:effectLst/>
                <a:latin typeface="Arial Narrow" panose="020B0606020202030204" pitchFamily="34" charset="0"/>
              </a:rPr>
              <a:t>et al</a:t>
            </a:r>
            <a:r>
              <a:rPr lang="en-US" altLang="zh-CN" sz="1500" i="0" dirty="0">
                <a:solidFill>
                  <a:srgbClr val="000066"/>
                </a:solidFill>
                <a:effectLst/>
                <a:latin typeface="Arial Narrow" panose="020B0606020202030204" pitchFamily="34" charset="0"/>
              </a:rPr>
              <a:t>., Adv. Nucl. Phys. 10, 197 (1978).</a:t>
            </a:r>
          </a:p>
          <a:p>
            <a:r>
              <a:rPr lang="en-US" altLang="zh-CN" sz="1500" dirty="0">
                <a:solidFill>
                  <a:srgbClr val="000066"/>
                </a:solidFill>
                <a:latin typeface="Arial Narrow" panose="020B0606020202030204" pitchFamily="34" charset="0"/>
              </a:rPr>
              <a:t>P. J. Nolan </a:t>
            </a:r>
            <a:r>
              <a:rPr lang="en-US" altLang="zh-CN" sz="1500" i="1" dirty="0">
                <a:solidFill>
                  <a:srgbClr val="000066"/>
                </a:solidFill>
                <a:latin typeface="Arial Narrow" panose="020B0606020202030204" pitchFamily="34" charset="0"/>
              </a:rPr>
              <a:t>et al</a:t>
            </a:r>
            <a:r>
              <a:rPr lang="en-US" altLang="zh-CN" sz="1500" dirty="0">
                <a:solidFill>
                  <a:srgbClr val="000066"/>
                </a:solidFill>
                <a:latin typeface="Arial Narrow" panose="020B0606020202030204" pitchFamily="34" charset="0"/>
              </a:rPr>
              <a:t>., Rep. Prog. Phys. 42, 1 (1979).</a:t>
            </a:r>
            <a:endParaRPr lang="zh-CN" altLang="en-US" sz="1500" dirty="0">
              <a:solidFill>
                <a:srgbClr val="000066"/>
              </a:solidFill>
              <a:latin typeface="Arial Narrow" panose="020B0606020202030204" pitchFamily="34"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655B7F8-1F86-413A-987D-F92277EB8B65}"/>
                  </a:ext>
                </a:extLst>
              </p:cNvPr>
              <p:cNvSpPr txBox="1"/>
              <p:nvPr/>
            </p:nvSpPr>
            <p:spPr>
              <a:xfrm>
                <a:off x="2743200" y="4267200"/>
                <a:ext cx="3621248" cy="81278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zh-CN" altLang="en-US" sz="2000" i="1" smtClean="0">
                              <a:solidFill>
                                <a:schemeClr val="tx1"/>
                              </a:solidFill>
                              <a:latin typeface="Cambria Math" panose="02040503050406030204" pitchFamily="18" charset="0"/>
                            </a:rPr>
                          </m:ctrlPr>
                        </m:sSubPr>
                        <m:e>
                          <m:r>
                            <a:rPr lang="en-US" altLang="zh-CN" sz="2000" b="0" i="1" smtClean="0">
                              <a:solidFill>
                                <a:schemeClr val="tx1"/>
                              </a:solidFill>
                              <a:latin typeface="Cambria Math" panose="02040503050406030204" pitchFamily="18" charset="0"/>
                            </a:rPr>
                            <m:t>𝐸</m:t>
                          </m:r>
                        </m:e>
                        <m:sub>
                          <m:r>
                            <a:rPr lang="zh-CN" altLang="en-US" sz="2000" i="1" smtClean="0">
                              <a:solidFill>
                                <a:schemeClr val="tx1"/>
                              </a:solidFill>
                              <a:latin typeface="Cambria Math" panose="02040503050406030204" pitchFamily="18" charset="0"/>
                            </a:rPr>
                            <m:t>𝛾</m:t>
                          </m:r>
                        </m:sub>
                      </m:sSub>
                      <m:r>
                        <a:rPr lang="en-US" altLang="zh-CN" sz="2000" i="1" smtClean="0">
                          <a:solidFill>
                            <a:schemeClr val="tx1"/>
                          </a:solidFill>
                          <a:latin typeface="Cambria Math" panose="02040503050406030204" pitchFamily="18" charset="0"/>
                        </a:rPr>
                        <m:t>=</m:t>
                      </m:r>
                      <m:sSub>
                        <m:sSubPr>
                          <m:ctrlPr>
                            <a:rPr lang="zh-CN" altLang="en-US" sz="2000" i="1">
                              <a:solidFill>
                                <a:schemeClr val="tx1"/>
                              </a:solidFill>
                              <a:latin typeface="Cambria Math" panose="02040503050406030204" pitchFamily="18" charset="0"/>
                            </a:rPr>
                          </m:ctrlPr>
                        </m:sSubPr>
                        <m:e>
                          <m:r>
                            <a:rPr lang="en-US" altLang="zh-CN" sz="2000" i="1">
                              <a:solidFill>
                                <a:schemeClr val="tx1"/>
                              </a:solidFill>
                              <a:latin typeface="Cambria Math" panose="02040503050406030204" pitchFamily="18" charset="0"/>
                            </a:rPr>
                            <m:t>𝐸</m:t>
                          </m:r>
                        </m:e>
                        <m:sub>
                          <m:r>
                            <a:rPr lang="en-US" altLang="zh-CN" sz="2000" b="0" i="1" smtClean="0">
                              <a:solidFill>
                                <a:schemeClr val="tx1"/>
                              </a:solidFill>
                              <a:latin typeface="Cambria Math" panose="02040503050406030204" pitchFamily="18" charset="0"/>
                            </a:rPr>
                            <m:t>0</m:t>
                          </m:r>
                        </m:sub>
                      </m:sSub>
                      <m:f>
                        <m:fPr>
                          <m:ctrlPr>
                            <a:rPr lang="zh-CN" altLang="en-US" sz="2000" i="1" smtClean="0">
                              <a:solidFill>
                                <a:schemeClr val="tx1"/>
                              </a:solidFill>
                              <a:latin typeface="Cambria Math" panose="02040503050406030204" pitchFamily="18" charset="0"/>
                            </a:rPr>
                          </m:ctrlPr>
                        </m:fPr>
                        <m:num>
                          <m:rad>
                            <m:radPr>
                              <m:degHide m:val="on"/>
                              <m:ctrlPr>
                                <a:rPr lang="zh-CN" altLang="en-US" sz="2000" i="1" smtClean="0">
                                  <a:solidFill>
                                    <a:schemeClr val="tx1"/>
                                  </a:solidFill>
                                  <a:latin typeface="Cambria Math" panose="02040503050406030204" pitchFamily="18" charset="0"/>
                                </a:rPr>
                              </m:ctrlPr>
                            </m:radPr>
                            <m:deg/>
                            <m:e>
                              <m:r>
                                <a:rPr lang="en-US" altLang="zh-CN" sz="2000" b="0" i="1" smtClean="0">
                                  <a:solidFill>
                                    <a:schemeClr val="tx1"/>
                                  </a:solidFill>
                                  <a:latin typeface="Cambria Math" panose="02040503050406030204" pitchFamily="18" charset="0"/>
                                </a:rPr>
                                <m:t>1−</m:t>
                              </m:r>
                              <m:sSup>
                                <m:sSupPr>
                                  <m:ctrlPr>
                                    <a:rPr lang="en-US" altLang="zh-CN" sz="2000" b="0" i="1" smtClean="0">
                                      <a:solidFill>
                                        <a:schemeClr val="tx1"/>
                                      </a:solidFill>
                                      <a:latin typeface="Cambria Math" panose="02040503050406030204" pitchFamily="18" charset="0"/>
                                    </a:rPr>
                                  </m:ctrlPr>
                                </m:sSupPr>
                                <m:e>
                                  <m:r>
                                    <a:rPr lang="zh-CN" altLang="en-US" sz="2000" b="0" i="1" smtClean="0">
                                      <a:solidFill>
                                        <a:schemeClr val="tx1"/>
                                      </a:solidFill>
                                      <a:latin typeface="Cambria Math" panose="02040503050406030204" pitchFamily="18" charset="0"/>
                                    </a:rPr>
                                    <m:t>𝛽</m:t>
                                  </m:r>
                                </m:e>
                                <m:sup>
                                  <m:r>
                                    <a:rPr lang="en-US" altLang="zh-CN" sz="2000" b="0" i="1" smtClean="0">
                                      <a:solidFill>
                                        <a:schemeClr val="tx1"/>
                                      </a:solidFill>
                                      <a:latin typeface="Cambria Math" panose="02040503050406030204" pitchFamily="18" charset="0"/>
                                    </a:rPr>
                                    <m:t>2</m:t>
                                  </m:r>
                                </m:sup>
                              </m:sSup>
                            </m:e>
                          </m:rad>
                        </m:num>
                        <m:den>
                          <m:r>
                            <a:rPr lang="en-US" altLang="zh-CN" sz="2000" b="0" i="1" smtClean="0">
                              <a:solidFill>
                                <a:schemeClr val="tx1"/>
                              </a:solidFill>
                              <a:latin typeface="Cambria Math" panose="02040503050406030204" pitchFamily="18" charset="0"/>
                            </a:rPr>
                            <m:t>1−</m:t>
                          </m:r>
                          <m:r>
                            <a:rPr lang="zh-CN" altLang="en-US" sz="2000" b="0" i="1" smtClean="0">
                              <a:solidFill>
                                <a:schemeClr val="tx1"/>
                              </a:solidFill>
                              <a:latin typeface="Cambria Math" panose="02040503050406030204" pitchFamily="18" charset="0"/>
                            </a:rPr>
                            <m:t>𝛽</m:t>
                          </m:r>
                          <m:func>
                            <m:funcPr>
                              <m:ctrlPr>
                                <a:rPr lang="en-US" altLang="zh-CN" sz="2000" b="0" i="1" smtClean="0">
                                  <a:solidFill>
                                    <a:schemeClr val="tx1"/>
                                  </a:solidFill>
                                  <a:latin typeface="Cambria Math" panose="02040503050406030204" pitchFamily="18" charset="0"/>
                                </a:rPr>
                              </m:ctrlPr>
                            </m:funcPr>
                            <m:fName>
                              <m:r>
                                <m:rPr>
                                  <m:sty m:val="p"/>
                                </m:rPr>
                                <a:rPr lang="en-US" altLang="zh-CN" sz="2000" b="0" i="0" smtClean="0">
                                  <a:solidFill>
                                    <a:schemeClr val="tx1"/>
                                  </a:solidFill>
                                  <a:latin typeface="Cambria Math" panose="02040503050406030204" pitchFamily="18" charset="0"/>
                                </a:rPr>
                                <m:t>cos</m:t>
                              </m:r>
                            </m:fName>
                            <m:e>
                              <m:r>
                                <a:rPr lang="zh-CN" altLang="en-US" sz="2000" b="0" i="1" smtClean="0">
                                  <a:solidFill>
                                    <a:schemeClr val="tx1"/>
                                  </a:solidFill>
                                  <a:latin typeface="Cambria Math" panose="02040503050406030204" pitchFamily="18" charset="0"/>
                                </a:rPr>
                                <m:t>𝜃</m:t>
                              </m:r>
                            </m:e>
                          </m:func>
                        </m:den>
                      </m:f>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  </m:t>
                      </m:r>
                      <m:r>
                        <a:rPr lang="zh-CN" altLang="en-US" sz="2000" b="0" i="1" smtClean="0">
                          <a:solidFill>
                            <a:schemeClr val="tx1"/>
                          </a:solidFill>
                          <a:latin typeface="Cambria Math" panose="02040503050406030204" pitchFamily="18" charset="0"/>
                        </a:rPr>
                        <m:t>𝛽</m:t>
                      </m:r>
                      <m:r>
                        <a:rPr lang="en-US" altLang="zh-CN" sz="2000" b="0" i="1" smtClean="0">
                          <a:solidFill>
                            <a:schemeClr val="tx1"/>
                          </a:solidFill>
                          <a:latin typeface="Cambria Math" panose="02040503050406030204" pitchFamily="18" charset="0"/>
                        </a:rPr>
                        <m:t>=</m:t>
                      </m:r>
                      <m:f>
                        <m:fPr>
                          <m:ctrlPr>
                            <a:rPr lang="en-US" altLang="zh-CN" sz="2000" b="0" i="1" smtClean="0">
                              <a:solidFill>
                                <a:schemeClr val="tx1"/>
                              </a:solidFill>
                              <a:latin typeface="Cambria Math" panose="02040503050406030204" pitchFamily="18" charset="0"/>
                            </a:rPr>
                          </m:ctrlPr>
                        </m:fPr>
                        <m:num>
                          <m:r>
                            <a:rPr lang="en-US" altLang="zh-CN" sz="2000" b="0" i="1" smtClean="0">
                              <a:solidFill>
                                <a:schemeClr val="tx1"/>
                              </a:solidFill>
                              <a:latin typeface="Cambria Math" panose="02040503050406030204" pitchFamily="18" charset="0"/>
                            </a:rPr>
                            <m:t>𝑣</m:t>
                          </m:r>
                        </m:num>
                        <m:den>
                          <m:r>
                            <a:rPr lang="en-US" altLang="zh-CN" sz="2000" b="0" i="1" smtClean="0">
                              <a:solidFill>
                                <a:schemeClr val="tx1"/>
                              </a:solidFill>
                              <a:latin typeface="Cambria Math" panose="02040503050406030204" pitchFamily="18" charset="0"/>
                            </a:rPr>
                            <m:t>𝑐</m:t>
                          </m:r>
                        </m:den>
                      </m:f>
                    </m:oMath>
                  </m:oMathPara>
                </a14:m>
                <a:endParaRPr lang="zh-CN" altLang="en-US" sz="2000" dirty="0">
                  <a:solidFill>
                    <a:schemeClr val="tx1"/>
                  </a:solidFill>
                  <a:latin typeface="Cambria" panose="02040503050406030204" pitchFamily="18" charset="0"/>
                </a:endParaRPr>
              </a:p>
            </p:txBody>
          </p:sp>
        </mc:Choice>
        <mc:Fallback xmlns="">
          <p:sp>
            <p:nvSpPr>
              <p:cNvPr id="8" name="TextBox 7">
                <a:extLst>
                  <a:ext uri="{FF2B5EF4-FFF2-40B4-BE49-F238E27FC236}">
                    <a16:creationId xmlns:a16="http://schemas.microsoft.com/office/drawing/2014/main" id="{1655B7F8-1F86-413A-987D-F92277EB8B65}"/>
                  </a:ext>
                </a:extLst>
              </p:cNvPr>
              <p:cNvSpPr txBox="1">
                <a:spLocks noRot="1" noChangeAspect="1" noMove="1" noResize="1" noEditPoints="1" noAdjustHandles="1" noChangeArrowheads="1" noChangeShapeType="1" noTextEdit="1"/>
              </p:cNvSpPr>
              <p:nvPr/>
            </p:nvSpPr>
            <p:spPr>
              <a:xfrm>
                <a:off x="2743200" y="4267200"/>
                <a:ext cx="3621248" cy="812787"/>
              </a:xfrm>
              <a:prstGeom prst="rect">
                <a:avLst/>
              </a:prstGeom>
              <a:blipFill>
                <a:blip r:embed="rId4"/>
                <a:stretch>
                  <a:fillRect/>
                </a:stretch>
              </a:blipFill>
            </p:spPr>
            <p:txBody>
              <a:bodyPr/>
              <a:lstStyle/>
              <a:p>
                <a:r>
                  <a:rPr lang="en-US">
                    <a:noFill/>
                  </a:rPr>
                  <a:t> </a:t>
                </a:r>
              </a:p>
            </p:txBody>
          </p:sp>
        </mc:Fallback>
      </mc:AlternateContent>
      <p:grpSp>
        <p:nvGrpSpPr>
          <p:cNvPr id="9" name="Group 8">
            <a:extLst>
              <a:ext uri="{FF2B5EF4-FFF2-40B4-BE49-F238E27FC236}">
                <a16:creationId xmlns:a16="http://schemas.microsoft.com/office/drawing/2014/main" id="{74A9CD61-E120-4783-9DE0-718FFB76A8ED}"/>
              </a:ext>
            </a:extLst>
          </p:cNvPr>
          <p:cNvGrpSpPr/>
          <p:nvPr/>
        </p:nvGrpSpPr>
        <p:grpSpPr>
          <a:xfrm>
            <a:off x="4724400" y="1295400"/>
            <a:ext cx="4282279" cy="2817463"/>
            <a:chOff x="5494504" y="1402228"/>
            <a:chExt cx="3590322" cy="2362200"/>
          </a:xfrm>
        </p:grpSpPr>
        <p:pic>
          <p:nvPicPr>
            <p:cNvPr id="10" name="Picture 9">
              <a:extLst>
                <a:ext uri="{FF2B5EF4-FFF2-40B4-BE49-F238E27FC236}">
                  <a16:creationId xmlns:a16="http://schemas.microsoft.com/office/drawing/2014/main" id="{2515E925-767D-41D4-BD7C-797A53159A14}"/>
                </a:ext>
              </a:extLst>
            </p:cNvPr>
            <p:cNvPicPr>
              <a:picLocks noChangeAspect="1"/>
            </p:cNvPicPr>
            <p:nvPr/>
          </p:nvPicPr>
          <p:blipFill>
            <a:blip r:embed="rId5"/>
            <a:stretch>
              <a:fillRect/>
            </a:stretch>
          </p:blipFill>
          <p:spPr>
            <a:xfrm>
              <a:off x="5494504" y="1402228"/>
              <a:ext cx="3590322" cy="2362200"/>
            </a:xfrm>
            <a:prstGeom prst="rect">
              <a:avLst/>
            </a:prstGeom>
          </p:spPr>
        </p:pic>
        <p:sp>
          <p:nvSpPr>
            <p:cNvPr id="11" name="TextBox 10">
              <a:extLst>
                <a:ext uri="{FF2B5EF4-FFF2-40B4-BE49-F238E27FC236}">
                  <a16:creationId xmlns:a16="http://schemas.microsoft.com/office/drawing/2014/main" id="{C849B454-5688-437D-ABF4-CB65B53CD231}"/>
                </a:ext>
              </a:extLst>
            </p:cNvPr>
            <p:cNvSpPr txBox="1"/>
            <p:nvPr/>
          </p:nvSpPr>
          <p:spPr>
            <a:xfrm>
              <a:off x="5624542" y="2274731"/>
              <a:ext cx="226024" cy="246221"/>
            </a:xfrm>
            <a:prstGeom prst="rect">
              <a:avLst/>
            </a:prstGeom>
            <a:solidFill>
              <a:schemeClr val="bg1"/>
            </a:solidFill>
          </p:spPr>
          <p:txBody>
            <a:bodyPr wrap="none" lIns="0" tIns="0" rIns="0" bIns="0" rtlCol="0" anchor="ctr">
              <a:spAutoFit/>
            </a:bodyPr>
            <a:lstStyle/>
            <a:p>
              <a:r>
                <a:rPr lang="en-US" altLang="zh-CN" sz="1600" b="1" baseline="30000" dirty="0">
                  <a:latin typeface="Calibri Light" panose="020F0302020204030204" pitchFamily="34" charset="0"/>
                  <a:cs typeface="Calibri Light" panose="020F0302020204030204" pitchFamily="34" charset="0"/>
                </a:rPr>
                <a:t>32</a:t>
              </a:r>
              <a:r>
                <a:rPr lang="en-US" altLang="zh-CN" sz="1600" b="1" dirty="0">
                  <a:latin typeface="Calibri Light" panose="020F0302020204030204" pitchFamily="34" charset="0"/>
                  <a:cs typeface="Calibri Light" panose="020F0302020204030204" pitchFamily="34" charset="0"/>
                </a:rPr>
                <a:t>S</a:t>
              </a:r>
              <a:endParaRPr lang="zh-CN" altLang="en-US" sz="1600" b="1" dirty="0">
                <a:latin typeface="Calibri Light" panose="020F0302020204030204" pitchFamily="34" charset="0"/>
                <a:cs typeface="Calibri Light" panose="020F0302020204030204" pitchFamily="34" charset="0"/>
              </a:endParaRPr>
            </a:p>
          </p:txBody>
        </p:sp>
        <p:sp>
          <p:nvSpPr>
            <p:cNvPr id="12" name="TextBox 11">
              <a:extLst>
                <a:ext uri="{FF2B5EF4-FFF2-40B4-BE49-F238E27FC236}">
                  <a16:creationId xmlns:a16="http://schemas.microsoft.com/office/drawing/2014/main" id="{47CEF8F8-8F61-48B4-96BA-646191316EA7}"/>
                </a:ext>
              </a:extLst>
            </p:cNvPr>
            <p:cNvSpPr txBox="1"/>
            <p:nvPr/>
          </p:nvSpPr>
          <p:spPr>
            <a:xfrm>
              <a:off x="6659479" y="2274731"/>
              <a:ext cx="291747" cy="246221"/>
            </a:xfrm>
            <a:prstGeom prst="rect">
              <a:avLst/>
            </a:prstGeom>
            <a:solidFill>
              <a:schemeClr val="bg1"/>
            </a:solidFill>
          </p:spPr>
          <p:txBody>
            <a:bodyPr wrap="none" lIns="0" tIns="0" rIns="0" bIns="0" rtlCol="0" anchor="ctr">
              <a:spAutoFit/>
            </a:bodyPr>
            <a:lstStyle/>
            <a:p>
              <a:r>
                <a:rPr lang="en-US" altLang="zh-CN" sz="1600" b="1" baseline="30000" dirty="0">
                  <a:latin typeface="Calibri Light" panose="020F0302020204030204" pitchFamily="34" charset="0"/>
                  <a:cs typeface="Calibri Light" panose="020F0302020204030204" pitchFamily="34" charset="0"/>
                </a:rPr>
                <a:t>3</a:t>
              </a:r>
              <a:r>
                <a:rPr lang="en-US" altLang="zh-CN" sz="1600" b="1" dirty="0">
                  <a:latin typeface="Calibri Light" panose="020F0302020204030204" pitchFamily="34" charset="0"/>
                  <a:cs typeface="Calibri Light" panose="020F0302020204030204" pitchFamily="34" charset="0"/>
                </a:rPr>
                <a:t>He</a:t>
              </a:r>
              <a:endParaRPr lang="zh-CN" altLang="en-US" sz="1600" b="1" dirty="0">
                <a:latin typeface="Calibri Light" panose="020F0302020204030204" pitchFamily="34" charset="0"/>
                <a:cs typeface="Calibri Light" panose="020F0302020204030204" pitchFamily="34" charset="0"/>
              </a:endParaRPr>
            </a:p>
          </p:txBody>
        </p:sp>
        <p:sp>
          <p:nvSpPr>
            <p:cNvPr id="13" name="TextBox 12">
              <a:extLst>
                <a:ext uri="{FF2B5EF4-FFF2-40B4-BE49-F238E27FC236}">
                  <a16:creationId xmlns:a16="http://schemas.microsoft.com/office/drawing/2014/main" id="{A3607DD8-17F9-4D26-9543-FC6BB5849845}"/>
                </a:ext>
              </a:extLst>
            </p:cNvPr>
            <p:cNvSpPr txBox="1"/>
            <p:nvPr/>
          </p:nvSpPr>
          <p:spPr>
            <a:xfrm>
              <a:off x="7470338" y="3240090"/>
              <a:ext cx="291747" cy="246221"/>
            </a:xfrm>
            <a:prstGeom prst="rect">
              <a:avLst/>
            </a:prstGeom>
            <a:solidFill>
              <a:schemeClr val="bg1"/>
            </a:solidFill>
          </p:spPr>
          <p:txBody>
            <a:bodyPr wrap="square" lIns="0" tIns="0" rIns="0" bIns="0" rtlCol="0" anchor="ctr">
              <a:spAutoFit/>
            </a:bodyPr>
            <a:lstStyle/>
            <a:p>
              <a:r>
                <a:rPr lang="en-US" altLang="zh-CN" sz="1600" b="1" baseline="30000" dirty="0">
                  <a:latin typeface="Calibri Light" panose="020F0302020204030204" pitchFamily="34" charset="0"/>
                  <a:cs typeface="Calibri Light" panose="020F0302020204030204" pitchFamily="34" charset="0"/>
                </a:rPr>
                <a:t>4</a:t>
              </a:r>
              <a:r>
                <a:rPr lang="en-US" altLang="zh-CN" sz="1600" b="1" dirty="0">
                  <a:latin typeface="Calibri Light" panose="020F0302020204030204" pitchFamily="34" charset="0"/>
                  <a:cs typeface="Calibri Light" panose="020F0302020204030204" pitchFamily="34" charset="0"/>
                </a:rPr>
                <a:t>He</a:t>
              </a:r>
              <a:endParaRPr lang="zh-CN" altLang="en-US" sz="1600" b="1" dirty="0">
                <a:latin typeface="Calibri Light" panose="020F0302020204030204" pitchFamily="34" charset="0"/>
                <a:cs typeface="Calibri Light" panose="020F0302020204030204" pitchFamily="34" charset="0"/>
              </a:endParaRPr>
            </a:p>
          </p:txBody>
        </p:sp>
        <p:sp>
          <p:nvSpPr>
            <p:cNvPr id="14" name="TextBox 13">
              <a:extLst>
                <a:ext uri="{FF2B5EF4-FFF2-40B4-BE49-F238E27FC236}">
                  <a16:creationId xmlns:a16="http://schemas.microsoft.com/office/drawing/2014/main" id="{6BC51305-1535-449D-939C-E78F2DD74127}"/>
                </a:ext>
              </a:extLst>
            </p:cNvPr>
            <p:cNvSpPr txBox="1"/>
            <p:nvPr/>
          </p:nvSpPr>
          <p:spPr>
            <a:xfrm>
              <a:off x="7865626" y="1682752"/>
              <a:ext cx="226024" cy="246221"/>
            </a:xfrm>
            <a:prstGeom prst="rect">
              <a:avLst/>
            </a:prstGeom>
            <a:solidFill>
              <a:schemeClr val="bg1"/>
            </a:solidFill>
          </p:spPr>
          <p:txBody>
            <a:bodyPr wrap="none" lIns="0" tIns="0" rIns="0" bIns="0" rtlCol="0" anchor="ctr">
              <a:spAutoFit/>
            </a:bodyPr>
            <a:lstStyle/>
            <a:p>
              <a:r>
                <a:rPr lang="en-US" altLang="zh-CN" sz="1600" b="1" baseline="30000" dirty="0">
                  <a:latin typeface="Calibri Light" panose="020F0302020204030204" pitchFamily="34" charset="0"/>
                  <a:cs typeface="Calibri Light" panose="020F0302020204030204" pitchFamily="34" charset="0"/>
                </a:rPr>
                <a:t>31</a:t>
              </a:r>
              <a:r>
                <a:rPr lang="en-US" altLang="zh-CN" sz="1600" b="1" dirty="0">
                  <a:latin typeface="Calibri Light" panose="020F0302020204030204" pitchFamily="34" charset="0"/>
                  <a:cs typeface="Calibri Light" panose="020F0302020204030204" pitchFamily="34" charset="0"/>
                </a:rPr>
                <a:t>S</a:t>
              </a:r>
              <a:endParaRPr lang="zh-CN" altLang="en-US" sz="1600" b="1" dirty="0">
                <a:latin typeface="Calibri Light" panose="020F0302020204030204" pitchFamily="34" charset="0"/>
                <a:cs typeface="Calibri Light" panose="020F0302020204030204" pitchFamily="34" charset="0"/>
              </a:endParaRPr>
            </a:p>
          </p:txBody>
        </p:sp>
      </p:grpSp>
      <p:sp>
        <p:nvSpPr>
          <p:cNvPr id="15" name="Rectangle 14">
            <a:extLst>
              <a:ext uri="{FF2B5EF4-FFF2-40B4-BE49-F238E27FC236}">
                <a16:creationId xmlns:a16="http://schemas.microsoft.com/office/drawing/2014/main" id="{1992F570-FB1E-467A-BCD1-AF6129736095}"/>
              </a:ext>
            </a:extLst>
          </p:cNvPr>
          <p:cNvSpPr/>
          <p:nvPr/>
        </p:nvSpPr>
        <p:spPr>
          <a:xfrm>
            <a:off x="5943600" y="1447800"/>
            <a:ext cx="2319557" cy="1922730"/>
          </a:xfrm>
          <a:prstGeom prst="rect">
            <a:avLst/>
          </a:prstGeom>
          <a:solidFill>
            <a:srgbClr val="00FF00">
              <a:alpha val="10196"/>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6" name="TextBox 15">
            <a:extLst>
              <a:ext uri="{FF2B5EF4-FFF2-40B4-BE49-F238E27FC236}">
                <a16:creationId xmlns:a16="http://schemas.microsoft.com/office/drawing/2014/main" id="{953D6083-D4EB-40EA-883B-7F03B67933FB}"/>
              </a:ext>
            </a:extLst>
          </p:cNvPr>
          <p:cNvSpPr txBox="1"/>
          <p:nvPr/>
        </p:nvSpPr>
        <p:spPr>
          <a:xfrm>
            <a:off x="7097394" y="3093899"/>
            <a:ext cx="1199944" cy="276999"/>
          </a:xfrm>
          <a:prstGeom prst="rect">
            <a:avLst/>
          </a:prstGeom>
          <a:noFill/>
        </p:spPr>
        <p:txBody>
          <a:bodyPr wrap="none">
            <a:spAutoFit/>
          </a:bodyPr>
          <a:lstStyle/>
          <a:p>
            <a:pPr algn="ctr"/>
            <a:r>
              <a:rPr lang="en-US" altLang="zh-CN" sz="1200" dirty="0">
                <a:solidFill>
                  <a:schemeClr val="accent4">
                    <a:lumMod val="50000"/>
                  </a:schemeClr>
                </a:solidFill>
              </a:rPr>
              <a:t>Target material</a:t>
            </a:r>
            <a:endParaRPr lang="zh-CN" altLang="en-US" sz="1200" dirty="0">
              <a:solidFill>
                <a:schemeClr val="accent4">
                  <a:lumMod val="50000"/>
                </a:schemeClr>
              </a:solidFill>
            </a:endParaRPr>
          </a:p>
        </p:txBody>
      </p:sp>
    </p:spTree>
    <p:extLst>
      <p:ext uri="{BB962C8B-B14F-4D97-AF65-F5344CB8AC3E}">
        <p14:creationId xmlns:p14="http://schemas.microsoft.com/office/powerpoint/2010/main" val="53540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E3CDE4-5479-472B-997D-0CF00576F18D}"/>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96FCC75D-A090-4130-8BBB-32B826440BD3}"/>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92A1F7BC-C933-448F-8B7C-459A79D8B29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60</a:t>
            </a:fld>
            <a:r>
              <a:rPr lang="en-US" dirty="0"/>
              <a:t> / 40</a:t>
            </a:r>
          </a:p>
        </p:txBody>
      </p:sp>
      <p:pic>
        <p:nvPicPr>
          <p:cNvPr id="6" name="Content Placeholder 5">
            <a:extLst>
              <a:ext uri="{FF2B5EF4-FFF2-40B4-BE49-F238E27FC236}">
                <a16:creationId xmlns:a16="http://schemas.microsoft.com/office/drawing/2014/main" id="{85229708-E906-4AA8-976B-6D5202C460D2}"/>
              </a:ext>
            </a:extLst>
          </p:cNvPr>
          <p:cNvPicPr>
            <a:picLocks noGrp="1" noChangeAspect="1"/>
          </p:cNvPicPr>
          <p:nvPr>
            <p:ph idx="1"/>
          </p:nvPr>
        </p:nvPicPr>
        <p:blipFill rotWithShape="1">
          <a:blip r:embed="rId2"/>
          <a:srcRect b="24444"/>
          <a:stretch/>
        </p:blipFill>
        <p:spPr>
          <a:xfrm>
            <a:off x="91440" y="1066800"/>
            <a:ext cx="3670150" cy="4937125"/>
          </a:xfrm>
          <a:prstGeom prst="rect">
            <a:avLst/>
          </a:prstGeom>
        </p:spPr>
      </p:pic>
    </p:spTree>
    <p:extLst>
      <p:ext uri="{BB962C8B-B14F-4D97-AF65-F5344CB8AC3E}">
        <p14:creationId xmlns:p14="http://schemas.microsoft.com/office/powerpoint/2010/main" val="4250995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FCB4BA-4F40-4D80-BE7C-8DAD31A779CF}"/>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B47C9689-0811-4567-A93C-7162FE2C9466}"/>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F3110677-7903-4197-BB3C-8681FC47EE2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61</a:t>
            </a:fld>
            <a:r>
              <a:rPr lang="en-US" dirty="0"/>
              <a:t> / 40</a:t>
            </a:r>
          </a:p>
        </p:txBody>
      </p:sp>
      <p:pic>
        <p:nvPicPr>
          <p:cNvPr id="6" name="Content Placeholder 5">
            <a:extLst>
              <a:ext uri="{FF2B5EF4-FFF2-40B4-BE49-F238E27FC236}">
                <a16:creationId xmlns:a16="http://schemas.microsoft.com/office/drawing/2014/main" id="{DF29796F-B744-4224-829C-10D7631B3CF6}"/>
              </a:ext>
            </a:extLst>
          </p:cNvPr>
          <p:cNvPicPr>
            <a:picLocks noGrp="1" noChangeAspect="1"/>
          </p:cNvPicPr>
          <p:nvPr>
            <p:ph idx="1"/>
          </p:nvPr>
        </p:nvPicPr>
        <p:blipFill rotWithShape="1">
          <a:blip r:embed="rId2"/>
          <a:srcRect b="24444"/>
          <a:stretch/>
        </p:blipFill>
        <p:spPr>
          <a:xfrm>
            <a:off x="91440" y="1066800"/>
            <a:ext cx="3670150" cy="4937125"/>
          </a:xfrm>
          <a:prstGeom prst="rect">
            <a:avLst/>
          </a:prstGeom>
        </p:spPr>
      </p:pic>
    </p:spTree>
    <p:extLst>
      <p:ext uri="{BB962C8B-B14F-4D97-AF65-F5344CB8AC3E}">
        <p14:creationId xmlns:p14="http://schemas.microsoft.com/office/powerpoint/2010/main" val="26648552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9C95A7-C6E6-4BE8-B8D8-C165FB270B3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BDFC05EA-D8AB-43F7-8412-B443178CC44F}"/>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8AE1C7F3-DB0C-49E3-A700-FE8235A8810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62</a:t>
            </a:fld>
            <a:r>
              <a:rPr lang="en-US" dirty="0"/>
              <a:t> / 40</a:t>
            </a:r>
          </a:p>
        </p:txBody>
      </p:sp>
      <p:pic>
        <p:nvPicPr>
          <p:cNvPr id="6" name="Content Placeholder 5">
            <a:extLst>
              <a:ext uri="{FF2B5EF4-FFF2-40B4-BE49-F238E27FC236}">
                <a16:creationId xmlns:a16="http://schemas.microsoft.com/office/drawing/2014/main" id="{9EC8FA62-E4AC-453C-98B8-36AFC92503F5}"/>
              </a:ext>
            </a:extLst>
          </p:cNvPr>
          <p:cNvPicPr>
            <a:picLocks noGrp="1" noChangeAspect="1"/>
          </p:cNvPicPr>
          <p:nvPr>
            <p:ph idx="1"/>
          </p:nvPr>
        </p:nvPicPr>
        <p:blipFill rotWithShape="1">
          <a:blip r:embed="rId2"/>
          <a:srcRect b="24444"/>
          <a:stretch/>
        </p:blipFill>
        <p:spPr>
          <a:xfrm>
            <a:off x="91440" y="1066800"/>
            <a:ext cx="3670150" cy="4937125"/>
          </a:xfrm>
          <a:prstGeom prst="rect">
            <a:avLst/>
          </a:prstGeom>
        </p:spPr>
      </p:pic>
    </p:spTree>
    <p:extLst>
      <p:ext uri="{BB962C8B-B14F-4D97-AF65-F5344CB8AC3E}">
        <p14:creationId xmlns:p14="http://schemas.microsoft.com/office/powerpoint/2010/main" val="11664256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B02CF3-FC5C-4513-9755-152BD55394AB}"/>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A0FE206D-CC36-404A-9192-669567AF8AB7}"/>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5B47B78D-04E2-4C24-AF56-61F44817113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63</a:t>
            </a:fld>
            <a:r>
              <a:rPr lang="en-US" dirty="0"/>
              <a:t> / 40</a:t>
            </a:r>
          </a:p>
        </p:txBody>
      </p:sp>
      <p:pic>
        <p:nvPicPr>
          <p:cNvPr id="6" name="Content Placeholder 5">
            <a:extLst>
              <a:ext uri="{FF2B5EF4-FFF2-40B4-BE49-F238E27FC236}">
                <a16:creationId xmlns:a16="http://schemas.microsoft.com/office/drawing/2014/main" id="{C15428DC-2545-4352-A3B1-C91088E84B1B}"/>
              </a:ext>
            </a:extLst>
          </p:cNvPr>
          <p:cNvPicPr>
            <a:picLocks noGrp="1" noChangeAspect="1"/>
          </p:cNvPicPr>
          <p:nvPr>
            <p:ph idx="1"/>
          </p:nvPr>
        </p:nvPicPr>
        <p:blipFill rotWithShape="1">
          <a:blip r:embed="rId2"/>
          <a:srcRect b="24444"/>
          <a:stretch/>
        </p:blipFill>
        <p:spPr>
          <a:xfrm>
            <a:off x="91440" y="1066800"/>
            <a:ext cx="3670150" cy="4937125"/>
          </a:xfrm>
          <a:prstGeom prst="rect">
            <a:avLst/>
          </a:prstGeom>
        </p:spPr>
      </p:pic>
    </p:spTree>
    <p:extLst>
      <p:ext uri="{BB962C8B-B14F-4D97-AF65-F5344CB8AC3E}">
        <p14:creationId xmlns:p14="http://schemas.microsoft.com/office/powerpoint/2010/main" val="10869080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56B37-F01A-4C5C-99D7-60378AE742B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14910635-3EAC-4D11-8A0C-23C85C58602F}"/>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6ECB8543-A020-4E45-9F27-22F1965C779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64</a:t>
            </a:fld>
            <a:r>
              <a:rPr lang="en-US" dirty="0"/>
              <a:t> / 40</a:t>
            </a:r>
          </a:p>
        </p:txBody>
      </p:sp>
      <p:pic>
        <p:nvPicPr>
          <p:cNvPr id="11" name="Content Placeholder 10">
            <a:extLst>
              <a:ext uri="{FF2B5EF4-FFF2-40B4-BE49-F238E27FC236}">
                <a16:creationId xmlns:a16="http://schemas.microsoft.com/office/drawing/2014/main" id="{B4CE6EDD-0398-4FC5-B84C-A99571CC71C1}"/>
              </a:ext>
            </a:extLst>
          </p:cNvPr>
          <p:cNvPicPr>
            <a:picLocks noGrp="1" noChangeAspect="1"/>
          </p:cNvPicPr>
          <p:nvPr>
            <p:ph idx="1"/>
          </p:nvPr>
        </p:nvPicPr>
        <p:blipFill rotWithShape="1">
          <a:blip r:embed="rId2"/>
          <a:srcRect b="24445"/>
          <a:stretch/>
        </p:blipFill>
        <p:spPr>
          <a:xfrm>
            <a:off x="91440" y="1066800"/>
            <a:ext cx="3670198" cy="4937125"/>
          </a:xfrm>
          <a:prstGeom prst="rect">
            <a:avLst/>
          </a:prstGeom>
        </p:spPr>
      </p:pic>
    </p:spTree>
    <p:extLst>
      <p:ext uri="{BB962C8B-B14F-4D97-AF65-F5344CB8AC3E}">
        <p14:creationId xmlns:p14="http://schemas.microsoft.com/office/powerpoint/2010/main" val="7875926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56B37-F01A-4C5C-99D7-60378AE742B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14910635-3EAC-4D11-8A0C-23C85C58602F}"/>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6ECB8543-A020-4E45-9F27-22F1965C779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65</a:t>
            </a:fld>
            <a:r>
              <a:rPr lang="en-US" dirty="0"/>
              <a:t> / 40</a:t>
            </a:r>
          </a:p>
        </p:txBody>
      </p:sp>
      <p:pic>
        <p:nvPicPr>
          <p:cNvPr id="11" name="Content Placeholder 10">
            <a:extLst>
              <a:ext uri="{FF2B5EF4-FFF2-40B4-BE49-F238E27FC236}">
                <a16:creationId xmlns:a16="http://schemas.microsoft.com/office/drawing/2014/main" id="{B4CE6EDD-0398-4FC5-B84C-A99571CC71C1}"/>
              </a:ext>
            </a:extLst>
          </p:cNvPr>
          <p:cNvPicPr>
            <a:picLocks noGrp="1" noChangeAspect="1"/>
          </p:cNvPicPr>
          <p:nvPr>
            <p:ph idx="1"/>
          </p:nvPr>
        </p:nvPicPr>
        <p:blipFill rotWithShape="1">
          <a:blip r:embed="rId2"/>
          <a:srcRect b="24445"/>
          <a:stretch/>
        </p:blipFill>
        <p:spPr>
          <a:xfrm>
            <a:off x="91440" y="1066800"/>
            <a:ext cx="3670198" cy="4937125"/>
          </a:xfrm>
          <a:prstGeom prst="rect">
            <a:avLst/>
          </a:prstGeom>
        </p:spPr>
      </p:pic>
      <p:pic>
        <p:nvPicPr>
          <p:cNvPr id="6" name="Content Placeholder 6">
            <a:extLst>
              <a:ext uri="{FF2B5EF4-FFF2-40B4-BE49-F238E27FC236}">
                <a16:creationId xmlns:a16="http://schemas.microsoft.com/office/drawing/2014/main" id="{5E535ADF-902E-4ED2-AD6E-C59AB1C8A55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auto">
          <a:xfrm>
            <a:off x="4572000" y="4129134"/>
            <a:ext cx="3418736" cy="1874791"/>
          </a:xfrm>
          <a:prstGeom prst="rect">
            <a:avLst/>
          </a:prstGeom>
          <a:noFill/>
          <a:ln w="9525">
            <a:noFill/>
            <a:miter lim="800000"/>
            <a:headEnd/>
            <a:tailEnd/>
          </a:ln>
        </p:spPr>
      </p:pic>
      <p:pic>
        <p:nvPicPr>
          <p:cNvPr id="7" name="Picture 6">
            <a:extLst>
              <a:ext uri="{FF2B5EF4-FFF2-40B4-BE49-F238E27FC236}">
                <a16:creationId xmlns:a16="http://schemas.microsoft.com/office/drawing/2014/main" id="{274AB405-8989-409E-8FCC-BA66AB01CC80}"/>
              </a:ext>
            </a:extLst>
          </p:cNvPr>
          <p:cNvPicPr>
            <a:picLocks noChangeAspect="1"/>
          </p:cNvPicPr>
          <p:nvPr/>
        </p:nvPicPr>
        <p:blipFill>
          <a:blip r:embed="rId4"/>
          <a:stretch>
            <a:fillRect/>
          </a:stretch>
        </p:blipFill>
        <p:spPr>
          <a:xfrm>
            <a:off x="4652958" y="3407037"/>
            <a:ext cx="3337778" cy="637526"/>
          </a:xfrm>
          <a:prstGeom prst="rect">
            <a:avLst/>
          </a:prstGeom>
        </p:spPr>
      </p:pic>
    </p:spTree>
    <p:extLst>
      <p:ext uri="{BB962C8B-B14F-4D97-AF65-F5344CB8AC3E}">
        <p14:creationId xmlns:p14="http://schemas.microsoft.com/office/powerpoint/2010/main" val="3043819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56B37-F01A-4C5C-99D7-60378AE742B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14910635-3EAC-4D11-8A0C-23C85C58602F}"/>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6ECB8543-A020-4E45-9F27-22F1965C779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66</a:t>
            </a:fld>
            <a:r>
              <a:rPr lang="en-US" dirty="0"/>
              <a:t> / 40</a:t>
            </a:r>
          </a:p>
        </p:txBody>
      </p:sp>
      <p:pic>
        <p:nvPicPr>
          <p:cNvPr id="11" name="Content Placeholder 10">
            <a:extLst>
              <a:ext uri="{FF2B5EF4-FFF2-40B4-BE49-F238E27FC236}">
                <a16:creationId xmlns:a16="http://schemas.microsoft.com/office/drawing/2014/main" id="{B4CE6EDD-0398-4FC5-B84C-A99571CC71C1}"/>
              </a:ext>
            </a:extLst>
          </p:cNvPr>
          <p:cNvPicPr>
            <a:picLocks noGrp="1" noChangeAspect="1"/>
          </p:cNvPicPr>
          <p:nvPr>
            <p:ph idx="1"/>
          </p:nvPr>
        </p:nvPicPr>
        <p:blipFill rotWithShape="1">
          <a:blip r:embed="rId2"/>
          <a:srcRect b="24445"/>
          <a:stretch/>
        </p:blipFill>
        <p:spPr>
          <a:xfrm>
            <a:off x="91440" y="1066800"/>
            <a:ext cx="3670198" cy="4937125"/>
          </a:xfrm>
          <a:prstGeom prst="rect">
            <a:avLst/>
          </a:prstGeom>
        </p:spPr>
      </p:pic>
      <p:pic>
        <p:nvPicPr>
          <p:cNvPr id="7" name="Picture 6">
            <a:extLst>
              <a:ext uri="{FF2B5EF4-FFF2-40B4-BE49-F238E27FC236}">
                <a16:creationId xmlns:a16="http://schemas.microsoft.com/office/drawing/2014/main" id="{2591681B-CDEF-4543-B534-C20732A8D136}"/>
              </a:ext>
            </a:extLst>
          </p:cNvPr>
          <p:cNvPicPr>
            <a:picLocks noChangeAspect="1"/>
          </p:cNvPicPr>
          <p:nvPr/>
        </p:nvPicPr>
        <p:blipFill>
          <a:blip r:embed="rId3"/>
          <a:stretch>
            <a:fillRect/>
          </a:stretch>
        </p:blipFill>
        <p:spPr>
          <a:xfrm>
            <a:off x="3810000" y="1124830"/>
            <a:ext cx="2796230" cy="3543541"/>
          </a:xfrm>
          <a:prstGeom prst="rect">
            <a:avLst/>
          </a:prstGeom>
        </p:spPr>
      </p:pic>
      <p:pic>
        <p:nvPicPr>
          <p:cNvPr id="6" name="Picture 5">
            <a:extLst>
              <a:ext uri="{FF2B5EF4-FFF2-40B4-BE49-F238E27FC236}">
                <a16:creationId xmlns:a16="http://schemas.microsoft.com/office/drawing/2014/main" id="{835F8AA5-5E1E-4D66-AFA5-1542D06F60FB}"/>
              </a:ext>
            </a:extLst>
          </p:cNvPr>
          <p:cNvPicPr>
            <a:picLocks noChangeAspect="1"/>
          </p:cNvPicPr>
          <p:nvPr/>
        </p:nvPicPr>
        <p:blipFill>
          <a:blip r:embed="rId4"/>
          <a:stretch>
            <a:fillRect/>
          </a:stretch>
        </p:blipFill>
        <p:spPr>
          <a:xfrm>
            <a:off x="6596291" y="1676400"/>
            <a:ext cx="2547709" cy="2424575"/>
          </a:xfrm>
          <a:prstGeom prst="rect">
            <a:avLst/>
          </a:prstGeom>
        </p:spPr>
      </p:pic>
      <p:pic>
        <p:nvPicPr>
          <p:cNvPr id="10" name="Picture 9">
            <a:extLst>
              <a:ext uri="{FF2B5EF4-FFF2-40B4-BE49-F238E27FC236}">
                <a16:creationId xmlns:a16="http://schemas.microsoft.com/office/drawing/2014/main" id="{D08B0ED9-9E82-46CE-9C01-A9A3F6FC9130}"/>
              </a:ext>
            </a:extLst>
          </p:cNvPr>
          <p:cNvPicPr>
            <a:picLocks noChangeAspect="1"/>
          </p:cNvPicPr>
          <p:nvPr/>
        </p:nvPicPr>
        <p:blipFill>
          <a:blip r:embed="rId5"/>
          <a:stretch>
            <a:fillRect/>
          </a:stretch>
        </p:blipFill>
        <p:spPr>
          <a:xfrm>
            <a:off x="3791455" y="4760721"/>
            <a:ext cx="5303520" cy="1021310"/>
          </a:xfrm>
          <a:prstGeom prst="rect">
            <a:avLst/>
          </a:prstGeom>
        </p:spPr>
      </p:pic>
    </p:spTree>
    <p:extLst>
      <p:ext uri="{BB962C8B-B14F-4D97-AF65-F5344CB8AC3E}">
        <p14:creationId xmlns:p14="http://schemas.microsoft.com/office/powerpoint/2010/main" val="5465267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538479-7F72-4EE7-97F0-A7254B2AC058}"/>
              </a:ext>
            </a:extLst>
          </p:cNvPr>
          <p:cNvSpPr>
            <a:spLocks noGrp="1"/>
          </p:cNvSpPr>
          <p:nvPr>
            <p:ph type="title"/>
          </p:nvPr>
        </p:nvSpPr>
        <p:spPr>
          <a:xfrm>
            <a:off x="76200" y="316396"/>
            <a:ext cx="8991600" cy="424506"/>
          </a:xfrm>
        </p:spPr>
        <p:txBody>
          <a:bodyPr/>
          <a:lstStyle/>
          <a:p>
            <a:r>
              <a:rPr lang="en-US" dirty="0"/>
              <a:t>PXCT Detection System</a:t>
            </a:r>
          </a:p>
        </p:txBody>
      </p:sp>
      <p:sp>
        <p:nvSpPr>
          <p:cNvPr id="4" name="Footer Placeholder 3">
            <a:extLst>
              <a:ext uri="{FF2B5EF4-FFF2-40B4-BE49-F238E27FC236}">
                <a16:creationId xmlns:a16="http://schemas.microsoft.com/office/drawing/2014/main" id="{03B9DD89-3B01-4ECB-B3CE-52D893F8639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D484B277-D82C-44BC-B77C-CAF855E290C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67</a:t>
            </a:fld>
            <a:r>
              <a:rPr lang="en-US" dirty="0"/>
              <a:t> / 40</a:t>
            </a:r>
          </a:p>
        </p:txBody>
      </p:sp>
      <p:pic>
        <p:nvPicPr>
          <p:cNvPr id="9" name="Content Placeholder 8">
            <a:extLst>
              <a:ext uri="{FF2B5EF4-FFF2-40B4-BE49-F238E27FC236}">
                <a16:creationId xmlns:a16="http://schemas.microsoft.com/office/drawing/2014/main" id="{91253663-E727-42AF-9549-E14B2659700E}"/>
              </a:ext>
            </a:extLst>
          </p:cNvPr>
          <p:cNvPicPr>
            <a:picLocks noGrp="1" noChangeAspect="1"/>
          </p:cNvPicPr>
          <p:nvPr>
            <p:ph idx="1"/>
          </p:nvPr>
        </p:nvPicPr>
        <p:blipFill>
          <a:blip r:embed="rId2"/>
          <a:stretch>
            <a:fillRect/>
          </a:stretch>
        </p:blipFill>
        <p:spPr>
          <a:xfrm>
            <a:off x="634657" y="1066800"/>
            <a:ext cx="7874686" cy="4937125"/>
          </a:xfrm>
        </p:spPr>
      </p:pic>
    </p:spTree>
    <p:extLst>
      <p:ext uri="{BB962C8B-B14F-4D97-AF65-F5344CB8AC3E}">
        <p14:creationId xmlns:p14="http://schemas.microsoft.com/office/powerpoint/2010/main" val="24966832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1285AEFB-BE48-4489-BFA9-5B6226438F0E}"/>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634369" y="1066800"/>
            <a:ext cx="7875262" cy="4937125"/>
          </a:xfrm>
        </p:spPr>
      </p:pic>
      <p:sp>
        <p:nvSpPr>
          <p:cNvPr id="3" name="Title 2">
            <a:extLst>
              <a:ext uri="{FF2B5EF4-FFF2-40B4-BE49-F238E27FC236}">
                <a16:creationId xmlns:a16="http://schemas.microsoft.com/office/drawing/2014/main" id="{FB538479-7F72-4EE7-97F0-A7254B2AC058}"/>
              </a:ext>
            </a:extLst>
          </p:cNvPr>
          <p:cNvSpPr>
            <a:spLocks noGrp="1"/>
          </p:cNvSpPr>
          <p:nvPr>
            <p:ph type="title"/>
          </p:nvPr>
        </p:nvSpPr>
        <p:spPr>
          <a:xfrm>
            <a:off x="76200" y="316396"/>
            <a:ext cx="8991600" cy="424506"/>
          </a:xfrm>
        </p:spPr>
        <p:txBody>
          <a:bodyPr/>
          <a:lstStyle/>
          <a:p>
            <a:r>
              <a:rPr lang="en-US" dirty="0"/>
              <a:t>PXCT Detection System</a:t>
            </a:r>
          </a:p>
        </p:txBody>
      </p:sp>
      <p:sp>
        <p:nvSpPr>
          <p:cNvPr id="4" name="Footer Placeholder 3">
            <a:extLst>
              <a:ext uri="{FF2B5EF4-FFF2-40B4-BE49-F238E27FC236}">
                <a16:creationId xmlns:a16="http://schemas.microsoft.com/office/drawing/2014/main" id="{03B9DD89-3B01-4ECB-B3CE-52D893F8639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D484B277-D82C-44BC-B77C-CAF855E290C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68</a:t>
            </a:fld>
            <a:r>
              <a:rPr lang="en-US" dirty="0"/>
              <a:t> / 40</a:t>
            </a:r>
          </a:p>
        </p:txBody>
      </p:sp>
    </p:spTree>
    <p:extLst>
      <p:ext uri="{BB962C8B-B14F-4D97-AF65-F5344CB8AC3E}">
        <p14:creationId xmlns:p14="http://schemas.microsoft.com/office/powerpoint/2010/main" val="35088602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67FE706-5466-4C22-A163-3B937A03F8A6}"/>
              </a:ext>
            </a:extLst>
          </p:cNvPr>
          <p:cNvPicPr>
            <a:picLocks noGrp="1" noChangeAspect="1"/>
          </p:cNvPicPr>
          <p:nvPr>
            <p:ph idx="1"/>
          </p:nvPr>
        </p:nvPicPr>
        <p:blipFill>
          <a:blip r:embed="rId3"/>
          <a:stretch>
            <a:fillRect/>
          </a:stretch>
        </p:blipFill>
        <p:spPr>
          <a:xfrm>
            <a:off x="1028241" y="1066800"/>
            <a:ext cx="7087517" cy="4937125"/>
          </a:xfrm>
        </p:spPr>
      </p:pic>
      <p:sp>
        <p:nvSpPr>
          <p:cNvPr id="3" name="Title 2">
            <a:extLst>
              <a:ext uri="{FF2B5EF4-FFF2-40B4-BE49-F238E27FC236}">
                <a16:creationId xmlns:a16="http://schemas.microsoft.com/office/drawing/2014/main" id="{CBCBD5A1-3595-477D-BA8F-22B0BADCEB51}"/>
              </a:ext>
            </a:extLst>
          </p:cNvPr>
          <p:cNvSpPr>
            <a:spLocks noGrp="1"/>
          </p:cNvSpPr>
          <p:nvPr>
            <p:ph type="title"/>
          </p:nvPr>
        </p:nvSpPr>
        <p:spPr>
          <a:xfrm>
            <a:off x="76200" y="316396"/>
            <a:ext cx="8991600" cy="424506"/>
          </a:xfrm>
        </p:spPr>
        <p:txBody>
          <a:bodyPr/>
          <a:lstStyle/>
          <a:p>
            <a:r>
              <a:rPr lang="en-US" dirty="0"/>
              <a:t>PXCT Detection System</a:t>
            </a:r>
          </a:p>
        </p:txBody>
      </p:sp>
      <p:sp>
        <p:nvSpPr>
          <p:cNvPr id="4" name="Footer Placeholder 3">
            <a:extLst>
              <a:ext uri="{FF2B5EF4-FFF2-40B4-BE49-F238E27FC236}">
                <a16:creationId xmlns:a16="http://schemas.microsoft.com/office/drawing/2014/main" id="{6DDC13D1-7BC7-42D4-AE29-2FC8ADB3D234}"/>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E975B6B1-FEB4-444B-9B57-6CB7EA3878E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69</a:t>
            </a:fld>
            <a:r>
              <a:rPr lang="en-US" dirty="0"/>
              <a:t> / 40</a:t>
            </a:r>
          </a:p>
        </p:txBody>
      </p:sp>
    </p:spTree>
    <p:extLst>
      <p:ext uri="{BB962C8B-B14F-4D97-AF65-F5344CB8AC3E}">
        <p14:creationId xmlns:p14="http://schemas.microsoft.com/office/powerpoint/2010/main" val="415232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A0951647-913C-48E3-886A-3A33208ADC22}"/>
              </a:ext>
            </a:extLst>
          </p:cNvPr>
          <p:cNvPicPr>
            <a:picLocks noGrp="1" noChangeAspect="1"/>
          </p:cNvPicPr>
          <p:nvPr>
            <p:ph idx="1"/>
          </p:nvPr>
        </p:nvPicPr>
        <p:blipFill>
          <a:blip r:embed="rId3"/>
          <a:stretch>
            <a:fillRect/>
          </a:stretch>
        </p:blipFill>
        <p:spPr>
          <a:xfrm>
            <a:off x="1371600" y="1096926"/>
            <a:ext cx="6400800" cy="2865474"/>
          </a:xfrm>
          <a:prstGeom prst="rect">
            <a:avLst/>
          </a:prstGeom>
        </p:spPr>
      </p:pic>
      <p:sp>
        <p:nvSpPr>
          <p:cNvPr id="3" name="Title 2">
            <a:extLst>
              <a:ext uri="{FF2B5EF4-FFF2-40B4-BE49-F238E27FC236}">
                <a16:creationId xmlns:a16="http://schemas.microsoft.com/office/drawing/2014/main" id="{DF141D6A-C19F-4186-8EDD-39F8E87BE6E7}"/>
              </a:ext>
            </a:extLst>
          </p:cNvPr>
          <p:cNvSpPr>
            <a:spLocks noGrp="1"/>
          </p:cNvSpPr>
          <p:nvPr>
            <p:ph type="title"/>
          </p:nvPr>
        </p:nvSpPr>
        <p:spPr>
          <a:xfrm>
            <a:off x="76200" y="316396"/>
            <a:ext cx="8991600" cy="424506"/>
          </a:xfrm>
        </p:spPr>
        <p:txBody>
          <a:bodyPr/>
          <a:lstStyle/>
          <a:p>
            <a:r>
              <a:rPr lang="en-US" altLang="zh-CN" dirty="0"/>
              <a:t>Doppler Shift Lifetimes (DSL) @ ISAC-II</a:t>
            </a:r>
            <a:endParaRPr lang="en-US" dirty="0"/>
          </a:p>
        </p:txBody>
      </p:sp>
      <p:sp>
        <p:nvSpPr>
          <p:cNvPr id="4" name="Footer Placeholder 3">
            <a:extLst>
              <a:ext uri="{FF2B5EF4-FFF2-40B4-BE49-F238E27FC236}">
                <a16:creationId xmlns:a16="http://schemas.microsoft.com/office/drawing/2014/main" id="{48B9D80E-43D2-477A-B825-CC13CA0B2452}"/>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CD5E06C1-E346-4172-BF99-1161B7EAC76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a:t>
            </a:fld>
            <a:r>
              <a:rPr lang="en-US" dirty="0"/>
              <a:t> / 40</a:t>
            </a:r>
          </a:p>
        </p:txBody>
      </p:sp>
      <p:pic>
        <p:nvPicPr>
          <p:cNvPr id="7" name="Picture 6">
            <a:extLst>
              <a:ext uri="{FF2B5EF4-FFF2-40B4-BE49-F238E27FC236}">
                <a16:creationId xmlns:a16="http://schemas.microsoft.com/office/drawing/2014/main" id="{21C2A95B-9FE4-4127-812A-276404429642}"/>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r="-1"/>
          <a:stretch/>
        </p:blipFill>
        <p:spPr>
          <a:xfrm>
            <a:off x="6031262" y="3514330"/>
            <a:ext cx="2987206" cy="1972070"/>
          </a:xfrm>
          <a:prstGeom prst="rect">
            <a:avLst/>
          </a:prstGeom>
        </p:spPr>
      </p:pic>
      <p:sp>
        <p:nvSpPr>
          <p:cNvPr id="9" name="TextBox 8">
            <a:extLst>
              <a:ext uri="{FF2B5EF4-FFF2-40B4-BE49-F238E27FC236}">
                <a16:creationId xmlns:a16="http://schemas.microsoft.com/office/drawing/2014/main" id="{3D77D060-21FC-4200-AAA2-718E6F437012}"/>
              </a:ext>
            </a:extLst>
          </p:cNvPr>
          <p:cNvSpPr txBox="1"/>
          <p:nvPr/>
        </p:nvSpPr>
        <p:spPr>
          <a:xfrm>
            <a:off x="125532" y="3424350"/>
            <a:ext cx="3438762" cy="332592"/>
          </a:xfrm>
          <a:prstGeom prst="rect">
            <a:avLst/>
          </a:prstGeom>
          <a:noFill/>
        </p:spPr>
        <p:txBody>
          <a:bodyPr wrap="none">
            <a:spAutoFit/>
          </a:bodyPr>
          <a:lstStyle/>
          <a:p>
            <a:pPr>
              <a:lnSpc>
                <a:spcPct val="114000"/>
              </a:lnSpc>
            </a:pPr>
            <a:r>
              <a:rPr lang="en-US" altLang="zh-CN" sz="1500" dirty="0">
                <a:solidFill>
                  <a:srgbClr val="000066"/>
                </a:solidFill>
                <a:latin typeface="Arial Narrow" panose="020B0606020202030204" pitchFamily="34" charset="0"/>
              </a:rPr>
              <a:t>B. Davids, Hyperfine Interact. 225, 215 (2014).</a:t>
            </a:r>
          </a:p>
        </p:txBody>
      </p:sp>
      <p:graphicFrame>
        <p:nvGraphicFramePr>
          <p:cNvPr id="2" name="Table 5">
            <a:extLst>
              <a:ext uri="{FF2B5EF4-FFF2-40B4-BE49-F238E27FC236}">
                <a16:creationId xmlns:a16="http://schemas.microsoft.com/office/drawing/2014/main" id="{C98E05C4-3F90-4296-892F-4DC227792C9D}"/>
              </a:ext>
            </a:extLst>
          </p:cNvPr>
          <p:cNvGraphicFramePr>
            <a:graphicFrameLocks noGrp="1"/>
          </p:cNvGraphicFramePr>
          <p:nvPr>
            <p:extLst>
              <p:ext uri="{D42A27DB-BD31-4B8C-83A1-F6EECF244321}">
                <p14:modId xmlns:p14="http://schemas.microsoft.com/office/powerpoint/2010/main" val="234591882"/>
              </p:ext>
            </p:extLst>
          </p:nvPr>
        </p:nvGraphicFramePr>
        <p:xfrm>
          <a:off x="125532" y="4126125"/>
          <a:ext cx="5681536" cy="1854200"/>
        </p:xfrm>
        <a:graphic>
          <a:graphicData uri="http://schemas.openxmlformats.org/drawingml/2006/table">
            <a:tbl>
              <a:tblPr firstRow="1" bandRow="1">
                <a:tableStyleId>{2D5ABB26-0587-4C30-8999-92F81FD0307C}</a:tableStyleId>
              </a:tblPr>
              <a:tblGrid>
                <a:gridCol w="779780">
                  <a:extLst>
                    <a:ext uri="{9D8B030D-6E8A-4147-A177-3AD203B41FA5}">
                      <a16:colId xmlns:a16="http://schemas.microsoft.com/office/drawing/2014/main" val="1232857399"/>
                    </a:ext>
                  </a:extLst>
                </a:gridCol>
                <a:gridCol w="641668">
                  <a:extLst>
                    <a:ext uri="{9D8B030D-6E8A-4147-A177-3AD203B41FA5}">
                      <a16:colId xmlns:a16="http://schemas.microsoft.com/office/drawing/2014/main" val="2469044380"/>
                    </a:ext>
                  </a:extLst>
                </a:gridCol>
                <a:gridCol w="4260088">
                  <a:extLst>
                    <a:ext uri="{9D8B030D-6E8A-4147-A177-3AD203B41FA5}">
                      <a16:colId xmlns:a16="http://schemas.microsoft.com/office/drawing/2014/main" val="1579303994"/>
                    </a:ext>
                  </a:extLst>
                </a:gridCol>
              </a:tblGrid>
              <a:tr h="370840">
                <a:tc>
                  <a:txBody>
                    <a:bodyPr/>
                    <a:lstStyle/>
                    <a:p>
                      <a:pPr algn="l"/>
                      <a:r>
                        <a:rPr lang="en-US" sz="1600" dirty="0">
                          <a:solidFill>
                            <a:srgbClr val="000066"/>
                          </a:solidFill>
                          <a:latin typeface="Arial Narrow" panose="020B0606020202030204" pitchFamily="34" charset="0"/>
                          <a:ea typeface="Cambria" panose="02040503050406030204" pitchFamily="18" charset="0"/>
                        </a:rPr>
                        <a:t>S992</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baseline="30000" dirty="0">
                          <a:solidFill>
                            <a:srgbClr val="000066"/>
                          </a:solidFill>
                          <a:latin typeface="Arial Narrow" panose="020B0606020202030204" pitchFamily="34" charset="0"/>
                          <a:ea typeface="Cambria" panose="02040503050406030204" pitchFamily="18" charset="0"/>
                        </a:rPr>
                        <a:t>19</a:t>
                      </a:r>
                      <a:r>
                        <a:rPr lang="en-US" altLang="zh-CN" sz="1600" dirty="0">
                          <a:solidFill>
                            <a:srgbClr val="000066"/>
                          </a:solidFill>
                          <a:latin typeface="Arial Narrow" panose="020B0606020202030204" pitchFamily="34" charset="0"/>
                          <a:ea typeface="Cambria" panose="02040503050406030204" pitchFamily="18" charset="0"/>
                        </a:rPr>
                        <a:t>Ne</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altLang="zh-CN" sz="1600" dirty="0">
                          <a:solidFill>
                            <a:srgbClr val="000066"/>
                          </a:solidFill>
                          <a:latin typeface="Arial Narrow" panose="020B0606020202030204" pitchFamily="34" charset="0"/>
                        </a:rPr>
                        <a:t>R. Kanungo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Rev. C 74, 045803 (2006).</a:t>
                      </a:r>
                      <a:endParaRPr lang="en-US" sz="1600" dirty="0">
                        <a:solidFill>
                          <a:srgbClr val="000066"/>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0260886"/>
                  </a:ext>
                </a:extLst>
              </a:tr>
              <a:tr h="370840">
                <a:tc>
                  <a:txBody>
                    <a:bodyPr/>
                    <a:lstStyle/>
                    <a:p>
                      <a:pPr algn="l"/>
                      <a:r>
                        <a:rPr lang="en-US" sz="1600" dirty="0">
                          <a:solidFill>
                            <a:srgbClr val="000066"/>
                          </a:solidFill>
                          <a:latin typeface="Arial Narrow" panose="020B0606020202030204" pitchFamily="34" charset="0"/>
                          <a:ea typeface="Cambria" panose="02040503050406030204" pitchFamily="18" charset="0"/>
                        </a:rPr>
                        <a:t>S992</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fr-FR" altLang="zh-CN" sz="1600" baseline="30000" dirty="0">
                          <a:solidFill>
                            <a:srgbClr val="000066"/>
                          </a:solidFill>
                          <a:latin typeface="Arial Narrow" panose="020B0606020202030204" pitchFamily="34" charset="0"/>
                          <a:ea typeface="Cambria" panose="02040503050406030204" pitchFamily="18" charset="0"/>
                        </a:rPr>
                        <a:t>19</a:t>
                      </a:r>
                      <a:r>
                        <a:rPr lang="fr-FR" altLang="zh-CN" sz="1600" dirty="0">
                          <a:solidFill>
                            <a:srgbClr val="000066"/>
                          </a:solidFill>
                          <a:latin typeface="Arial Narrow" panose="020B0606020202030204" pitchFamily="34" charset="0"/>
                          <a:ea typeface="Cambria" panose="02040503050406030204" pitchFamily="18" charset="0"/>
                        </a:rPr>
                        <a:t>Ne</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fr-FR" altLang="zh-CN" sz="1600" dirty="0">
                          <a:solidFill>
                            <a:srgbClr val="000066"/>
                          </a:solidFill>
                          <a:latin typeface="Arial Narrow" panose="020B0606020202030204" pitchFamily="34" charset="0"/>
                        </a:rPr>
                        <a:t>S. Mythili </a:t>
                      </a:r>
                      <a:r>
                        <a:rPr lang="fr-FR" altLang="zh-CN" sz="1600" i="1" dirty="0">
                          <a:solidFill>
                            <a:srgbClr val="000066"/>
                          </a:solidFill>
                          <a:latin typeface="Arial Narrow" panose="020B0606020202030204" pitchFamily="34" charset="0"/>
                        </a:rPr>
                        <a:t>et al</a:t>
                      </a:r>
                      <a:r>
                        <a:rPr lang="fr-FR" altLang="zh-CN" sz="1600" dirty="0">
                          <a:solidFill>
                            <a:srgbClr val="000066"/>
                          </a:solidFill>
                          <a:latin typeface="Arial Narrow" panose="020B0606020202030204" pitchFamily="34" charset="0"/>
                        </a:rPr>
                        <a:t>., Phys. </a:t>
                      </a:r>
                      <a:r>
                        <a:rPr lang="en-US" altLang="zh-CN" sz="1600" dirty="0">
                          <a:solidFill>
                            <a:srgbClr val="000066"/>
                          </a:solidFill>
                          <a:latin typeface="Arial Narrow" panose="020B0606020202030204" pitchFamily="34" charset="0"/>
                        </a:rPr>
                        <a:t>Rev</a:t>
                      </a:r>
                      <a:r>
                        <a:rPr lang="fr-FR" altLang="zh-CN" sz="1600" dirty="0">
                          <a:solidFill>
                            <a:srgbClr val="000066"/>
                          </a:solidFill>
                          <a:latin typeface="Arial Narrow" panose="020B0606020202030204" pitchFamily="34" charset="0"/>
                        </a:rPr>
                        <a:t>. C 77, 035803 (2008).</a:t>
                      </a:r>
                      <a:endParaRPr lang="en-US" sz="1600" dirty="0">
                        <a:solidFill>
                          <a:srgbClr val="000066"/>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5643807"/>
                  </a:ext>
                </a:extLst>
              </a:tr>
              <a:tr h="370840">
                <a:tc>
                  <a:txBody>
                    <a:bodyPr/>
                    <a:lstStyle/>
                    <a:p>
                      <a:pPr algn="l"/>
                      <a:r>
                        <a:rPr lang="en-US" sz="1600" dirty="0">
                          <a:solidFill>
                            <a:srgbClr val="000066"/>
                          </a:solidFill>
                          <a:latin typeface="Arial Narrow" panose="020B0606020202030204" pitchFamily="34" charset="0"/>
                          <a:ea typeface="Cambria" panose="02040503050406030204" pitchFamily="18" charset="0"/>
                        </a:rPr>
                        <a:t>S1151</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baseline="30000" dirty="0">
                          <a:solidFill>
                            <a:srgbClr val="000066"/>
                          </a:solidFill>
                          <a:latin typeface="Arial Narrow" panose="020B0606020202030204" pitchFamily="34" charset="0"/>
                          <a:ea typeface="Cambria" panose="02040503050406030204" pitchFamily="18" charset="0"/>
                        </a:rPr>
                        <a:t>15</a:t>
                      </a:r>
                      <a:r>
                        <a:rPr lang="en-US" altLang="zh-CN" sz="1600" dirty="0">
                          <a:solidFill>
                            <a:srgbClr val="000066"/>
                          </a:solidFill>
                          <a:latin typeface="Arial Narrow" panose="020B0606020202030204" pitchFamily="34" charset="0"/>
                          <a:ea typeface="Cambria" panose="02040503050406030204" pitchFamily="18" charset="0"/>
                        </a:rPr>
                        <a:t>O</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en-US" altLang="zh-CN" sz="1600" dirty="0">
                          <a:solidFill>
                            <a:srgbClr val="000066"/>
                          </a:solidFill>
                          <a:latin typeface="Arial Narrow" panose="020B0606020202030204" pitchFamily="34" charset="0"/>
                        </a:rPr>
                        <a:t>N. Galinski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Rev. C 90, 035803 (2014).</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9755886"/>
                  </a:ext>
                </a:extLst>
              </a:tr>
              <a:tr h="370840">
                <a:tc>
                  <a:txBody>
                    <a:bodyPr/>
                    <a:lstStyle/>
                    <a:p>
                      <a:pPr algn="l"/>
                      <a:r>
                        <a:rPr lang="en-US" altLang="zh-CN" sz="1600" dirty="0">
                          <a:solidFill>
                            <a:srgbClr val="000066"/>
                          </a:solidFill>
                          <a:latin typeface="Arial Narrow" panose="020B0606020202030204" pitchFamily="34" charset="0"/>
                          <a:ea typeface="Cambria" panose="02040503050406030204" pitchFamily="18" charset="0"/>
                        </a:rPr>
                        <a:t>S1378</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baseline="30000" dirty="0">
                          <a:solidFill>
                            <a:srgbClr val="000066"/>
                          </a:solidFill>
                          <a:latin typeface="Arial Narrow" panose="020B0606020202030204" pitchFamily="34" charset="0"/>
                          <a:ea typeface="Cambria" panose="02040503050406030204" pitchFamily="18" charset="0"/>
                        </a:rPr>
                        <a:t>23</a:t>
                      </a:r>
                      <a:r>
                        <a:rPr lang="en-US" altLang="zh-CN" sz="1600" dirty="0">
                          <a:solidFill>
                            <a:srgbClr val="000066"/>
                          </a:solidFill>
                          <a:latin typeface="Arial Narrow" panose="020B0606020202030204" pitchFamily="34" charset="0"/>
                          <a:ea typeface="Cambria" panose="02040503050406030204" pitchFamily="18" charset="0"/>
                        </a:rPr>
                        <a:t>Mg</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685622" rtl="0" eaLnBrk="1" fontAlgn="auto" latinLnBrk="0" hangingPunct="1">
                        <a:lnSpc>
                          <a:spcPct val="100000"/>
                        </a:lnSpc>
                        <a:spcBef>
                          <a:spcPts val="0"/>
                        </a:spcBef>
                        <a:spcAft>
                          <a:spcPts val="0"/>
                        </a:spcAft>
                        <a:buClrTx/>
                        <a:buSzTx/>
                        <a:buFontTx/>
                        <a:buNone/>
                        <a:tabLst/>
                        <a:defRPr/>
                      </a:pPr>
                      <a:r>
                        <a:rPr lang="zh-CN" altLang="en-US" sz="1600" dirty="0">
                          <a:solidFill>
                            <a:srgbClr val="000066"/>
                          </a:solidFill>
                          <a:latin typeface="Arial Narrow" panose="020B0606020202030204" pitchFamily="34" charset="0"/>
                        </a:rPr>
                        <a:t>O. S. Kirsebom </a:t>
                      </a:r>
                      <a:r>
                        <a:rPr lang="zh-CN" altLang="en-US" sz="1600" i="1" dirty="0">
                          <a:solidFill>
                            <a:srgbClr val="000066"/>
                          </a:solidFill>
                          <a:latin typeface="Arial Narrow" panose="020B0606020202030204" pitchFamily="34" charset="0"/>
                        </a:rPr>
                        <a:t>et al</a:t>
                      </a:r>
                      <a:r>
                        <a:rPr lang="zh-CN" altLang="en-US" sz="1600" dirty="0">
                          <a:solidFill>
                            <a:srgbClr val="000066"/>
                          </a:solidFill>
                          <a:latin typeface="Arial Narrow" panose="020B0606020202030204" pitchFamily="34" charset="0"/>
                        </a:rPr>
                        <a:t>., Phys. Rev. C 93, 025802 (2016).</a:t>
                      </a:r>
                      <a:endParaRPr lang="en-US" altLang="zh-CN" sz="1600" dirty="0">
                        <a:solidFill>
                          <a:srgbClr val="000066"/>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3924978"/>
                  </a:ext>
                </a:extLst>
              </a:tr>
              <a:tr h="370840">
                <a:tc>
                  <a:txBody>
                    <a:bodyPr/>
                    <a:lstStyle/>
                    <a:p>
                      <a:pPr algn="l"/>
                      <a:r>
                        <a:rPr lang="en-US" altLang="zh-CN" sz="1600" dirty="0">
                          <a:solidFill>
                            <a:srgbClr val="000066"/>
                          </a:solidFill>
                          <a:latin typeface="Arial Narrow" panose="020B0606020202030204" pitchFamily="34" charset="0"/>
                          <a:ea typeface="Cambria" panose="02040503050406030204" pitchFamily="18" charset="0"/>
                        </a:rPr>
                        <a:t>S1582</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en-US" altLang="zh-CN" sz="1600" baseline="30000" dirty="0">
                          <a:solidFill>
                            <a:srgbClr val="000066"/>
                          </a:solidFill>
                          <a:latin typeface="Arial Narrow" panose="020B0606020202030204" pitchFamily="34" charset="0"/>
                          <a:ea typeface="Cambria" panose="02040503050406030204" pitchFamily="18" charset="0"/>
                        </a:rPr>
                        <a:t>31</a:t>
                      </a:r>
                      <a:r>
                        <a:rPr lang="en-US" altLang="zh-CN" sz="1600" dirty="0">
                          <a:solidFill>
                            <a:srgbClr val="000066"/>
                          </a:solidFill>
                          <a:latin typeface="Arial Narrow" panose="020B0606020202030204" pitchFamily="34" charset="0"/>
                          <a:ea typeface="Cambria" panose="02040503050406030204" pitchFamily="18" charset="0"/>
                        </a:rPr>
                        <a:t>S</a:t>
                      </a:r>
                      <a:endParaRPr lang="en-US" sz="1600" dirty="0">
                        <a:solidFill>
                          <a:srgbClr val="000066"/>
                        </a:solidFill>
                        <a:latin typeface="Arial Narrow" panose="020B0606020202030204" pitchFamily="34" charset="0"/>
                        <a:ea typeface="Cambria" panose="02040503050406030204" pitchFamily="18"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altLang="zh-CN" sz="1600" dirty="0">
                          <a:solidFill>
                            <a:srgbClr val="000066"/>
                          </a:solidFill>
                          <a:latin typeface="Arial Narrow" panose="020B0606020202030204" pitchFamily="34" charset="0"/>
                        </a:rPr>
                        <a:t>L. J. Sun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Lett. B 839, 137801 (2023).</a:t>
                      </a:r>
                      <a:endParaRPr lang="en-US" sz="1600" dirty="0">
                        <a:solidFill>
                          <a:srgbClr val="000066"/>
                        </a:solidFill>
                        <a:latin typeface="Arial Narrow" panose="020B060602020203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2031213"/>
                  </a:ext>
                </a:extLst>
              </a:tr>
            </a:tbl>
          </a:graphicData>
        </a:graphic>
      </p:graphicFrame>
      <p:sp>
        <p:nvSpPr>
          <p:cNvPr id="6" name="TextBox 5">
            <a:extLst>
              <a:ext uri="{FF2B5EF4-FFF2-40B4-BE49-F238E27FC236}">
                <a16:creationId xmlns:a16="http://schemas.microsoft.com/office/drawing/2014/main" id="{CA0B7567-2E38-4CA0-A090-FB3D3F98612E}"/>
              </a:ext>
            </a:extLst>
          </p:cNvPr>
          <p:cNvSpPr txBox="1"/>
          <p:nvPr/>
        </p:nvSpPr>
        <p:spPr>
          <a:xfrm>
            <a:off x="76200" y="1054035"/>
            <a:ext cx="2940228" cy="400110"/>
          </a:xfrm>
          <a:prstGeom prst="rect">
            <a:avLst/>
          </a:prstGeom>
          <a:noFill/>
        </p:spPr>
        <p:txBody>
          <a:bodyPr wrap="none" rtlCol="0">
            <a:spAutoFit/>
          </a:bodyPr>
          <a:lstStyle/>
          <a:p>
            <a:r>
              <a:rPr lang="en-US" sz="2000" dirty="0">
                <a:latin typeface="Cambria" panose="02040503050406030204" pitchFamily="18" charset="0"/>
                <a:ea typeface="Cambria" panose="02040503050406030204" pitchFamily="18" charset="0"/>
              </a:rPr>
              <a:t>DSL Phase I (2004-2018)</a:t>
            </a:r>
          </a:p>
        </p:txBody>
      </p:sp>
    </p:spTree>
    <p:extLst>
      <p:ext uri="{BB962C8B-B14F-4D97-AF65-F5344CB8AC3E}">
        <p14:creationId xmlns:p14="http://schemas.microsoft.com/office/powerpoint/2010/main" val="13777742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EF75B5-47D5-4D15-BE91-4F9906BCC7B1}"/>
              </a:ext>
            </a:extLst>
          </p:cNvPr>
          <p:cNvSpPr>
            <a:spLocks noGrp="1"/>
          </p:cNvSpPr>
          <p:nvPr>
            <p:ph idx="1"/>
          </p:nvPr>
        </p:nvSpPr>
        <p:spPr/>
        <p:txBody>
          <a:bodyPr/>
          <a:lstStyle/>
          <a:p>
            <a:r>
              <a:rPr lang="en-US" dirty="0"/>
              <a:t>The assembly is powered by a bench-top controller, which contains the necessary logic to ensure the safe and reliable operation of the cryostat. A control panel application is included for remote monitoring and logging of the status.</a:t>
            </a:r>
          </a:p>
        </p:txBody>
      </p:sp>
      <p:sp>
        <p:nvSpPr>
          <p:cNvPr id="3" name="Title 2">
            <a:extLst>
              <a:ext uri="{FF2B5EF4-FFF2-40B4-BE49-F238E27FC236}">
                <a16:creationId xmlns:a16="http://schemas.microsoft.com/office/drawing/2014/main" id="{93F500FF-E361-4F08-862F-725789C84E45}"/>
              </a:ext>
            </a:extLst>
          </p:cNvPr>
          <p:cNvSpPr>
            <a:spLocks noGrp="1"/>
          </p:cNvSpPr>
          <p:nvPr>
            <p:ph type="title"/>
          </p:nvPr>
        </p:nvSpPr>
        <p:spPr>
          <a:xfrm>
            <a:off x="76200" y="316396"/>
            <a:ext cx="8991600" cy="424506"/>
          </a:xfrm>
        </p:spPr>
        <p:txBody>
          <a:bodyPr/>
          <a:lstStyle/>
          <a:p>
            <a:r>
              <a:rPr lang="en-US" dirty="0"/>
              <a:t>Electric Cooling</a:t>
            </a:r>
          </a:p>
        </p:txBody>
      </p:sp>
      <p:sp>
        <p:nvSpPr>
          <p:cNvPr id="4" name="Footer Placeholder 3">
            <a:extLst>
              <a:ext uri="{FF2B5EF4-FFF2-40B4-BE49-F238E27FC236}">
                <a16:creationId xmlns:a16="http://schemas.microsoft.com/office/drawing/2014/main" id="{CDEA880A-5BB5-4E31-8906-640FD478C479}"/>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4C59D31F-1ECE-40D7-966B-1024650A106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70</a:t>
            </a:fld>
            <a:r>
              <a:rPr lang="en-US" dirty="0"/>
              <a:t> / 40</a:t>
            </a:r>
          </a:p>
        </p:txBody>
      </p:sp>
    </p:spTree>
    <p:extLst>
      <p:ext uri="{BB962C8B-B14F-4D97-AF65-F5344CB8AC3E}">
        <p14:creationId xmlns:p14="http://schemas.microsoft.com/office/powerpoint/2010/main" val="39894878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6EDF42-8B1C-4B47-96B2-6FB3E6A1CDEF}"/>
              </a:ext>
            </a:extLst>
          </p:cNvPr>
          <p:cNvSpPr>
            <a:spLocks noGrp="1"/>
          </p:cNvSpPr>
          <p:nvPr>
            <p:ph type="title"/>
          </p:nvPr>
        </p:nvSpPr>
        <p:spPr>
          <a:xfrm>
            <a:off x="76200" y="316396"/>
            <a:ext cx="8991600" cy="424506"/>
          </a:xfrm>
        </p:spPr>
        <p:txBody>
          <a:bodyPr/>
          <a:lstStyle/>
          <a:p>
            <a:r>
              <a:rPr lang="en-US" altLang="zh-CN" i="1" dirty="0"/>
              <a:t>γ</a:t>
            </a:r>
            <a:r>
              <a:rPr lang="en-US" altLang="zh-CN" dirty="0"/>
              <a:t>-ray Detection</a:t>
            </a:r>
            <a:endParaRPr lang="en-US" dirty="0"/>
          </a:p>
        </p:txBody>
      </p:sp>
      <p:sp>
        <p:nvSpPr>
          <p:cNvPr id="4" name="Footer Placeholder 3">
            <a:extLst>
              <a:ext uri="{FF2B5EF4-FFF2-40B4-BE49-F238E27FC236}">
                <a16:creationId xmlns:a16="http://schemas.microsoft.com/office/drawing/2014/main" id="{DA2A4258-2C18-4270-9962-40C1DE82E3E8}"/>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4CC8AA09-FF0A-472E-B844-F212AB7DC6E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71</a:t>
            </a:fld>
            <a:r>
              <a:rPr lang="en-US" dirty="0"/>
              <a:t> / 40</a:t>
            </a:r>
          </a:p>
        </p:txBody>
      </p:sp>
      <p:pic>
        <p:nvPicPr>
          <p:cNvPr id="6" name="Content Placeholder 5">
            <a:extLst>
              <a:ext uri="{FF2B5EF4-FFF2-40B4-BE49-F238E27FC236}">
                <a16:creationId xmlns:a16="http://schemas.microsoft.com/office/drawing/2014/main" id="{51E83532-2713-427A-9EBF-673855A423E1}"/>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4542" y="1088245"/>
            <a:ext cx="4822258" cy="2743200"/>
          </a:xfrm>
          <a:prstGeom prst="rect">
            <a:avLst/>
          </a:prstGeom>
        </p:spPr>
      </p:pic>
      <p:pic>
        <p:nvPicPr>
          <p:cNvPr id="7" name="Content Placeholder 6">
            <a:extLst>
              <a:ext uri="{FF2B5EF4-FFF2-40B4-BE49-F238E27FC236}">
                <a16:creationId xmlns:a16="http://schemas.microsoft.com/office/drawing/2014/main" id="{E507B50E-C78F-496C-A8DE-A6BA843EEEF7}"/>
              </a:ext>
            </a:extLst>
          </p:cNvPr>
          <p:cNvPicPr>
            <a:picLocks noChangeAspect="1"/>
          </p:cNvPicPr>
          <p:nvPr/>
        </p:nvPicPr>
        <p:blipFill>
          <a:blip r:embed="rId4"/>
          <a:stretch>
            <a:fillRect/>
          </a:stretch>
        </p:blipFill>
        <p:spPr bwMode="auto">
          <a:xfrm>
            <a:off x="4876801" y="1078307"/>
            <a:ext cx="4245935" cy="2743200"/>
          </a:xfrm>
          <a:prstGeom prst="rect">
            <a:avLst/>
          </a:prstGeom>
          <a:noFill/>
          <a:ln w="9525">
            <a:noFill/>
            <a:miter lim="800000"/>
            <a:headEnd/>
            <a:tailEnd/>
          </a:ln>
        </p:spPr>
      </p:pic>
      <p:pic>
        <p:nvPicPr>
          <p:cNvPr id="8" name="Picture 7">
            <a:extLst>
              <a:ext uri="{FF2B5EF4-FFF2-40B4-BE49-F238E27FC236}">
                <a16:creationId xmlns:a16="http://schemas.microsoft.com/office/drawing/2014/main" id="{4794503D-AFCB-4A91-B4D4-84A6E805747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76801" y="3944917"/>
            <a:ext cx="3737114" cy="2102127"/>
          </a:xfrm>
          <a:prstGeom prst="rect">
            <a:avLst/>
          </a:prstGeom>
        </p:spPr>
      </p:pic>
      <p:pic>
        <p:nvPicPr>
          <p:cNvPr id="9" name="Picture 8">
            <a:extLst>
              <a:ext uri="{FF2B5EF4-FFF2-40B4-BE49-F238E27FC236}">
                <a16:creationId xmlns:a16="http://schemas.microsoft.com/office/drawing/2014/main" id="{A566060E-A88D-4F78-B70E-4BE25344879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9174" y="3944917"/>
            <a:ext cx="3737113" cy="2102126"/>
          </a:xfrm>
          <a:prstGeom prst="rect">
            <a:avLst/>
          </a:prstGeom>
        </p:spPr>
      </p:pic>
    </p:spTree>
    <p:extLst>
      <p:ext uri="{BB962C8B-B14F-4D97-AF65-F5344CB8AC3E}">
        <p14:creationId xmlns:p14="http://schemas.microsoft.com/office/powerpoint/2010/main" val="11557270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AAEA56-2597-4291-8D19-3459969D387B}"/>
              </a:ext>
            </a:extLst>
          </p:cNvPr>
          <p:cNvSpPr>
            <a:spLocks noGrp="1"/>
          </p:cNvSpPr>
          <p:nvPr>
            <p:ph type="title"/>
          </p:nvPr>
        </p:nvSpPr>
        <p:spPr>
          <a:xfrm>
            <a:off x="76200" y="316396"/>
            <a:ext cx="8991600" cy="424506"/>
          </a:xfrm>
        </p:spPr>
        <p:txBody>
          <a:bodyPr/>
          <a:lstStyle/>
          <a:p>
            <a:r>
              <a:rPr lang="en-US" dirty="0"/>
              <a:t>X-ray Detection</a:t>
            </a:r>
          </a:p>
        </p:txBody>
      </p:sp>
      <p:sp>
        <p:nvSpPr>
          <p:cNvPr id="4" name="Footer Placeholder 3">
            <a:extLst>
              <a:ext uri="{FF2B5EF4-FFF2-40B4-BE49-F238E27FC236}">
                <a16:creationId xmlns:a16="http://schemas.microsoft.com/office/drawing/2014/main" id="{CB14863B-1045-4287-B72A-339B9B60189D}"/>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AB4D1731-5933-4F99-AF31-31255EBFFB6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72</a:t>
            </a:fld>
            <a:r>
              <a:rPr lang="en-US" dirty="0"/>
              <a:t> / 40</a:t>
            </a:r>
          </a:p>
        </p:txBody>
      </p:sp>
      <p:pic>
        <p:nvPicPr>
          <p:cNvPr id="6" name="Content Placeholder 5">
            <a:extLst>
              <a:ext uri="{FF2B5EF4-FFF2-40B4-BE49-F238E27FC236}">
                <a16:creationId xmlns:a16="http://schemas.microsoft.com/office/drawing/2014/main" id="{ADC5C8AF-C503-4E67-84DD-4FE91B3CF7F4}"/>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76200" y="1049276"/>
            <a:ext cx="7315200" cy="2485854"/>
          </a:xfrm>
          <a:prstGeom prst="rect">
            <a:avLst/>
          </a:prstGeom>
        </p:spPr>
      </p:pic>
      <p:pic>
        <p:nvPicPr>
          <p:cNvPr id="8" name="Picture 7">
            <a:extLst>
              <a:ext uri="{FF2B5EF4-FFF2-40B4-BE49-F238E27FC236}">
                <a16:creationId xmlns:a16="http://schemas.microsoft.com/office/drawing/2014/main" id="{3941A717-7DEA-4675-AD65-18F7F98956A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72345" y="3535130"/>
            <a:ext cx="4123455" cy="2485854"/>
          </a:xfrm>
          <a:prstGeom prst="rect">
            <a:avLst/>
          </a:prstGeom>
        </p:spPr>
      </p:pic>
      <p:sp>
        <p:nvSpPr>
          <p:cNvPr id="9" name="TextBox 8">
            <a:extLst>
              <a:ext uri="{FF2B5EF4-FFF2-40B4-BE49-F238E27FC236}">
                <a16:creationId xmlns:a16="http://schemas.microsoft.com/office/drawing/2014/main" id="{78C8830F-F41C-4519-90FA-CD03665F87AA}"/>
              </a:ext>
            </a:extLst>
          </p:cNvPr>
          <p:cNvSpPr txBox="1"/>
          <p:nvPr/>
        </p:nvSpPr>
        <p:spPr>
          <a:xfrm>
            <a:off x="914400" y="1143000"/>
            <a:ext cx="2155334" cy="369332"/>
          </a:xfrm>
          <a:prstGeom prst="rect">
            <a:avLst/>
          </a:prstGeom>
          <a:noFill/>
        </p:spPr>
        <p:txBody>
          <a:bodyPr wrap="none">
            <a:spAutoFit/>
          </a:bodyPr>
          <a:lstStyle/>
          <a:p>
            <a:r>
              <a:rPr lang="en-US" sz="1800" baseline="30000" dirty="0">
                <a:solidFill>
                  <a:srgbClr val="C00000"/>
                </a:solidFill>
                <a:latin typeface="Cambria" panose="02040503050406030204" pitchFamily="18" charset="0"/>
                <a:ea typeface="Cambria" panose="02040503050406030204" pitchFamily="18" charset="0"/>
              </a:rPr>
              <a:t>55</a:t>
            </a:r>
            <a:r>
              <a:rPr lang="en-US" sz="1800" dirty="0">
                <a:solidFill>
                  <a:srgbClr val="C00000"/>
                </a:solidFill>
                <a:latin typeface="Cambria" panose="02040503050406030204" pitchFamily="18" charset="0"/>
                <a:ea typeface="Cambria" panose="02040503050406030204" pitchFamily="18" charset="0"/>
              </a:rPr>
              <a:t>Fe(EC)</a:t>
            </a:r>
            <a:r>
              <a:rPr lang="en-US" altLang="zh-CN" sz="1800" baseline="30000" dirty="0">
                <a:solidFill>
                  <a:srgbClr val="C00000"/>
                </a:solidFill>
                <a:latin typeface="Cambria" panose="02040503050406030204" pitchFamily="18" charset="0"/>
                <a:ea typeface="Cambria" panose="02040503050406030204" pitchFamily="18" charset="0"/>
              </a:rPr>
              <a:t>55</a:t>
            </a:r>
            <a:r>
              <a:rPr lang="en-US" altLang="zh-CN" sz="1800" dirty="0">
                <a:solidFill>
                  <a:srgbClr val="C00000"/>
                </a:solidFill>
                <a:latin typeface="Cambria" panose="02040503050406030204" pitchFamily="18" charset="0"/>
                <a:ea typeface="Cambria" panose="02040503050406030204" pitchFamily="18" charset="0"/>
              </a:rPr>
              <a:t>Mn </a:t>
            </a:r>
            <a:r>
              <a:rPr lang="en-US" altLang="zh-CN" sz="1800" i="1" dirty="0">
                <a:solidFill>
                  <a:srgbClr val="C00000"/>
                </a:solidFill>
                <a:latin typeface="Cambria" panose="02040503050406030204" pitchFamily="18" charset="0"/>
                <a:ea typeface="Cambria" panose="02040503050406030204" pitchFamily="18" charset="0"/>
              </a:rPr>
              <a:t>K</a:t>
            </a:r>
            <a:r>
              <a:rPr lang="en-US" altLang="zh-CN" sz="1800" i="1" baseline="-25000" dirty="0">
                <a:solidFill>
                  <a:srgbClr val="C00000"/>
                </a:solidFill>
                <a:latin typeface="Cambria" panose="02040503050406030204" pitchFamily="18" charset="0"/>
                <a:ea typeface="Cambria" panose="02040503050406030204" pitchFamily="18" charset="0"/>
              </a:rPr>
              <a:t>α</a:t>
            </a:r>
            <a:r>
              <a:rPr lang="en-US" altLang="zh-CN" sz="1800" dirty="0">
                <a:solidFill>
                  <a:srgbClr val="C00000"/>
                </a:solidFill>
                <a:latin typeface="Cambria" panose="02040503050406030204" pitchFamily="18" charset="0"/>
                <a:ea typeface="Cambria" panose="02040503050406030204" pitchFamily="18" charset="0"/>
              </a:rPr>
              <a:t> </a:t>
            </a:r>
            <a:r>
              <a:rPr lang="en-US" altLang="zh-CN" sz="1800" i="1" dirty="0">
                <a:solidFill>
                  <a:srgbClr val="C00000"/>
                </a:solidFill>
                <a:latin typeface="Cambria" panose="02040503050406030204" pitchFamily="18" charset="0"/>
                <a:ea typeface="Cambria" panose="02040503050406030204" pitchFamily="18" charset="0"/>
              </a:rPr>
              <a:t>K</a:t>
            </a:r>
            <a:r>
              <a:rPr lang="en-US" altLang="zh-CN" sz="1800" i="1" baseline="-25000" dirty="0">
                <a:solidFill>
                  <a:srgbClr val="C00000"/>
                </a:solidFill>
                <a:latin typeface="Cambria" panose="02040503050406030204" pitchFamily="18" charset="0"/>
                <a:ea typeface="Cambria" panose="02040503050406030204" pitchFamily="18" charset="0"/>
              </a:rPr>
              <a:t>β</a:t>
            </a:r>
            <a:r>
              <a:rPr lang="en-US" altLang="zh-CN" sz="1800" dirty="0">
                <a:solidFill>
                  <a:srgbClr val="C00000"/>
                </a:solidFill>
                <a:latin typeface="Cambria" panose="02040503050406030204" pitchFamily="18" charset="0"/>
                <a:ea typeface="Cambria" panose="02040503050406030204" pitchFamily="18" charset="0"/>
              </a:rPr>
              <a:t> </a:t>
            </a:r>
            <a:endParaRPr lang="en-US" dirty="0">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0B6CFDC0-1440-4BA3-8AD0-E669181DA17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7036"/>
          <a:stretch/>
        </p:blipFill>
        <p:spPr>
          <a:xfrm>
            <a:off x="4800600" y="3545069"/>
            <a:ext cx="4123455" cy="2156244"/>
          </a:xfrm>
          <a:prstGeom prst="rect">
            <a:avLst/>
          </a:prstGeom>
        </p:spPr>
      </p:pic>
    </p:spTree>
    <p:extLst>
      <p:ext uri="{BB962C8B-B14F-4D97-AF65-F5344CB8AC3E}">
        <p14:creationId xmlns:p14="http://schemas.microsoft.com/office/powerpoint/2010/main" val="21675470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6AAEC2-BD53-42A3-803C-EDD62019ED07}"/>
              </a:ext>
            </a:extLst>
          </p:cNvPr>
          <p:cNvSpPr>
            <a:spLocks noGrp="1"/>
          </p:cNvSpPr>
          <p:nvPr>
            <p:ph type="title"/>
          </p:nvPr>
        </p:nvSpPr>
        <p:spPr>
          <a:xfrm>
            <a:off x="76200" y="316396"/>
            <a:ext cx="8991600" cy="424506"/>
          </a:xfrm>
        </p:spPr>
        <p:txBody>
          <a:bodyPr/>
          <a:lstStyle/>
          <a:p>
            <a:r>
              <a:rPr lang="en-US" dirty="0"/>
              <a:t>Charged-particle Detection</a:t>
            </a:r>
          </a:p>
        </p:txBody>
      </p:sp>
      <p:sp>
        <p:nvSpPr>
          <p:cNvPr id="4" name="Footer Placeholder 3">
            <a:extLst>
              <a:ext uri="{FF2B5EF4-FFF2-40B4-BE49-F238E27FC236}">
                <a16:creationId xmlns:a16="http://schemas.microsoft.com/office/drawing/2014/main" id="{1AF1E129-199D-4D85-BC44-7AE92F7633C0}"/>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70D32E74-6E8D-45F2-9480-12FEBDD2800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73</a:t>
            </a:fld>
            <a:r>
              <a:rPr lang="en-US" dirty="0"/>
              <a:t> / 40</a:t>
            </a:r>
          </a:p>
        </p:txBody>
      </p:sp>
      <p:pic>
        <p:nvPicPr>
          <p:cNvPr id="6" name="Content Placeholder 5">
            <a:extLst>
              <a:ext uri="{FF2B5EF4-FFF2-40B4-BE49-F238E27FC236}">
                <a16:creationId xmlns:a16="http://schemas.microsoft.com/office/drawing/2014/main" id="{250F7577-1089-4E9E-BCC8-E9AD22B3F058}"/>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tretch>
            <a:fillRect/>
          </a:stretch>
        </p:blipFill>
        <p:spPr>
          <a:xfrm>
            <a:off x="112033" y="1066800"/>
            <a:ext cx="4480560" cy="2676263"/>
          </a:xfrm>
          <a:prstGeom prst="rect">
            <a:avLst/>
          </a:prstGeom>
        </p:spPr>
      </p:pic>
      <p:pic>
        <p:nvPicPr>
          <p:cNvPr id="7" name="Picture 6">
            <a:extLst>
              <a:ext uri="{FF2B5EF4-FFF2-40B4-BE49-F238E27FC236}">
                <a16:creationId xmlns:a16="http://schemas.microsoft.com/office/drawing/2014/main" id="{0FC680C4-7D33-4978-86ED-AD5AF395FF1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87240" y="1066799"/>
            <a:ext cx="4480560" cy="2676263"/>
          </a:xfrm>
          <a:prstGeom prst="rect">
            <a:avLst/>
          </a:prstGeom>
        </p:spPr>
      </p:pic>
      <p:cxnSp>
        <p:nvCxnSpPr>
          <p:cNvPr id="8" name="Straight Connector 7">
            <a:extLst>
              <a:ext uri="{FF2B5EF4-FFF2-40B4-BE49-F238E27FC236}">
                <a16:creationId xmlns:a16="http://schemas.microsoft.com/office/drawing/2014/main" id="{F49A55D8-DFC0-4C63-81C0-004ADC0F8521}"/>
              </a:ext>
            </a:extLst>
          </p:cNvPr>
          <p:cNvCxnSpPr>
            <a:cxnSpLocks/>
          </p:cNvCxnSpPr>
          <p:nvPr/>
        </p:nvCxnSpPr>
        <p:spPr>
          <a:xfrm>
            <a:off x="602415" y="5753650"/>
            <a:ext cx="990600"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A1305A9F-BE5C-446B-99CA-5A00DCB021D7}"/>
              </a:ext>
            </a:extLst>
          </p:cNvPr>
          <p:cNvCxnSpPr>
            <a:cxnSpLocks/>
          </p:cNvCxnSpPr>
          <p:nvPr/>
        </p:nvCxnSpPr>
        <p:spPr>
          <a:xfrm>
            <a:off x="602415" y="5333612"/>
            <a:ext cx="990600"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10" name="Straight Arrow Connector 9">
            <a:extLst>
              <a:ext uri="{FF2B5EF4-FFF2-40B4-BE49-F238E27FC236}">
                <a16:creationId xmlns:a16="http://schemas.microsoft.com/office/drawing/2014/main" id="{CC35F9A4-9F5B-4181-BD14-3B7EA558FB0C}"/>
              </a:ext>
            </a:extLst>
          </p:cNvPr>
          <p:cNvCxnSpPr>
            <a:cxnSpLocks/>
          </p:cNvCxnSpPr>
          <p:nvPr/>
        </p:nvCxnSpPr>
        <p:spPr>
          <a:xfrm>
            <a:off x="1069663" y="5059292"/>
            <a:ext cx="0" cy="663927"/>
          </a:xfrm>
          <a:prstGeom prst="straightConnector1">
            <a:avLst/>
          </a:prstGeom>
          <a:ln>
            <a:solidFill>
              <a:srgbClr val="0000CC"/>
            </a:solidFill>
            <a:tailEnd type="triangle"/>
          </a:ln>
          <a:effectLst/>
        </p:spPr>
        <p:style>
          <a:lnRef idx="2">
            <a:schemeClr val="accent3"/>
          </a:lnRef>
          <a:fillRef idx="0">
            <a:schemeClr val="accent3"/>
          </a:fillRef>
          <a:effectRef idx="1">
            <a:schemeClr val="accent3"/>
          </a:effectRef>
          <a:fontRef idx="minor">
            <a:schemeClr val="tx1"/>
          </a:fontRef>
        </p:style>
      </p:cxnSp>
      <p:sp>
        <p:nvSpPr>
          <p:cNvPr id="12" name="TextBox 11">
            <a:extLst>
              <a:ext uri="{FF2B5EF4-FFF2-40B4-BE49-F238E27FC236}">
                <a16:creationId xmlns:a16="http://schemas.microsoft.com/office/drawing/2014/main" id="{8270C586-CEAF-4DD6-AC63-35B55111013B}"/>
              </a:ext>
            </a:extLst>
          </p:cNvPr>
          <p:cNvSpPr txBox="1"/>
          <p:nvPr/>
        </p:nvSpPr>
        <p:spPr>
          <a:xfrm>
            <a:off x="860471" y="5804356"/>
            <a:ext cx="479298" cy="246221"/>
          </a:xfrm>
          <a:prstGeom prst="rect">
            <a:avLst/>
          </a:prstGeom>
          <a:noFill/>
        </p:spPr>
        <p:txBody>
          <a:bodyPr wrap="none" lIns="0" tIns="0" rIns="0" bIns="0" rtlCol="0">
            <a:spAutoFit/>
          </a:bodyPr>
          <a:lstStyle/>
          <a:p>
            <a:r>
              <a:rPr lang="en-US" altLang="zh-CN" sz="1600" baseline="30000" dirty="0">
                <a:latin typeface="Cambria Math" panose="02040503050406030204" pitchFamily="18" charset="0"/>
                <a:ea typeface="Cambria Math" panose="02040503050406030204" pitchFamily="18" charset="0"/>
              </a:rPr>
              <a:t>237</a:t>
            </a:r>
            <a:r>
              <a:rPr lang="en-US" altLang="zh-CN" sz="1600" dirty="0">
                <a:latin typeface="Cambria Math" panose="02040503050406030204" pitchFamily="18" charset="0"/>
                <a:ea typeface="Cambria Math" panose="02040503050406030204" pitchFamily="18" charset="0"/>
              </a:rPr>
              <a:t>Np</a:t>
            </a:r>
            <a:endParaRPr lang="zh-CN" altLang="en-US" sz="1600" dirty="0">
              <a:latin typeface="Cambria Math" panose="02040503050406030204" pitchFamily="18" charset="0"/>
            </a:endParaRPr>
          </a:p>
        </p:txBody>
      </p:sp>
      <p:sp>
        <p:nvSpPr>
          <p:cNvPr id="14" name="TextBox 13">
            <a:extLst>
              <a:ext uri="{FF2B5EF4-FFF2-40B4-BE49-F238E27FC236}">
                <a16:creationId xmlns:a16="http://schemas.microsoft.com/office/drawing/2014/main" id="{B0BDDEA5-14E9-43C7-BB30-95F870ED0F3A}"/>
              </a:ext>
            </a:extLst>
          </p:cNvPr>
          <p:cNvSpPr txBox="1"/>
          <p:nvPr/>
        </p:nvSpPr>
        <p:spPr>
          <a:xfrm>
            <a:off x="1477628" y="5549056"/>
            <a:ext cx="99386"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0</a:t>
            </a:r>
            <a:endParaRPr lang="zh-CN" altLang="en-US" sz="1400" dirty="0">
              <a:latin typeface="Cambria Math" panose="02040503050406030204" pitchFamily="18" charset="0"/>
            </a:endParaRPr>
          </a:p>
        </p:txBody>
      </p:sp>
      <p:sp>
        <p:nvSpPr>
          <p:cNvPr id="15" name="TextBox 14">
            <a:extLst>
              <a:ext uri="{FF2B5EF4-FFF2-40B4-BE49-F238E27FC236}">
                <a16:creationId xmlns:a16="http://schemas.microsoft.com/office/drawing/2014/main" id="{4E7377BC-14A6-4010-8344-8A56ACE89BA1}"/>
              </a:ext>
            </a:extLst>
          </p:cNvPr>
          <p:cNvSpPr txBox="1"/>
          <p:nvPr/>
        </p:nvSpPr>
        <p:spPr>
          <a:xfrm>
            <a:off x="2286612" y="3867912"/>
            <a:ext cx="346249"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5/2</a:t>
            </a:r>
            <a:r>
              <a:rPr lang="en-US" altLang="zh-CN" sz="1400" baseline="30000" dirty="0">
                <a:latin typeface="Cambria Math" panose="02040503050406030204" pitchFamily="18" charset="0"/>
                <a:ea typeface="Cambria Math" panose="02040503050406030204" pitchFamily="18" charset="0"/>
              </a:rPr>
              <a:t>–</a:t>
            </a:r>
            <a:endParaRPr lang="zh-CN" altLang="en-US" sz="1400" baseline="30000" dirty="0">
              <a:latin typeface="Cambria Math" panose="02040503050406030204" pitchFamily="18" charset="0"/>
            </a:endParaRPr>
          </a:p>
        </p:txBody>
      </p:sp>
      <p:sp>
        <p:nvSpPr>
          <p:cNvPr id="16" name="TextBox 15">
            <a:extLst>
              <a:ext uri="{FF2B5EF4-FFF2-40B4-BE49-F238E27FC236}">
                <a16:creationId xmlns:a16="http://schemas.microsoft.com/office/drawing/2014/main" id="{167D166D-F08B-4CAD-A76A-D5C0A0623E70}"/>
              </a:ext>
            </a:extLst>
          </p:cNvPr>
          <p:cNvSpPr txBox="1"/>
          <p:nvPr/>
        </p:nvSpPr>
        <p:spPr>
          <a:xfrm>
            <a:off x="563502" y="4418519"/>
            <a:ext cx="346249"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9/2</a:t>
            </a:r>
            <a:r>
              <a:rPr lang="en-US" altLang="zh-CN" sz="1400" baseline="30000" dirty="0">
                <a:latin typeface="Cambria Math" panose="02040503050406030204" pitchFamily="18" charset="0"/>
                <a:ea typeface="Cambria Math" panose="02040503050406030204" pitchFamily="18" charset="0"/>
              </a:rPr>
              <a:t>–</a:t>
            </a:r>
            <a:endParaRPr lang="zh-CN" altLang="en-US" sz="1400" baseline="30000" dirty="0">
              <a:latin typeface="Cambria Math" panose="02040503050406030204" pitchFamily="18" charset="0"/>
            </a:endParaRPr>
          </a:p>
        </p:txBody>
      </p:sp>
      <p:cxnSp>
        <p:nvCxnSpPr>
          <p:cNvPr id="17" name="Straight Connector 16">
            <a:extLst>
              <a:ext uri="{FF2B5EF4-FFF2-40B4-BE49-F238E27FC236}">
                <a16:creationId xmlns:a16="http://schemas.microsoft.com/office/drawing/2014/main" id="{F9496273-E645-427C-B0CB-D4296CC39143}"/>
              </a:ext>
            </a:extLst>
          </p:cNvPr>
          <p:cNvCxnSpPr>
            <a:cxnSpLocks/>
          </p:cNvCxnSpPr>
          <p:nvPr/>
        </p:nvCxnSpPr>
        <p:spPr>
          <a:xfrm>
            <a:off x="2286000" y="4106416"/>
            <a:ext cx="990600"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18" name="Straight Arrow Connector 17">
            <a:extLst>
              <a:ext uri="{FF2B5EF4-FFF2-40B4-BE49-F238E27FC236}">
                <a16:creationId xmlns:a16="http://schemas.microsoft.com/office/drawing/2014/main" id="{EF668AFA-C1EF-4179-860C-D3D40668861D}"/>
              </a:ext>
            </a:extLst>
          </p:cNvPr>
          <p:cNvCxnSpPr>
            <a:cxnSpLocks/>
          </p:cNvCxnSpPr>
          <p:nvPr/>
        </p:nvCxnSpPr>
        <p:spPr>
          <a:xfrm flipH="1">
            <a:off x="1605390" y="4106416"/>
            <a:ext cx="657424" cy="546027"/>
          </a:xfrm>
          <a:prstGeom prst="straightConnector1">
            <a:avLst/>
          </a:prstGeom>
          <a:ln>
            <a:solidFill>
              <a:srgbClr val="C00000"/>
            </a:solidFill>
            <a:tailEnd type="triangle"/>
          </a:ln>
          <a:effectLst/>
        </p:spPr>
        <p:style>
          <a:lnRef idx="2">
            <a:schemeClr val="accent3"/>
          </a:lnRef>
          <a:fillRef idx="0">
            <a:schemeClr val="accent3"/>
          </a:fillRef>
          <a:effectRef idx="1">
            <a:schemeClr val="accent3"/>
          </a:effectRef>
          <a:fontRef idx="minor">
            <a:schemeClr val="tx1"/>
          </a:fontRef>
        </p:style>
      </p:cxnSp>
      <p:sp>
        <p:nvSpPr>
          <p:cNvPr id="19" name="TextBox 18">
            <a:extLst>
              <a:ext uri="{FF2B5EF4-FFF2-40B4-BE49-F238E27FC236}">
                <a16:creationId xmlns:a16="http://schemas.microsoft.com/office/drawing/2014/main" id="{51F6821E-1C2F-4727-AF20-E7CA5BB20C74}"/>
              </a:ext>
            </a:extLst>
          </p:cNvPr>
          <p:cNvSpPr txBox="1"/>
          <p:nvPr/>
        </p:nvSpPr>
        <p:spPr>
          <a:xfrm>
            <a:off x="2480897" y="4149552"/>
            <a:ext cx="525785" cy="246221"/>
          </a:xfrm>
          <a:prstGeom prst="rect">
            <a:avLst/>
          </a:prstGeom>
          <a:noFill/>
        </p:spPr>
        <p:txBody>
          <a:bodyPr wrap="none" lIns="0" tIns="0" rIns="0" bIns="0" rtlCol="0">
            <a:spAutoFit/>
          </a:bodyPr>
          <a:lstStyle/>
          <a:p>
            <a:r>
              <a:rPr lang="en-US" altLang="zh-CN" sz="1600" baseline="30000" dirty="0">
                <a:latin typeface="Cambria Math" panose="02040503050406030204" pitchFamily="18" charset="0"/>
                <a:ea typeface="Cambria Math" panose="02040503050406030204" pitchFamily="18" charset="0"/>
              </a:rPr>
              <a:t>241</a:t>
            </a:r>
            <a:r>
              <a:rPr lang="en-US" altLang="zh-CN" sz="1600" dirty="0">
                <a:latin typeface="Cambria Math" panose="02040503050406030204" pitchFamily="18" charset="0"/>
                <a:ea typeface="Cambria Math" panose="02040503050406030204" pitchFamily="18" charset="0"/>
              </a:rPr>
              <a:t>Am</a:t>
            </a:r>
            <a:endParaRPr lang="zh-CN" altLang="en-US" sz="1600" dirty="0">
              <a:latin typeface="Cambria Math" panose="02040503050406030204" pitchFamily="18" charset="0"/>
            </a:endParaRPr>
          </a:p>
        </p:txBody>
      </p:sp>
      <p:cxnSp>
        <p:nvCxnSpPr>
          <p:cNvPr id="20" name="Straight Connector 19">
            <a:extLst>
              <a:ext uri="{FF2B5EF4-FFF2-40B4-BE49-F238E27FC236}">
                <a16:creationId xmlns:a16="http://schemas.microsoft.com/office/drawing/2014/main" id="{26CC3411-80BB-4EE7-AFFB-06A88AF854AA}"/>
              </a:ext>
            </a:extLst>
          </p:cNvPr>
          <p:cNvCxnSpPr>
            <a:cxnSpLocks/>
          </p:cNvCxnSpPr>
          <p:nvPr/>
        </p:nvCxnSpPr>
        <p:spPr>
          <a:xfrm>
            <a:off x="602415" y="5024093"/>
            <a:ext cx="990600"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35AB0F79-6240-428F-916F-D7A01A1AA164}"/>
              </a:ext>
            </a:extLst>
          </p:cNvPr>
          <p:cNvCxnSpPr>
            <a:cxnSpLocks/>
          </p:cNvCxnSpPr>
          <p:nvPr/>
        </p:nvCxnSpPr>
        <p:spPr>
          <a:xfrm>
            <a:off x="602415" y="4659315"/>
            <a:ext cx="990600"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A3F8D4B9-8C3F-4CC0-AAFD-2DEF4514B755}"/>
              </a:ext>
            </a:extLst>
          </p:cNvPr>
          <p:cNvCxnSpPr>
            <a:cxnSpLocks/>
          </p:cNvCxnSpPr>
          <p:nvPr/>
        </p:nvCxnSpPr>
        <p:spPr>
          <a:xfrm flipH="1">
            <a:off x="1605390" y="4120011"/>
            <a:ext cx="657424" cy="904082"/>
          </a:xfrm>
          <a:prstGeom prst="straightConnector1">
            <a:avLst/>
          </a:prstGeom>
          <a:ln>
            <a:solidFill>
              <a:srgbClr val="C00000"/>
            </a:solidFill>
            <a:tailEnd type="triangle"/>
          </a:ln>
          <a:effectLst/>
        </p:spPr>
        <p:style>
          <a:lnRef idx="2">
            <a:schemeClr val="accent3"/>
          </a:lnRef>
          <a:fillRef idx="0">
            <a:schemeClr val="accent3"/>
          </a:fillRef>
          <a:effectRef idx="1">
            <a:schemeClr val="accent3"/>
          </a:effectRef>
          <a:fontRef idx="minor">
            <a:schemeClr val="tx1"/>
          </a:fontRef>
        </p:style>
      </p:cxnSp>
      <p:cxnSp>
        <p:nvCxnSpPr>
          <p:cNvPr id="26" name="Straight Arrow Connector 25">
            <a:extLst>
              <a:ext uri="{FF2B5EF4-FFF2-40B4-BE49-F238E27FC236}">
                <a16:creationId xmlns:a16="http://schemas.microsoft.com/office/drawing/2014/main" id="{00F73574-ECC6-489F-89FE-9596F64BEDAD}"/>
              </a:ext>
            </a:extLst>
          </p:cNvPr>
          <p:cNvCxnSpPr>
            <a:cxnSpLocks/>
          </p:cNvCxnSpPr>
          <p:nvPr/>
        </p:nvCxnSpPr>
        <p:spPr>
          <a:xfrm flipH="1">
            <a:off x="1605390" y="4120011"/>
            <a:ext cx="657424" cy="1213601"/>
          </a:xfrm>
          <a:prstGeom prst="straightConnector1">
            <a:avLst/>
          </a:prstGeom>
          <a:ln>
            <a:solidFill>
              <a:srgbClr val="C00000"/>
            </a:solidFill>
            <a:tailEnd type="triangle"/>
          </a:ln>
          <a:effectLst/>
        </p:spPr>
        <p:style>
          <a:lnRef idx="2">
            <a:schemeClr val="accent3"/>
          </a:lnRef>
          <a:fillRef idx="0">
            <a:schemeClr val="accent3"/>
          </a:fillRef>
          <a:effectRef idx="1">
            <a:schemeClr val="accent3"/>
          </a:effectRef>
          <a:fontRef idx="minor">
            <a:schemeClr val="tx1"/>
          </a:fontRef>
        </p:style>
      </p:cxnSp>
      <p:cxnSp>
        <p:nvCxnSpPr>
          <p:cNvPr id="29" name="Straight Arrow Connector 28">
            <a:extLst>
              <a:ext uri="{FF2B5EF4-FFF2-40B4-BE49-F238E27FC236}">
                <a16:creationId xmlns:a16="http://schemas.microsoft.com/office/drawing/2014/main" id="{35FA8E22-E847-46C1-8C13-6C6F129F31AB}"/>
              </a:ext>
            </a:extLst>
          </p:cNvPr>
          <p:cNvCxnSpPr>
            <a:cxnSpLocks/>
          </p:cNvCxnSpPr>
          <p:nvPr/>
        </p:nvCxnSpPr>
        <p:spPr>
          <a:xfrm flipH="1">
            <a:off x="1593015" y="4120011"/>
            <a:ext cx="669799" cy="1612267"/>
          </a:xfrm>
          <a:prstGeom prst="straightConnector1">
            <a:avLst/>
          </a:prstGeom>
          <a:ln>
            <a:solidFill>
              <a:srgbClr val="C00000"/>
            </a:solidFill>
            <a:tailEnd type="triangle"/>
          </a:ln>
          <a:effectLst/>
        </p:spPr>
        <p:style>
          <a:lnRef idx="2">
            <a:schemeClr val="accent3"/>
          </a:lnRef>
          <a:fillRef idx="0">
            <a:schemeClr val="accent3"/>
          </a:fillRef>
          <a:effectRef idx="1">
            <a:schemeClr val="accent3"/>
          </a:effectRef>
          <a:fontRef idx="minor">
            <a:schemeClr val="tx1"/>
          </a:fontRef>
        </p:style>
      </p:cxnSp>
      <p:sp>
        <p:nvSpPr>
          <p:cNvPr id="40" name="TextBox 39">
            <a:extLst>
              <a:ext uri="{FF2B5EF4-FFF2-40B4-BE49-F238E27FC236}">
                <a16:creationId xmlns:a16="http://schemas.microsoft.com/office/drawing/2014/main" id="{EC7D6808-BA5A-4920-8ACE-41EFF33A38B6}"/>
              </a:ext>
            </a:extLst>
          </p:cNvPr>
          <p:cNvSpPr txBox="1"/>
          <p:nvPr/>
        </p:nvSpPr>
        <p:spPr>
          <a:xfrm>
            <a:off x="1378242" y="5118168"/>
            <a:ext cx="198772"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60</a:t>
            </a:r>
            <a:endParaRPr lang="zh-CN" altLang="en-US" sz="1400" dirty="0">
              <a:latin typeface="Cambria Math" panose="02040503050406030204" pitchFamily="18" charset="0"/>
            </a:endParaRPr>
          </a:p>
        </p:txBody>
      </p:sp>
      <p:sp>
        <p:nvSpPr>
          <p:cNvPr id="41" name="TextBox 40">
            <a:extLst>
              <a:ext uri="{FF2B5EF4-FFF2-40B4-BE49-F238E27FC236}">
                <a16:creationId xmlns:a16="http://schemas.microsoft.com/office/drawing/2014/main" id="{7B4341B7-7505-448D-922A-E4C821090D35}"/>
              </a:ext>
            </a:extLst>
          </p:cNvPr>
          <p:cNvSpPr txBox="1"/>
          <p:nvPr/>
        </p:nvSpPr>
        <p:spPr>
          <a:xfrm>
            <a:off x="1278855" y="4800212"/>
            <a:ext cx="298159"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103</a:t>
            </a:r>
            <a:endParaRPr lang="zh-CN" altLang="en-US" sz="1400" dirty="0">
              <a:latin typeface="Cambria Math" panose="02040503050406030204" pitchFamily="18" charset="0"/>
            </a:endParaRPr>
          </a:p>
        </p:txBody>
      </p:sp>
      <p:sp>
        <p:nvSpPr>
          <p:cNvPr id="42" name="TextBox 41">
            <a:extLst>
              <a:ext uri="{FF2B5EF4-FFF2-40B4-BE49-F238E27FC236}">
                <a16:creationId xmlns:a16="http://schemas.microsoft.com/office/drawing/2014/main" id="{598DB397-DB94-4F5A-839C-88B104C27587}"/>
              </a:ext>
            </a:extLst>
          </p:cNvPr>
          <p:cNvSpPr txBox="1"/>
          <p:nvPr/>
        </p:nvSpPr>
        <p:spPr>
          <a:xfrm>
            <a:off x="1278855" y="4432368"/>
            <a:ext cx="298159" cy="215444"/>
          </a:xfrm>
          <a:prstGeom prst="rect">
            <a:avLst/>
          </a:prstGeom>
          <a:noFill/>
        </p:spPr>
        <p:txBody>
          <a:bodyPr wrap="square" lIns="0" tIns="0" rIns="0" bIns="0" rtlCol="0">
            <a:spAutoFit/>
          </a:bodyPr>
          <a:lstStyle/>
          <a:p>
            <a:r>
              <a:rPr lang="en-US" altLang="zh-CN" sz="1400" dirty="0">
                <a:latin typeface="Cambria Math" panose="02040503050406030204" pitchFamily="18" charset="0"/>
                <a:ea typeface="Cambria Math" panose="02040503050406030204" pitchFamily="18" charset="0"/>
              </a:rPr>
              <a:t>158</a:t>
            </a:r>
            <a:endParaRPr lang="zh-CN" altLang="en-US" sz="1400" dirty="0">
              <a:latin typeface="Cambria Math" panose="02040503050406030204" pitchFamily="18" charset="0"/>
            </a:endParaRPr>
          </a:p>
        </p:txBody>
      </p:sp>
      <p:sp>
        <p:nvSpPr>
          <p:cNvPr id="43" name="TextBox 42">
            <a:extLst>
              <a:ext uri="{FF2B5EF4-FFF2-40B4-BE49-F238E27FC236}">
                <a16:creationId xmlns:a16="http://schemas.microsoft.com/office/drawing/2014/main" id="{32039922-E44B-4764-9850-C76F8D9CB1C7}"/>
              </a:ext>
            </a:extLst>
          </p:cNvPr>
          <p:cNvSpPr txBox="1"/>
          <p:nvPr/>
        </p:nvSpPr>
        <p:spPr>
          <a:xfrm>
            <a:off x="563502" y="5100569"/>
            <a:ext cx="346249"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5/2</a:t>
            </a:r>
            <a:r>
              <a:rPr lang="en-US" altLang="zh-CN" sz="1400" baseline="30000" dirty="0">
                <a:latin typeface="Cambria Math" panose="02040503050406030204" pitchFamily="18" charset="0"/>
                <a:ea typeface="Cambria Math" panose="02040503050406030204" pitchFamily="18" charset="0"/>
              </a:rPr>
              <a:t>–</a:t>
            </a:r>
            <a:endParaRPr lang="zh-CN" altLang="en-US" sz="1400" baseline="30000" dirty="0">
              <a:latin typeface="Cambria Math" panose="02040503050406030204" pitchFamily="18" charset="0"/>
            </a:endParaRPr>
          </a:p>
        </p:txBody>
      </p:sp>
      <p:sp>
        <p:nvSpPr>
          <p:cNvPr id="44" name="TextBox 43">
            <a:extLst>
              <a:ext uri="{FF2B5EF4-FFF2-40B4-BE49-F238E27FC236}">
                <a16:creationId xmlns:a16="http://schemas.microsoft.com/office/drawing/2014/main" id="{607FEF78-F479-450E-B164-C964851F6AC9}"/>
              </a:ext>
            </a:extLst>
          </p:cNvPr>
          <p:cNvSpPr txBox="1"/>
          <p:nvPr/>
        </p:nvSpPr>
        <p:spPr>
          <a:xfrm>
            <a:off x="563502" y="5513832"/>
            <a:ext cx="376706"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5/2</a:t>
            </a:r>
            <a:r>
              <a:rPr lang="en-US" altLang="zh-CN" sz="1400" baseline="30000" dirty="0">
                <a:latin typeface="Cambria Math" panose="02040503050406030204" pitchFamily="18" charset="0"/>
                <a:ea typeface="Cambria Math" panose="02040503050406030204" pitchFamily="18" charset="0"/>
              </a:rPr>
              <a:t>+</a:t>
            </a:r>
            <a:endParaRPr lang="zh-CN" altLang="en-US" sz="1400" baseline="30000" dirty="0">
              <a:latin typeface="Cambria Math" panose="02040503050406030204" pitchFamily="18" charset="0"/>
            </a:endParaRPr>
          </a:p>
        </p:txBody>
      </p:sp>
      <p:sp>
        <p:nvSpPr>
          <p:cNvPr id="45" name="TextBox 44">
            <a:extLst>
              <a:ext uri="{FF2B5EF4-FFF2-40B4-BE49-F238E27FC236}">
                <a16:creationId xmlns:a16="http://schemas.microsoft.com/office/drawing/2014/main" id="{7E282955-7EF4-4F88-9EB7-16F19103C1B3}"/>
              </a:ext>
            </a:extLst>
          </p:cNvPr>
          <p:cNvSpPr txBox="1"/>
          <p:nvPr/>
        </p:nvSpPr>
        <p:spPr>
          <a:xfrm>
            <a:off x="563502" y="4785749"/>
            <a:ext cx="346249" cy="215444"/>
          </a:xfrm>
          <a:prstGeom prst="rect">
            <a:avLst/>
          </a:prstGeom>
          <a:noFill/>
        </p:spPr>
        <p:txBody>
          <a:bodyPr wrap="none" lIns="0" tIns="0" rIns="0" bIns="0" rtlCol="0">
            <a:spAutoFit/>
          </a:bodyPr>
          <a:lstStyle/>
          <a:p>
            <a:r>
              <a:rPr lang="en-US" altLang="zh-CN" sz="1400" dirty="0">
                <a:latin typeface="Cambria Math" panose="02040503050406030204" pitchFamily="18" charset="0"/>
                <a:ea typeface="Cambria Math" panose="02040503050406030204" pitchFamily="18" charset="0"/>
              </a:rPr>
              <a:t>7/2</a:t>
            </a:r>
            <a:r>
              <a:rPr lang="en-US" altLang="zh-CN" sz="1400" baseline="30000" dirty="0">
                <a:latin typeface="Cambria Math" panose="02040503050406030204" pitchFamily="18" charset="0"/>
                <a:ea typeface="Cambria Math" panose="02040503050406030204" pitchFamily="18" charset="0"/>
              </a:rPr>
              <a:t>–</a:t>
            </a:r>
            <a:endParaRPr lang="zh-CN" altLang="en-US" sz="1400" baseline="30000" dirty="0">
              <a:latin typeface="Cambria Math" panose="02040503050406030204" pitchFamily="18" charset="0"/>
            </a:endParaRPr>
          </a:p>
        </p:txBody>
      </p:sp>
    </p:spTree>
    <p:extLst>
      <p:ext uri="{BB962C8B-B14F-4D97-AF65-F5344CB8AC3E}">
        <p14:creationId xmlns:p14="http://schemas.microsoft.com/office/powerpoint/2010/main" val="3169881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2F4C7FF-220F-4103-9393-C0BBCFC41CF9}"/>
              </a:ext>
            </a:extLst>
          </p:cNvPr>
          <p:cNvPicPr>
            <a:picLocks noGrp="1" noChangeAspect="1"/>
          </p:cNvPicPr>
          <p:nvPr>
            <p:ph idx="1"/>
          </p:nvPr>
        </p:nvPicPr>
        <p:blipFill>
          <a:blip r:embed="rId2"/>
          <a:stretch>
            <a:fillRect/>
          </a:stretch>
        </p:blipFill>
        <p:spPr>
          <a:xfrm>
            <a:off x="76200" y="1483262"/>
            <a:ext cx="8991600" cy="4104200"/>
          </a:xfrm>
        </p:spPr>
      </p:pic>
      <p:sp>
        <p:nvSpPr>
          <p:cNvPr id="3" name="Title 2">
            <a:extLst>
              <a:ext uri="{FF2B5EF4-FFF2-40B4-BE49-F238E27FC236}">
                <a16:creationId xmlns:a16="http://schemas.microsoft.com/office/drawing/2014/main" id="{89D96816-36F9-4197-8AE3-F07F8A77A32D}"/>
              </a:ext>
            </a:extLst>
          </p:cNvPr>
          <p:cNvSpPr>
            <a:spLocks noGrp="1"/>
          </p:cNvSpPr>
          <p:nvPr>
            <p:ph type="title"/>
          </p:nvPr>
        </p:nvSpPr>
        <p:spPr>
          <a:xfrm>
            <a:off x="76200" y="316396"/>
            <a:ext cx="8991600" cy="424506"/>
          </a:xfrm>
        </p:spPr>
        <p:txBody>
          <a:bodyPr/>
          <a:lstStyle/>
          <a:p>
            <a:r>
              <a:rPr lang="en-US" altLang="zh-CN" i="1" dirty="0"/>
              <a:t>β</a:t>
            </a:r>
            <a:r>
              <a:rPr lang="en-US" altLang="zh-CN" dirty="0"/>
              <a:t>-</a:t>
            </a:r>
            <a:r>
              <a:rPr lang="en-US" altLang="zh-CN" i="1" dirty="0"/>
              <a:t>γ</a:t>
            </a:r>
            <a:r>
              <a:rPr lang="en-US" altLang="zh-CN" dirty="0"/>
              <a:t> (X-</a:t>
            </a:r>
            <a:r>
              <a:rPr lang="en-US" altLang="zh-CN" i="1" dirty="0"/>
              <a:t>γ</a:t>
            </a:r>
            <a:r>
              <a:rPr lang="en-US" altLang="zh-CN" dirty="0"/>
              <a:t>) Coincidence</a:t>
            </a:r>
            <a:endParaRPr lang="en-US" dirty="0"/>
          </a:p>
        </p:txBody>
      </p:sp>
      <p:sp>
        <p:nvSpPr>
          <p:cNvPr id="4" name="Footer Placeholder 3">
            <a:extLst>
              <a:ext uri="{FF2B5EF4-FFF2-40B4-BE49-F238E27FC236}">
                <a16:creationId xmlns:a16="http://schemas.microsoft.com/office/drawing/2014/main" id="{B193DFE5-86FD-4CF2-95BA-A028340AD825}"/>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836BA6DE-4380-4A87-8A2C-A7D0457D50B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74</a:t>
            </a:fld>
            <a:r>
              <a:rPr lang="en-US" dirty="0"/>
              <a:t> / 40</a:t>
            </a:r>
          </a:p>
        </p:txBody>
      </p:sp>
    </p:spTree>
    <p:extLst>
      <p:ext uri="{BB962C8B-B14F-4D97-AF65-F5344CB8AC3E}">
        <p14:creationId xmlns:p14="http://schemas.microsoft.com/office/powerpoint/2010/main" val="31207733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436FCF-AA7E-43C4-AA5E-CFCFE40A9316}"/>
              </a:ext>
            </a:extLst>
          </p:cNvPr>
          <p:cNvSpPr>
            <a:spLocks noGrp="1"/>
          </p:cNvSpPr>
          <p:nvPr>
            <p:ph type="title"/>
          </p:nvPr>
        </p:nvSpPr>
        <p:spPr>
          <a:xfrm>
            <a:off x="76200" y="316396"/>
            <a:ext cx="8991600" cy="424506"/>
          </a:xfrm>
        </p:spPr>
        <p:txBody>
          <a:bodyPr/>
          <a:lstStyle/>
          <a:p>
            <a:r>
              <a:rPr lang="en-US" altLang="zh-CN" i="1" dirty="0"/>
              <a:t>α</a:t>
            </a:r>
            <a:r>
              <a:rPr lang="en-US" altLang="zh-CN" dirty="0"/>
              <a:t>-</a:t>
            </a:r>
            <a:r>
              <a:rPr lang="en-US" altLang="zh-CN" i="1" dirty="0"/>
              <a:t>γ</a:t>
            </a:r>
            <a:r>
              <a:rPr lang="en-US" altLang="zh-CN" dirty="0"/>
              <a:t> (</a:t>
            </a:r>
            <a:r>
              <a:rPr lang="en-US" altLang="zh-CN" i="1" dirty="0"/>
              <a:t>p</a:t>
            </a:r>
            <a:r>
              <a:rPr lang="en-US" altLang="zh-CN" dirty="0"/>
              <a:t>-X) Coincidence</a:t>
            </a:r>
            <a:endParaRPr lang="en-US" dirty="0"/>
          </a:p>
        </p:txBody>
      </p:sp>
      <p:sp>
        <p:nvSpPr>
          <p:cNvPr id="4" name="Footer Placeholder 3">
            <a:extLst>
              <a:ext uri="{FF2B5EF4-FFF2-40B4-BE49-F238E27FC236}">
                <a16:creationId xmlns:a16="http://schemas.microsoft.com/office/drawing/2014/main" id="{AE2C8841-31D7-4BFE-83D5-99AD7D7A9BCF}"/>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DA9DA76A-E5F3-47FC-B141-58455C0D81A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75</a:t>
            </a:fld>
            <a:r>
              <a:rPr lang="en-US" dirty="0"/>
              <a:t> / 40</a:t>
            </a:r>
          </a:p>
        </p:txBody>
      </p:sp>
      <p:pic>
        <p:nvPicPr>
          <p:cNvPr id="6" name="Content Placeholder 5">
            <a:extLst>
              <a:ext uri="{FF2B5EF4-FFF2-40B4-BE49-F238E27FC236}">
                <a16:creationId xmlns:a16="http://schemas.microsoft.com/office/drawing/2014/main" id="{97103F63-FDF0-4CAA-B075-092B879C7FF0}"/>
              </a:ext>
            </a:extLst>
          </p:cNvPr>
          <p:cNvPicPr>
            <a:picLocks noGrp="1" noChangeAspect="1"/>
          </p:cNvPicPr>
          <p:nvPr>
            <p:ph idx="1"/>
          </p:nvPr>
        </p:nvPicPr>
        <p:blipFill>
          <a:blip r:embed="rId3"/>
          <a:stretch>
            <a:fillRect/>
          </a:stretch>
        </p:blipFill>
        <p:spPr>
          <a:xfrm>
            <a:off x="228600" y="1066800"/>
            <a:ext cx="4038600" cy="3542632"/>
          </a:xfrm>
          <a:prstGeom prst="rect">
            <a:avLst/>
          </a:prstGeom>
        </p:spPr>
      </p:pic>
      <p:pic>
        <p:nvPicPr>
          <p:cNvPr id="8" name="Picture 7">
            <a:extLst>
              <a:ext uri="{FF2B5EF4-FFF2-40B4-BE49-F238E27FC236}">
                <a16:creationId xmlns:a16="http://schemas.microsoft.com/office/drawing/2014/main" id="{4C086684-486E-47C2-834D-C6D578AE9443}"/>
              </a:ext>
            </a:extLst>
          </p:cNvPr>
          <p:cNvPicPr>
            <a:picLocks noChangeAspect="1"/>
          </p:cNvPicPr>
          <p:nvPr/>
        </p:nvPicPr>
        <p:blipFill>
          <a:blip r:embed="rId4"/>
          <a:stretch>
            <a:fillRect/>
          </a:stretch>
        </p:blipFill>
        <p:spPr>
          <a:xfrm>
            <a:off x="4462670" y="1034077"/>
            <a:ext cx="4572000" cy="4791748"/>
          </a:xfrm>
          <a:prstGeom prst="rect">
            <a:avLst/>
          </a:prstGeom>
        </p:spPr>
      </p:pic>
      <p:pic>
        <p:nvPicPr>
          <p:cNvPr id="9" name="Picture 8">
            <a:extLst>
              <a:ext uri="{FF2B5EF4-FFF2-40B4-BE49-F238E27FC236}">
                <a16:creationId xmlns:a16="http://schemas.microsoft.com/office/drawing/2014/main" id="{7D9A1FDE-5B88-4749-BEAA-3D0F2992F2B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7036"/>
          <a:stretch/>
        </p:blipFill>
        <p:spPr>
          <a:xfrm>
            <a:off x="876300" y="4557496"/>
            <a:ext cx="2743200" cy="1434479"/>
          </a:xfrm>
          <a:prstGeom prst="rect">
            <a:avLst/>
          </a:prstGeom>
        </p:spPr>
      </p:pic>
    </p:spTree>
    <p:extLst>
      <p:ext uri="{BB962C8B-B14F-4D97-AF65-F5344CB8AC3E}">
        <p14:creationId xmlns:p14="http://schemas.microsoft.com/office/powerpoint/2010/main" val="42164907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61A1C-0016-4970-A851-57402A0B2874}"/>
              </a:ext>
            </a:extLst>
          </p:cNvPr>
          <p:cNvSpPr>
            <a:spLocks noGrp="1"/>
          </p:cNvSpPr>
          <p:nvPr>
            <p:ph type="title"/>
          </p:nvPr>
        </p:nvSpPr>
        <p:spPr>
          <a:xfrm>
            <a:off x="76200" y="316396"/>
            <a:ext cx="8991600" cy="424506"/>
          </a:xfrm>
        </p:spPr>
        <p:txBody>
          <a:bodyPr/>
          <a:lstStyle/>
          <a:p>
            <a:r>
              <a:rPr lang="en-US" altLang="zh-CN" i="1" dirty="0"/>
              <a:t>α</a:t>
            </a:r>
            <a:r>
              <a:rPr lang="en-US" altLang="zh-CN" dirty="0"/>
              <a:t>-X (</a:t>
            </a:r>
            <a:r>
              <a:rPr lang="en-US" altLang="zh-CN" i="1" dirty="0"/>
              <a:t>p</a:t>
            </a:r>
            <a:r>
              <a:rPr lang="en-US" altLang="zh-CN" dirty="0"/>
              <a:t>-X) Coincidence</a:t>
            </a:r>
            <a:endParaRPr lang="en-US" dirty="0"/>
          </a:p>
        </p:txBody>
      </p:sp>
      <p:sp>
        <p:nvSpPr>
          <p:cNvPr id="4" name="Footer Placeholder 3">
            <a:extLst>
              <a:ext uri="{FF2B5EF4-FFF2-40B4-BE49-F238E27FC236}">
                <a16:creationId xmlns:a16="http://schemas.microsoft.com/office/drawing/2014/main" id="{DA1484C8-577F-4B45-B82D-5D824C649C4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B7114302-9793-49EC-98B9-A6299DDCA8D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76</a:t>
            </a:fld>
            <a:r>
              <a:rPr lang="en-US" dirty="0"/>
              <a:t> / 40</a:t>
            </a:r>
          </a:p>
        </p:txBody>
      </p:sp>
      <p:pic>
        <p:nvPicPr>
          <p:cNvPr id="6" name="Content Placeholder 5">
            <a:extLst>
              <a:ext uri="{FF2B5EF4-FFF2-40B4-BE49-F238E27FC236}">
                <a16:creationId xmlns:a16="http://schemas.microsoft.com/office/drawing/2014/main" id="{8DD6AF55-C825-4CEE-8041-C3E9E6FAA6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95283" y="1066800"/>
            <a:ext cx="3891517" cy="2743200"/>
          </a:xfrm>
          <a:prstGeom prst="rect">
            <a:avLst/>
          </a:prstGeom>
        </p:spPr>
      </p:pic>
      <p:pic>
        <p:nvPicPr>
          <p:cNvPr id="7" name="Picture 6">
            <a:extLst>
              <a:ext uri="{FF2B5EF4-FFF2-40B4-BE49-F238E27FC236}">
                <a16:creationId xmlns:a16="http://schemas.microsoft.com/office/drawing/2014/main" id="{3ECD34C2-1E59-4C9B-9B1A-AC4FDEEB0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076" y="3811789"/>
            <a:ext cx="6400800" cy="2170229"/>
          </a:xfrm>
          <a:prstGeom prst="rect">
            <a:avLst/>
          </a:prstGeom>
        </p:spPr>
      </p:pic>
      <p:sp>
        <p:nvSpPr>
          <p:cNvPr id="8" name="TextBox 7">
            <a:extLst>
              <a:ext uri="{FF2B5EF4-FFF2-40B4-BE49-F238E27FC236}">
                <a16:creationId xmlns:a16="http://schemas.microsoft.com/office/drawing/2014/main" id="{61989C34-ED8F-49C8-94DC-D45F5A4506FD}"/>
              </a:ext>
            </a:extLst>
          </p:cNvPr>
          <p:cNvSpPr txBox="1"/>
          <p:nvPr/>
        </p:nvSpPr>
        <p:spPr>
          <a:xfrm>
            <a:off x="762000" y="4002452"/>
            <a:ext cx="2343655" cy="369332"/>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cs typeface="Times New Roman" panose="02020603050405020304" pitchFamily="18" charset="0"/>
              </a:rPr>
              <a:t>All proton-gated X ray</a:t>
            </a:r>
          </a:p>
        </p:txBody>
      </p:sp>
      <p:pic>
        <p:nvPicPr>
          <p:cNvPr id="9" name="Content Placeholder 6">
            <a:extLst>
              <a:ext uri="{FF2B5EF4-FFF2-40B4-BE49-F238E27FC236}">
                <a16:creationId xmlns:a16="http://schemas.microsoft.com/office/drawing/2014/main" id="{B63182D1-29D8-41D6-8662-69352F544CC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bwMode="auto">
          <a:xfrm>
            <a:off x="342900" y="1066800"/>
            <a:ext cx="3887816" cy="2743200"/>
          </a:xfrm>
          <a:prstGeom prst="rect">
            <a:avLst/>
          </a:prstGeom>
          <a:noFill/>
          <a:ln w="9525">
            <a:noFill/>
            <a:miter lim="800000"/>
            <a:headEnd/>
            <a:tailEnd/>
          </a:ln>
        </p:spPr>
      </p:pic>
      <p:sp>
        <p:nvSpPr>
          <p:cNvPr id="2" name="Arrow: Right 1">
            <a:extLst>
              <a:ext uri="{FF2B5EF4-FFF2-40B4-BE49-F238E27FC236}">
                <a16:creationId xmlns:a16="http://schemas.microsoft.com/office/drawing/2014/main" id="{49A4FF00-8531-4E89-BE7F-222848DF7ADA}"/>
              </a:ext>
            </a:extLst>
          </p:cNvPr>
          <p:cNvSpPr/>
          <p:nvPr/>
        </p:nvSpPr>
        <p:spPr>
          <a:xfrm rot="20782657">
            <a:off x="3980546" y="2947898"/>
            <a:ext cx="853817" cy="22988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005932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B2AADA-89E3-418C-9DA4-A8184BDBE29A}"/>
              </a:ext>
            </a:extLst>
          </p:cNvPr>
          <p:cNvSpPr>
            <a:spLocks noGrp="1"/>
          </p:cNvSpPr>
          <p:nvPr>
            <p:ph type="title"/>
          </p:nvPr>
        </p:nvSpPr>
        <p:spPr>
          <a:xfrm>
            <a:off x="76200" y="316396"/>
            <a:ext cx="8991600" cy="424506"/>
          </a:xfrm>
        </p:spPr>
        <p:txBody>
          <a:bodyPr/>
          <a:lstStyle/>
          <a:p>
            <a:r>
              <a:rPr lang="en-US" baseline="30000" dirty="0"/>
              <a:t>60</a:t>
            </a:r>
            <a:r>
              <a:rPr lang="en-US" altLang="zh-CN" dirty="0"/>
              <a:t>Zn Resonance Lifetime</a:t>
            </a:r>
            <a:endParaRPr lang="en-US" dirty="0"/>
          </a:p>
        </p:txBody>
      </p:sp>
      <p:sp>
        <p:nvSpPr>
          <p:cNvPr id="4" name="Footer Placeholder 3">
            <a:extLst>
              <a:ext uri="{FF2B5EF4-FFF2-40B4-BE49-F238E27FC236}">
                <a16:creationId xmlns:a16="http://schemas.microsoft.com/office/drawing/2014/main" id="{5BF3051C-B250-4250-B5EA-9193CE52C04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2CEBEA95-DBAF-4479-BE60-FD9E09C556B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77</a:t>
            </a:fld>
            <a:r>
              <a:rPr lang="en-US" dirty="0"/>
              <a:t> / 40</a:t>
            </a:r>
          </a:p>
        </p:txBody>
      </p:sp>
      <p:pic>
        <p:nvPicPr>
          <p:cNvPr id="6" name="Picture 5">
            <a:extLst>
              <a:ext uri="{FF2B5EF4-FFF2-40B4-BE49-F238E27FC236}">
                <a16:creationId xmlns:a16="http://schemas.microsoft.com/office/drawing/2014/main" id="{3EEE2A6B-9DE2-4E3E-A15F-7AF7BB508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051560"/>
            <a:ext cx="7315200" cy="2480261"/>
          </a:xfrm>
          <a:prstGeom prst="rect">
            <a:avLst/>
          </a:prstGeom>
        </p:spPr>
      </p:pic>
      <p:sp>
        <p:nvSpPr>
          <p:cNvPr id="7" name="TextBox 6">
            <a:extLst>
              <a:ext uri="{FF2B5EF4-FFF2-40B4-BE49-F238E27FC236}">
                <a16:creationId xmlns:a16="http://schemas.microsoft.com/office/drawing/2014/main" id="{08F2A1CB-FEB5-4859-A120-4C89BE30D174}"/>
              </a:ext>
            </a:extLst>
          </p:cNvPr>
          <p:cNvSpPr txBox="1"/>
          <p:nvPr/>
        </p:nvSpPr>
        <p:spPr>
          <a:xfrm>
            <a:off x="1584960" y="1219200"/>
            <a:ext cx="1404231" cy="830997"/>
          </a:xfrm>
          <a:prstGeom prst="rect">
            <a:avLst/>
          </a:prstGeom>
          <a:noFill/>
        </p:spPr>
        <p:txBody>
          <a:bodyPr wrap="none" rtlCol="0">
            <a:spAutoFit/>
          </a:bodyPr>
          <a:lstStyle/>
          <a:p>
            <a:r>
              <a:rPr lang="en-US" sz="1600" i="1" dirty="0">
                <a:latin typeface="Cambria" panose="02040503050406030204" pitchFamily="18" charset="0"/>
                <a:ea typeface="Cambria" panose="02040503050406030204" pitchFamily="18" charset="0"/>
              </a:rPr>
              <a:t>E</a:t>
            </a:r>
            <a:r>
              <a:rPr lang="en-US" sz="1600" i="1" baseline="-25000" dirty="0">
                <a:latin typeface="Cambria" panose="02040503050406030204" pitchFamily="18" charset="0"/>
                <a:ea typeface="Cambria" panose="02040503050406030204" pitchFamily="18" charset="0"/>
              </a:rPr>
              <a:t>p</a:t>
            </a:r>
            <a:r>
              <a:rPr lang="en-US" sz="1600" dirty="0">
                <a:latin typeface="Cambria" panose="02040503050406030204" pitchFamily="18" charset="0"/>
                <a:ea typeface="Cambria" panose="02040503050406030204" pitchFamily="18" charset="0"/>
              </a:rPr>
              <a:t> &lt; 2000 keV</a:t>
            </a:r>
          </a:p>
          <a:p>
            <a:r>
              <a:rPr lang="en-US" sz="1600" i="1" dirty="0">
                <a:latin typeface="Cambria" panose="02040503050406030204" pitchFamily="18" charset="0"/>
                <a:ea typeface="Cambria" panose="02040503050406030204" pitchFamily="18" charset="0"/>
              </a:rPr>
              <a:t>R</a:t>
            </a:r>
            <a:r>
              <a:rPr lang="en-US" sz="1600" dirty="0">
                <a:latin typeface="Cambria" panose="02040503050406030204" pitchFamily="18" charset="0"/>
                <a:ea typeface="Cambria" panose="02040503050406030204" pitchFamily="18" charset="0"/>
              </a:rPr>
              <a:t> = 2.5(13)</a:t>
            </a:r>
          </a:p>
          <a:p>
            <a:r>
              <a:rPr lang="en-US" altLang="zh-CN" sz="1600" i="1" dirty="0">
                <a:solidFill>
                  <a:srgbClr val="FF0000"/>
                </a:solidFill>
                <a:latin typeface="Cambria" panose="02040503050406030204" pitchFamily="18" charset="0"/>
                <a:ea typeface="Cambria" panose="02040503050406030204" pitchFamily="18" charset="0"/>
              </a:rPr>
              <a:t>τ</a:t>
            </a:r>
            <a:r>
              <a:rPr lang="en-US" altLang="zh-CN" sz="1600" dirty="0">
                <a:solidFill>
                  <a:srgbClr val="FF0000"/>
                </a:solidFill>
                <a:latin typeface="Cambria" panose="02040503050406030204" pitchFamily="18" charset="0"/>
                <a:ea typeface="Cambria" panose="02040503050406030204" pitchFamily="18" charset="0"/>
              </a:rPr>
              <a:t> = 1.1(6) fs</a:t>
            </a:r>
            <a:endParaRPr lang="en-US" sz="1600" dirty="0">
              <a:solidFill>
                <a:srgbClr val="FF0000"/>
              </a:solidFill>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88778A51-0044-4C3A-87EF-8B3E246197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43" y="3538728"/>
            <a:ext cx="7315200" cy="2480261"/>
          </a:xfrm>
          <a:prstGeom prst="rect">
            <a:avLst/>
          </a:prstGeom>
        </p:spPr>
      </p:pic>
      <p:sp>
        <p:nvSpPr>
          <p:cNvPr id="9" name="TextBox 8">
            <a:extLst>
              <a:ext uri="{FF2B5EF4-FFF2-40B4-BE49-F238E27FC236}">
                <a16:creationId xmlns:a16="http://schemas.microsoft.com/office/drawing/2014/main" id="{A2E12A20-B1B2-449B-BF79-6EFAC81A5AA4}"/>
              </a:ext>
            </a:extLst>
          </p:cNvPr>
          <p:cNvSpPr txBox="1"/>
          <p:nvPr/>
        </p:nvSpPr>
        <p:spPr>
          <a:xfrm>
            <a:off x="1584960" y="3688450"/>
            <a:ext cx="2063065" cy="830997"/>
          </a:xfrm>
          <a:prstGeom prst="rect">
            <a:avLst/>
          </a:prstGeom>
          <a:noFill/>
        </p:spPr>
        <p:txBody>
          <a:bodyPr wrap="none" rtlCol="0">
            <a:spAutoFit/>
          </a:bodyPr>
          <a:lstStyle/>
          <a:p>
            <a:r>
              <a:rPr lang="en-US" sz="1600" dirty="0">
                <a:latin typeface="Cambria" panose="02040503050406030204" pitchFamily="18" charset="0"/>
                <a:ea typeface="Cambria" panose="02040503050406030204" pitchFamily="18" charset="0"/>
              </a:rPr>
              <a:t>2000 &lt; </a:t>
            </a:r>
            <a:r>
              <a:rPr lang="en-US" sz="1600" i="1" dirty="0">
                <a:latin typeface="Cambria" panose="02040503050406030204" pitchFamily="18" charset="0"/>
                <a:ea typeface="Cambria" panose="02040503050406030204" pitchFamily="18" charset="0"/>
              </a:rPr>
              <a:t>E</a:t>
            </a:r>
            <a:r>
              <a:rPr lang="en-US" sz="1600" i="1" baseline="-25000" dirty="0">
                <a:latin typeface="Cambria" panose="02040503050406030204" pitchFamily="18" charset="0"/>
                <a:ea typeface="Cambria" panose="02040503050406030204" pitchFamily="18" charset="0"/>
              </a:rPr>
              <a:t>p</a:t>
            </a:r>
            <a:r>
              <a:rPr lang="en-US" sz="1600" dirty="0">
                <a:latin typeface="Cambria" panose="02040503050406030204" pitchFamily="18" charset="0"/>
                <a:ea typeface="Cambria" panose="02040503050406030204" pitchFamily="18" charset="0"/>
              </a:rPr>
              <a:t> &lt; 3000 keV</a:t>
            </a:r>
          </a:p>
          <a:p>
            <a:r>
              <a:rPr lang="en-US" sz="1600" i="1" dirty="0">
                <a:latin typeface="Cambria" panose="02040503050406030204" pitchFamily="18" charset="0"/>
                <a:ea typeface="Cambria" panose="02040503050406030204" pitchFamily="18" charset="0"/>
              </a:rPr>
              <a:t>R</a:t>
            </a:r>
            <a:r>
              <a:rPr lang="en-US" sz="1600" dirty="0">
                <a:latin typeface="Cambria" panose="02040503050406030204" pitchFamily="18" charset="0"/>
                <a:ea typeface="Cambria" panose="02040503050406030204" pitchFamily="18" charset="0"/>
              </a:rPr>
              <a:t> = 0.51(22)</a:t>
            </a:r>
          </a:p>
          <a:p>
            <a:r>
              <a:rPr lang="en-US" altLang="zh-CN" sz="1600" i="1" dirty="0">
                <a:solidFill>
                  <a:srgbClr val="FF0000"/>
                </a:solidFill>
                <a:latin typeface="Cambria" panose="02040503050406030204" pitchFamily="18" charset="0"/>
                <a:ea typeface="Cambria" panose="02040503050406030204" pitchFamily="18" charset="0"/>
              </a:rPr>
              <a:t>τ</a:t>
            </a:r>
            <a:r>
              <a:rPr lang="en-US" altLang="zh-CN" sz="1600" dirty="0">
                <a:solidFill>
                  <a:srgbClr val="FF0000"/>
                </a:solidFill>
                <a:latin typeface="Cambria" panose="02040503050406030204" pitchFamily="18" charset="0"/>
                <a:ea typeface="Cambria" panose="02040503050406030204" pitchFamily="18" charset="0"/>
              </a:rPr>
              <a:t> = 0.22(10) fs</a:t>
            </a:r>
            <a:endParaRPr lang="en-US" sz="16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7182968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92BCB2-C2C8-47F5-B2B4-EC518D066E9B}"/>
              </a:ext>
            </a:extLst>
          </p:cNvPr>
          <p:cNvSpPr>
            <a:spLocks noGrp="1"/>
          </p:cNvSpPr>
          <p:nvPr>
            <p:ph type="title"/>
          </p:nvPr>
        </p:nvSpPr>
        <p:spPr>
          <a:xfrm>
            <a:off x="76200" y="316396"/>
            <a:ext cx="8991600" cy="424506"/>
          </a:xfrm>
        </p:spPr>
        <p:txBody>
          <a:bodyPr/>
          <a:lstStyle/>
          <a:p>
            <a:r>
              <a:rPr lang="en-US" baseline="30000" dirty="0"/>
              <a:t>60</a:t>
            </a:r>
            <a:r>
              <a:rPr lang="en-US" altLang="zh-CN" dirty="0"/>
              <a:t>Zn Resonance Lifetime</a:t>
            </a:r>
            <a:endParaRPr lang="en-US" dirty="0"/>
          </a:p>
        </p:txBody>
      </p:sp>
      <p:sp>
        <p:nvSpPr>
          <p:cNvPr id="4" name="Footer Placeholder 3">
            <a:extLst>
              <a:ext uri="{FF2B5EF4-FFF2-40B4-BE49-F238E27FC236}">
                <a16:creationId xmlns:a16="http://schemas.microsoft.com/office/drawing/2014/main" id="{9C7C6575-B4DF-45E2-8DE1-C20833B72409}"/>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A4BF942F-E6E3-409B-B19F-6D696A04E71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78</a:t>
            </a:fld>
            <a:r>
              <a:rPr lang="en-US" dirty="0"/>
              <a:t> / 40</a:t>
            </a:r>
          </a:p>
        </p:txBody>
      </p:sp>
      <p:pic>
        <p:nvPicPr>
          <p:cNvPr id="6" name="Picture 5">
            <a:extLst>
              <a:ext uri="{FF2B5EF4-FFF2-40B4-BE49-F238E27FC236}">
                <a16:creationId xmlns:a16="http://schemas.microsoft.com/office/drawing/2014/main" id="{5762EB98-19A0-4051-AA6E-33B5DFF1D7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054869"/>
            <a:ext cx="7315200" cy="2480261"/>
          </a:xfrm>
          <a:prstGeom prst="rect">
            <a:avLst/>
          </a:prstGeom>
        </p:spPr>
      </p:pic>
      <p:sp>
        <p:nvSpPr>
          <p:cNvPr id="7" name="TextBox 6">
            <a:extLst>
              <a:ext uri="{FF2B5EF4-FFF2-40B4-BE49-F238E27FC236}">
                <a16:creationId xmlns:a16="http://schemas.microsoft.com/office/drawing/2014/main" id="{D7C3BE8D-3751-4F9E-AB8A-8B24F65FED5E}"/>
              </a:ext>
            </a:extLst>
          </p:cNvPr>
          <p:cNvSpPr txBox="1"/>
          <p:nvPr/>
        </p:nvSpPr>
        <p:spPr>
          <a:xfrm>
            <a:off x="1564688" y="1219200"/>
            <a:ext cx="2063065" cy="830997"/>
          </a:xfrm>
          <a:prstGeom prst="rect">
            <a:avLst/>
          </a:prstGeom>
          <a:noFill/>
        </p:spPr>
        <p:txBody>
          <a:bodyPr wrap="none" rtlCol="0">
            <a:spAutoFit/>
          </a:bodyPr>
          <a:lstStyle/>
          <a:p>
            <a:r>
              <a:rPr lang="en-US" sz="1600" dirty="0">
                <a:latin typeface="Cambria" panose="02040503050406030204" pitchFamily="18" charset="0"/>
                <a:ea typeface="Cambria" panose="02040503050406030204" pitchFamily="18" charset="0"/>
              </a:rPr>
              <a:t>3000 &lt; </a:t>
            </a:r>
            <a:r>
              <a:rPr lang="en-US" sz="1600" i="1" dirty="0">
                <a:latin typeface="Cambria" panose="02040503050406030204" pitchFamily="18" charset="0"/>
                <a:ea typeface="Cambria" panose="02040503050406030204" pitchFamily="18" charset="0"/>
              </a:rPr>
              <a:t>E</a:t>
            </a:r>
            <a:r>
              <a:rPr lang="en-US" sz="1600" i="1" baseline="-25000" dirty="0">
                <a:latin typeface="Cambria" panose="02040503050406030204" pitchFamily="18" charset="0"/>
                <a:ea typeface="Cambria" panose="02040503050406030204" pitchFamily="18" charset="0"/>
              </a:rPr>
              <a:t>p</a:t>
            </a:r>
            <a:r>
              <a:rPr lang="en-US" sz="1600" dirty="0">
                <a:latin typeface="Cambria" panose="02040503050406030204" pitchFamily="18" charset="0"/>
                <a:ea typeface="Cambria" panose="02040503050406030204" pitchFamily="18" charset="0"/>
              </a:rPr>
              <a:t> &lt; 4000 keV</a:t>
            </a:r>
          </a:p>
          <a:p>
            <a:r>
              <a:rPr lang="en-US" sz="1600" i="1" dirty="0">
                <a:latin typeface="Cambria" panose="02040503050406030204" pitchFamily="18" charset="0"/>
                <a:ea typeface="Cambria" panose="02040503050406030204" pitchFamily="18" charset="0"/>
              </a:rPr>
              <a:t>R</a:t>
            </a:r>
            <a:r>
              <a:rPr lang="en-US" sz="1600" dirty="0">
                <a:latin typeface="Cambria" panose="02040503050406030204" pitchFamily="18" charset="0"/>
                <a:ea typeface="Cambria" panose="02040503050406030204" pitchFamily="18" charset="0"/>
              </a:rPr>
              <a:t> = 0.16(10)</a:t>
            </a:r>
          </a:p>
          <a:p>
            <a:r>
              <a:rPr lang="en-US" altLang="zh-CN" sz="1600" i="1" dirty="0">
                <a:solidFill>
                  <a:srgbClr val="FF0000"/>
                </a:solidFill>
                <a:latin typeface="Cambria" panose="02040503050406030204" pitchFamily="18" charset="0"/>
                <a:ea typeface="Cambria" panose="02040503050406030204" pitchFamily="18" charset="0"/>
              </a:rPr>
              <a:t>τ</a:t>
            </a:r>
            <a:r>
              <a:rPr lang="en-US" altLang="zh-CN" sz="1600" dirty="0">
                <a:solidFill>
                  <a:srgbClr val="FF0000"/>
                </a:solidFill>
                <a:latin typeface="Cambria" panose="02040503050406030204" pitchFamily="18" charset="0"/>
                <a:ea typeface="Cambria" panose="02040503050406030204" pitchFamily="18" charset="0"/>
              </a:rPr>
              <a:t> = 0.07(4) fs</a:t>
            </a:r>
            <a:endParaRPr lang="en-US" sz="1600" dirty="0">
              <a:solidFill>
                <a:srgbClr val="FF0000"/>
              </a:solidFill>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75132F2B-BC2D-4AA5-B1B6-0B07B1852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535130"/>
            <a:ext cx="7315200" cy="2480261"/>
          </a:xfrm>
          <a:prstGeom prst="rect">
            <a:avLst/>
          </a:prstGeom>
        </p:spPr>
      </p:pic>
      <p:sp>
        <p:nvSpPr>
          <p:cNvPr id="9" name="TextBox 8">
            <a:extLst>
              <a:ext uri="{FF2B5EF4-FFF2-40B4-BE49-F238E27FC236}">
                <a16:creationId xmlns:a16="http://schemas.microsoft.com/office/drawing/2014/main" id="{B180EA80-BE27-4610-B4B4-06484F77F89D}"/>
              </a:ext>
            </a:extLst>
          </p:cNvPr>
          <p:cNvSpPr txBox="1"/>
          <p:nvPr/>
        </p:nvSpPr>
        <p:spPr>
          <a:xfrm>
            <a:off x="1564688" y="3741003"/>
            <a:ext cx="2063065" cy="830997"/>
          </a:xfrm>
          <a:prstGeom prst="rect">
            <a:avLst/>
          </a:prstGeom>
          <a:noFill/>
        </p:spPr>
        <p:txBody>
          <a:bodyPr wrap="none" rtlCol="0">
            <a:spAutoFit/>
          </a:bodyPr>
          <a:lstStyle/>
          <a:p>
            <a:r>
              <a:rPr lang="en-US" sz="1600" dirty="0">
                <a:latin typeface="Cambria" panose="02040503050406030204" pitchFamily="18" charset="0"/>
                <a:ea typeface="Cambria" panose="02040503050406030204" pitchFamily="18" charset="0"/>
              </a:rPr>
              <a:t>4000 &lt; </a:t>
            </a:r>
            <a:r>
              <a:rPr lang="en-US" sz="1600" i="1" dirty="0">
                <a:latin typeface="Cambria" panose="02040503050406030204" pitchFamily="18" charset="0"/>
                <a:ea typeface="Cambria" panose="02040503050406030204" pitchFamily="18" charset="0"/>
              </a:rPr>
              <a:t>E</a:t>
            </a:r>
            <a:r>
              <a:rPr lang="en-US" sz="1600" i="1" baseline="-25000" dirty="0">
                <a:latin typeface="Cambria" panose="02040503050406030204" pitchFamily="18" charset="0"/>
                <a:ea typeface="Cambria" panose="02040503050406030204" pitchFamily="18" charset="0"/>
              </a:rPr>
              <a:t>p</a:t>
            </a:r>
            <a:r>
              <a:rPr lang="en-US" sz="1600" dirty="0">
                <a:latin typeface="Cambria" panose="02040503050406030204" pitchFamily="18" charset="0"/>
                <a:ea typeface="Cambria" panose="02040503050406030204" pitchFamily="18" charset="0"/>
              </a:rPr>
              <a:t> &lt; 5000 keV</a:t>
            </a:r>
          </a:p>
          <a:p>
            <a:r>
              <a:rPr lang="en-US" sz="1600" i="1" dirty="0">
                <a:latin typeface="Cambria" panose="02040503050406030204" pitchFamily="18" charset="0"/>
                <a:ea typeface="Cambria" panose="02040503050406030204" pitchFamily="18" charset="0"/>
              </a:rPr>
              <a:t>R</a:t>
            </a:r>
            <a:r>
              <a:rPr lang="en-US" sz="1600" dirty="0">
                <a:latin typeface="Cambria" panose="02040503050406030204" pitchFamily="18" charset="0"/>
                <a:ea typeface="Cambria" panose="02040503050406030204" pitchFamily="18" charset="0"/>
              </a:rPr>
              <a:t> </a:t>
            </a:r>
            <a:r>
              <a:rPr lang="zh-CN" altLang="en-US" sz="1600" dirty="0">
                <a:latin typeface="Cambria" panose="02040503050406030204" pitchFamily="18" charset="0"/>
                <a:ea typeface="Cambria" panose="02040503050406030204" pitchFamily="18" charset="0"/>
              </a:rPr>
              <a:t>≤</a:t>
            </a:r>
            <a:r>
              <a:rPr lang="en-US" sz="1600" dirty="0">
                <a:latin typeface="Cambria" panose="02040503050406030204" pitchFamily="18" charset="0"/>
                <a:ea typeface="Cambria" panose="02040503050406030204" pitchFamily="18" charset="0"/>
              </a:rPr>
              <a:t> 0.05 (90% CI)</a:t>
            </a:r>
          </a:p>
          <a:p>
            <a:r>
              <a:rPr lang="en-US" altLang="zh-CN" sz="1600" i="1" dirty="0">
                <a:solidFill>
                  <a:srgbClr val="FF0000"/>
                </a:solidFill>
                <a:latin typeface="Cambria" panose="02040503050406030204" pitchFamily="18" charset="0"/>
                <a:ea typeface="Cambria" panose="02040503050406030204" pitchFamily="18" charset="0"/>
              </a:rPr>
              <a:t>τ</a:t>
            </a:r>
            <a:r>
              <a:rPr lang="en-US" altLang="zh-CN" sz="1600" dirty="0">
                <a:solidFill>
                  <a:srgbClr val="FF0000"/>
                </a:solidFill>
                <a:latin typeface="Cambria" panose="02040503050406030204" pitchFamily="18" charset="0"/>
                <a:ea typeface="Cambria" panose="02040503050406030204" pitchFamily="18" charset="0"/>
              </a:rPr>
              <a:t> ≤ 0.02 fs (90% CI)</a:t>
            </a:r>
            <a:endParaRPr lang="en-US" sz="16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747452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E2B899-55B6-4D5A-8FD1-9459F1FD6513}"/>
              </a:ext>
            </a:extLst>
          </p:cNvPr>
          <p:cNvSpPr>
            <a:spLocks noGrp="1"/>
          </p:cNvSpPr>
          <p:nvPr>
            <p:ph type="title"/>
          </p:nvPr>
        </p:nvSpPr>
        <p:spPr>
          <a:xfrm>
            <a:off x="76200" y="316396"/>
            <a:ext cx="8991600" cy="424506"/>
          </a:xfrm>
        </p:spPr>
        <p:txBody>
          <a:bodyPr/>
          <a:lstStyle/>
          <a:p>
            <a:r>
              <a:rPr lang="en-US" altLang="zh-CN" dirty="0"/>
              <a:t>Summary &amp; Outlook</a:t>
            </a:r>
            <a:endParaRPr lang="en-US" dirty="0"/>
          </a:p>
        </p:txBody>
      </p:sp>
      <p:sp>
        <p:nvSpPr>
          <p:cNvPr id="4" name="Footer Placeholder 3">
            <a:extLst>
              <a:ext uri="{FF2B5EF4-FFF2-40B4-BE49-F238E27FC236}">
                <a16:creationId xmlns:a16="http://schemas.microsoft.com/office/drawing/2014/main" id="{7D126214-3C3E-4F36-9820-BA496A5AE6F4}"/>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DEA4F51A-FF4D-4E5D-B318-3650DF4CD6B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79</a:t>
            </a:fld>
            <a:r>
              <a:rPr lang="en-US" dirty="0"/>
              <a:t> / 40</a:t>
            </a:r>
          </a:p>
        </p:txBody>
      </p:sp>
      <p:sp>
        <p:nvSpPr>
          <p:cNvPr id="6" name="Content Placeholder 5">
            <a:extLst>
              <a:ext uri="{FF2B5EF4-FFF2-40B4-BE49-F238E27FC236}">
                <a16:creationId xmlns:a16="http://schemas.microsoft.com/office/drawing/2014/main" id="{84A8DC77-6299-4A4E-8CB4-9E2C1974C339}"/>
              </a:ext>
            </a:extLst>
          </p:cNvPr>
          <p:cNvSpPr>
            <a:spLocks noGrp="1"/>
          </p:cNvSpPr>
          <p:nvPr>
            <p:ph idx="1"/>
          </p:nvPr>
        </p:nvSpPr>
        <p:spPr>
          <a:xfrm>
            <a:off x="76200" y="1219200"/>
            <a:ext cx="8990922" cy="4785360"/>
          </a:xfrm>
        </p:spPr>
        <p:txBody>
          <a:bodyPr/>
          <a:lstStyle/>
          <a:p>
            <a:r>
              <a:rPr lang="en-US" altLang="zh-CN" sz="2000" dirty="0"/>
              <a:t>Check out our technical </a:t>
            </a:r>
            <a:r>
              <a:rPr lang="en-US" altLang="zh-CN" sz="2000"/>
              <a:t>paper draft </a:t>
            </a:r>
            <a:r>
              <a:rPr lang="en-US" altLang="zh-CN" sz="2000">
                <a:hlinkClick r:id="rId3"/>
              </a:rPr>
              <a:t>https</a:t>
            </a:r>
            <a:r>
              <a:rPr lang="en-US" altLang="zh-CN" sz="2000" dirty="0">
                <a:hlinkClick r:id="rId3"/>
              </a:rPr>
              <a:t>://wikihost.nscl.msu.edu/pxct/</a:t>
            </a:r>
            <a:endParaRPr lang="en-US" altLang="zh-CN" sz="2000" dirty="0"/>
          </a:p>
          <a:p>
            <a:r>
              <a:rPr lang="en-US" altLang="zh-CN" sz="2000" dirty="0"/>
              <a:t>We are open to new ideas and collaborations!</a:t>
            </a:r>
          </a:p>
        </p:txBody>
      </p:sp>
      <p:pic>
        <p:nvPicPr>
          <p:cNvPr id="7" name="Picture 6">
            <a:extLst>
              <a:ext uri="{FF2B5EF4-FFF2-40B4-BE49-F238E27FC236}">
                <a16:creationId xmlns:a16="http://schemas.microsoft.com/office/drawing/2014/main" id="{9163E63E-6ED9-4CDF-B029-51D662F60BAF}"/>
              </a:ext>
            </a:extLst>
          </p:cNvPr>
          <p:cNvPicPr>
            <a:picLocks noChangeAspect="1"/>
          </p:cNvPicPr>
          <p:nvPr/>
        </p:nvPicPr>
        <p:blipFill>
          <a:blip r:embed="rId4"/>
          <a:stretch>
            <a:fillRect/>
          </a:stretch>
        </p:blipFill>
        <p:spPr>
          <a:xfrm>
            <a:off x="365421" y="2345552"/>
            <a:ext cx="8412480" cy="2455048"/>
          </a:xfrm>
          <a:prstGeom prst="rect">
            <a:avLst/>
          </a:prstGeom>
        </p:spPr>
      </p:pic>
      <p:sp>
        <p:nvSpPr>
          <p:cNvPr id="8" name="TextBox 7">
            <a:extLst>
              <a:ext uri="{FF2B5EF4-FFF2-40B4-BE49-F238E27FC236}">
                <a16:creationId xmlns:a16="http://schemas.microsoft.com/office/drawing/2014/main" id="{801632C1-CF35-4C63-B6B3-1F43D8BE6541}"/>
              </a:ext>
            </a:extLst>
          </p:cNvPr>
          <p:cNvSpPr txBox="1"/>
          <p:nvPr/>
        </p:nvSpPr>
        <p:spPr>
          <a:xfrm>
            <a:off x="3011318" y="5557620"/>
            <a:ext cx="3121367" cy="369332"/>
          </a:xfrm>
          <a:prstGeom prst="rect">
            <a:avLst/>
          </a:prstGeom>
          <a:noFill/>
        </p:spPr>
        <p:txBody>
          <a:bodyPr wrap="none" rtlCol="0">
            <a:spAutoFit/>
          </a:bodyPr>
          <a:lstStyle/>
          <a:p>
            <a:r>
              <a:rPr lang="en-US" dirty="0"/>
              <a:t>Thank you for your attention!</a:t>
            </a:r>
          </a:p>
        </p:txBody>
      </p:sp>
    </p:spTree>
    <p:extLst>
      <p:ext uri="{BB962C8B-B14F-4D97-AF65-F5344CB8AC3E}">
        <p14:creationId xmlns:p14="http://schemas.microsoft.com/office/powerpoint/2010/main" val="1053726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7BCC77-6B32-411E-8747-88F3013DD277}"/>
              </a:ext>
            </a:extLst>
          </p:cNvPr>
          <p:cNvSpPr>
            <a:spLocks noGrp="1"/>
          </p:cNvSpPr>
          <p:nvPr>
            <p:ph type="title"/>
          </p:nvPr>
        </p:nvSpPr>
        <p:spPr>
          <a:xfrm>
            <a:off x="76200" y="316396"/>
            <a:ext cx="8991600" cy="424506"/>
          </a:xfrm>
        </p:spPr>
        <p:txBody>
          <a:bodyPr/>
          <a:lstStyle/>
          <a:p>
            <a:r>
              <a:rPr lang="en-US" altLang="zh-CN" baseline="30000" dirty="0"/>
              <a:t>3</a:t>
            </a:r>
            <a:r>
              <a:rPr lang="en-US" altLang="zh-CN" dirty="0"/>
              <a:t>He(</a:t>
            </a:r>
            <a:r>
              <a:rPr lang="en-US" altLang="zh-CN" baseline="30000" dirty="0"/>
              <a:t>32</a:t>
            </a:r>
            <a:r>
              <a:rPr lang="en-US" altLang="zh-CN" dirty="0"/>
              <a:t>S,</a:t>
            </a:r>
            <a:r>
              <a:rPr lang="el-GR" altLang="zh-CN" i="1" dirty="0"/>
              <a:t>α</a:t>
            </a:r>
            <a:r>
              <a:rPr lang="en-US" altLang="zh-CN" i="1" dirty="0"/>
              <a:t>γ</a:t>
            </a:r>
            <a:r>
              <a:rPr lang="el-GR" altLang="zh-CN" dirty="0"/>
              <a:t>)</a:t>
            </a:r>
            <a:r>
              <a:rPr lang="el-GR" altLang="zh-CN" baseline="30000" dirty="0"/>
              <a:t>31</a:t>
            </a:r>
            <a:r>
              <a:rPr lang="en-US" altLang="zh-CN" dirty="0"/>
              <a:t>S Reaction with DSL1</a:t>
            </a:r>
            <a:endParaRPr lang="en-US" dirty="0"/>
          </a:p>
        </p:txBody>
      </p:sp>
      <p:sp>
        <p:nvSpPr>
          <p:cNvPr id="4" name="Footer Placeholder 3">
            <a:extLst>
              <a:ext uri="{FF2B5EF4-FFF2-40B4-BE49-F238E27FC236}">
                <a16:creationId xmlns:a16="http://schemas.microsoft.com/office/drawing/2014/main" id="{2F173917-5146-4BA4-A9D5-0A792243EDC7}"/>
              </a:ext>
            </a:extLst>
          </p:cNvPr>
          <p:cNvSpPr>
            <a:spLocks noGrp="1"/>
          </p:cNvSpPr>
          <p:nvPr>
            <p:ph type="ftr" sz="quarter" idx="10"/>
          </p:nvPr>
        </p:nvSpPr>
        <p:spPr/>
        <p:txBody>
          <a:bodyPr/>
          <a:lstStyle/>
          <a:p>
            <a:pPr>
              <a:defRPr/>
            </a:pPr>
            <a:r>
              <a:rPr lang="en-US" dirty="0"/>
              <a:t>Lijie Sun, NS2024 @ ANL</a:t>
            </a:r>
            <a:endParaRPr lang="nl-NL" dirty="0"/>
          </a:p>
        </p:txBody>
      </p:sp>
      <p:sp>
        <p:nvSpPr>
          <p:cNvPr id="5" name="Slide Number Placeholder 4">
            <a:extLst>
              <a:ext uri="{FF2B5EF4-FFF2-40B4-BE49-F238E27FC236}">
                <a16:creationId xmlns:a16="http://schemas.microsoft.com/office/drawing/2014/main" id="{31FAF7A2-55D6-41E7-A3CD-0D7711CC329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a:t>
            </a:fld>
            <a:r>
              <a:rPr lang="en-US" dirty="0"/>
              <a:t> / 40</a:t>
            </a:r>
          </a:p>
        </p:txBody>
      </p:sp>
      <p:pic>
        <p:nvPicPr>
          <p:cNvPr id="6" name="Content Placeholder 19">
            <a:extLst>
              <a:ext uri="{FF2B5EF4-FFF2-40B4-BE49-F238E27FC236}">
                <a16:creationId xmlns:a16="http://schemas.microsoft.com/office/drawing/2014/main" id="{CFDECA3F-567D-45E9-9A24-CC6D89593017}"/>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52401" y="1511227"/>
            <a:ext cx="4572000" cy="2832173"/>
          </a:xfrm>
        </p:spPr>
      </p:pic>
      <p:sp>
        <p:nvSpPr>
          <p:cNvPr id="7" name="TextBox 6">
            <a:extLst>
              <a:ext uri="{FF2B5EF4-FFF2-40B4-BE49-F238E27FC236}">
                <a16:creationId xmlns:a16="http://schemas.microsoft.com/office/drawing/2014/main" id="{B4922C38-31BE-4FEF-88F8-5D7F6BF83D06}"/>
              </a:ext>
            </a:extLst>
          </p:cNvPr>
          <p:cNvSpPr txBox="1"/>
          <p:nvPr/>
        </p:nvSpPr>
        <p:spPr>
          <a:xfrm>
            <a:off x="1070205" y="1672930"/>
            <a:ext cx="2836033" cy="369332"/>
          </a:xfrm>
          <a:prstGeom prst="rect">
            <a:avLst/>
          </a:prstGeom>
          <a:noFill/>
        </p:spPr>
        <p:txBody>
          <a:bodyPr wrap="none">
            <a:spAutoFit/>
          </a:bodyPr>
          <a:lstStyle/>
          <a:p>
            <a:pPr algn="ctr"/>
            <a:r>
              <a:rPr lang="en-US" altLang="zh-CN" dirty="0">
                <a:latin typeface="Cambria" panose="02040503050406030204" pitchFamily="18" charset="0"/>
                <a:ea typeface="Cambria" panose="02040503050406030204" pitchFamily="18" charset="0"/>
              </a:rPr>
              <a:t>Δ</a:t>
            </a:r>
            <a:r>
              <a:rPr lang="en-US" altLang="zh-CN" i="1" dirty="0">
                <a:latin typeface="Cambria" panose="02040503050406030204" pitchFamily="18" charset="0"/>
                <a:ea typeface="Cambria" panose="02040503050406030204" pitchFamily="18" charset="0"/>
              </a:rPr>
              <a:t>E</a:t>
            </a:r>
            <a:r>
              <a:rPr lang="en-US" altLang="zh-CN" dirty="0">
                <a:latin typeface="Cambria" panose="02040503050406030204" pitchFamily="18" charset="0"/>
                <a:ea typeface="Cambria" panose="02040503050406030204" pitchFamily="18" charset="0"/>
              </a:rPr>
              <a:t>-</a:t>
            </a:r>
            <a:r>
              <a:rPr lang="en-US" altLang="zh-CN" i="1" dirty="0">
                <a:latin typeface="Cambria" panose="02040503050406030204" pitchFamily="18" charset="0"/>
                <a:ea typeface="Cambria" panose="02040503050406030204" pitchFamily="18" charset="0"/>
              </a:rPr>
              <a:t>E</a:t>
            </a:r>
            <a:r>
              <a:rPr lang="en-US" altLang="zh-CN" dirty="0">
                <a:latin typeface="Cambria" panose="02040503050406030204" pitchFamily="18" charset="0"/>
                <a:ea typeface="Cambria" panose="02040503050406030204" pitchFamily="18" charset="0"/>
              </a:rPr>
              <a:t> particle identification</a:t>
            </a:r>
            <a:endParaRPr lang="zh-CN" altLang="en-US" dirty="0">
              <a:latin typeface="Cambria" panose="02040503050406030204" pitchFamily="18" charset="0"/>
            </a:endParaRPr>
          </a:p>
        </p:txBody>
      </p:sp>
      <p:pic>
        <p:nvPicPr>
          <p:cNvPr id="8" name="Picture 7">
            <a:extLst>
              <a:ext uri="{FF2B5EF4-FFF2-40B4-BE49-F238E27FC236}">
                <a16:creationId xmlns:a16="http://schemas.microsoft.com/office/drawing/2014/main" id="{F955DD9A-A021-47DE-99D8-AD5DB0A6D2A0}"/>
              </a:ext>
            </a:extLst>
          </p:cNvPr>
          <p:cNvPicPr>
            <a:picLocks noChangeAspect="1"/>
          </p:cNvPicPr>
          <p:nvPr/>
        </p:nvPicPr>
        <p:blipFill>
          <a:blip r:embed="rId4"/>
          <a:stretch>
            <a:fillRect/>
          </a:stretch>
        </p:blipFill>
        <p:spPr>
          <a:xfrm>
            <a:off x="4677191" y="1450690"/>
            <a:ext cx="4390609" cy="2844000"/>
          </a:xfrm>
          <a:prstGeom prst="rect">
            <a:avLst/>
          </a:prstGeom>
        </p:spPr>
      </p:pic>
      <p:sp>
        <p:nvSpPr>
          <p:cNvPr id="9" name="TextBox 8">
            <a:extLst>
              <a:ext uri="{FF2B5EF4-FFF2-40B4-BE49-F238E27FC236}">
                <a16:creationId xmlns:a16="http://schemas.microsoft.com/office/drawing/2014/main" id="{9100A1AC-3197-438B-AFF2-11E10E8C663B}"/>
              </a:ext>
            </a:extLst>
          </p:cNvPr>
          <p:cNvSpPr txBox="1"/>
          <p:nvPr/>
        </p:nvSpPr>
        <p:spPr>
          <a:xfrm>
            <a:off x="8213672" y="2511130"/>
            <a:ext cx="614271"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Raw</a:t>
            </a:r>
          </a:p>
        </p:txBody>
      </p:sp>
      <p:sp>
        <p:nvSpPr>
          <p:cNvPr id="10" name="TextBox 9">
            <a:extLst>
              <a:ext uri="{FF2B5EF4-FFF2-40B4-BE49-F238E27FC236}">
                <a16:creationId xmlns:a16="http://schemas.microsoft.com/office/drawing/2014/main" id="{6E75222D-7BE8-43B3-90BB-1F4B9416BAFF}"/>
              </a:ext>
            </a:extLst>
          </p:cNvPr>
          <p:cNvSpPr txBox="1"/>
          <p:nvPr/>
        </p:nvSpPr>
        <p:spPr>
          <a:xfrm>
            <a:off x="5157801" y="3599564"/>
            <a:ext cx="1578958" cy="338554"/>
          </a:xfrm>
          <a:prstGeom prst="rect">
            <a:avLst/>
          </a:prstGeom>
          <a:noFill/>
        </p:spPr>
        <p:txBody>
          <a:bodyPr wrap="none">
            <a:spAutoFit/>
          </a:bodyPr>
          <a:lstStyle/>
          <a:p>
            <a:r>
              <a:rPr lang="en-US" altLang="zh-CN" sz="1600" dirty="0">
                <a:solidFill>
                  <a:srgbClr val="0000FF"/>
                </a:solidFill>
                <a:latin typeface="Cambria" panose="02040503050406030204" pitchFamily="18" charset="0"/>
                <a:ea typeface="Cambria" panose="02040503050406030204" pitchFamily="18" charset="0"/>
              </a:rPr>
              <a:t>39-MeV </a:t>
            </a:r>
            <a:r>
              <a:rPr lang="en-US" altLang="zh-CN" sz="1600" i="1" dirty="0">
                <a:solidFill>
                  <a:srgbClr val="0000FF"/>
                </a:solidFill>
                <a:latin typeface="Cambria" panose="02040503050406030204" pitchFamily="18" charset="0"/>
                <a:ea typeface="Cambria" panose="02040503050406030204" pitchFamily="18" charset="0"/>
              </a:rPr>
              <a:t>α</a:t>
            </a:r>
            <a:r>
              <a:rPr lang="en-US" altLang="zh-CN" sz="1600" dirty="0">
                <a:solidFill>
                  <a:srgbClr val="0000FF"/>
                </a:solidFill>
                <a:latin typeface="Cambria" panose="02040503050406030204" pitchFamily="18" charset="0"/>
                <a:ea typeface="Cambria" panose="02040503050406030204" pitchFamily="18" charset="0"/>
              </a:rPr>
              <a:t>-gated</a:t>
            </a:r>
            <a:endParaRPr lang="zh-CN" altLang="en-US" sz="1600" dirty="0">
              <a:solidFill>
                <a:srgbClr val="0000FF"/>
              </a:solidFill>
              <a:latin typeface="Cambria" panose="02040503050406030204" pitchFamily="18" charset="0"/>
            </a:endParaRPr>
          </a:p>
        </p:txBody>
      </p:sp>
      <p:sp>
        <p:nvSpPr>
          <p:cNvPr id="11" name="TextBox 10">
            <a:extLst>
              <a:ext uri="{FF2B5EF4-FFF2-40B4-BE49-F238E27FC236}">
                <a16:creationId xmlns:a16="http://schemas.microsoft.com/office/drawing/2014/main" id="{316F6889-42FF-4532-A5D0-A47AE1F6751F}"/>
              </a:ext>
            </a:extLst>
          </p:cNvPr>
          <p:cNvSpPr txBox="1"/>
          <p:nvPr/>
        </p:nvSpPr>
        <p:spPr>
          <a:xfrm>
            <a:off x="7393360" y="3032862"/>
            <a:ext cx="930896" cy="369332"/>
          </a:xfrm>
          <a:prstGeom prst="rect">
            <a:avLst/>
          </a:prstGeom>
          <a:noFill/>
        </p:spPr>
        <p:txBody>
          <a:bodyPr wrap="none">
            <a:spAutoFit/>
          </a:bodyPr>
          <a:lstStyle/>
          <a:p>
            <a:r>
              <a:rPr lang="en-US" altLang="zh-CN" i="1" dirty="0">
                <a:solidFill>
                  <a:srgbClr val="FF0000"/>
                </a:solidFill>
                <a:latin typeface="Cambria" panose="02040503050406030204" pitchFamily="18" charset="0"/>
                <a:ea typeface="Cambria" panose="02040503050406030204" pitchFamily="18" charset="0"/>
              </a:rPr>
              <a:t>α</a:t>
            </a:r>
            <a:r>
              <a:rPr lang="en-US" altLang="zh-CN" dirty="0">
                <a:solidFill>
                  <a:srgbClr val="FF0000"/>
                </a:solidFill>
                <a:latin typeface="Cambria" panose="02040503050406030204" pitchFamily="18" charset="0"/>
                <a:ea typeface="Cambria" panose="02040503050406030204" pitchFamily="18" charset="0"/>
              </a:rPr>
              <a:t>-gated</a:t>
            </a:r>
          </a:p>
        </p:txBody>
      </p:sp>
      <p:sp>
        <p:nvSpPr>
          <p:cNvPr id="12" name="TextBox 11">
            <a:extLst>
              <a:ext uri="{FF2B5EF4-FFF2-40B4-BE49-F238E27FC236}">
                <a16:creationId xmlns:a16="http://schemas.microsoft.com/office/drawing/2014/main" id="{B8842C96-E05F-439A-97A8-61665525F3F9}"/>
              </a:ext>
            </a:extLst>
          </p:cNvPr>
          <p:cNvSpPr txBox="1"/>
          <p:nvPr/>
        </p:nvSpPr>
        <p:spPr>
          <a:xfrm>
            <a:off x="7393360" y="1570660"/>
            <a:ext cx="1518364" cy="369332"/>
          </a:xfrm>
          <a:prstGeom prst="rect">
            <a:avLst/>
          </a:prstGeom>
          <a:noFill/>
        </p:spPr>
        <p:txBody>
          <a:bodyPr wrap="none">
            <a:spAutoFit/>
          </a:bodyPr>
          <a:lstStyle/>
          <a:p>
            <a:r>
              <a:rPr lang="el-GR" altLang="zh-CN" i="1" dirty="0">
                <a:latin typeface="Cambria" panose="02040503050406030204" pitchFamily="18" charset="0"/>
                <a:ea typeface="Cambria" panose="02040503050406030204" pitchFamily="18" charset="0"/>
              </a:rPr>
              <a:t>γ</a:t>
            </a:r>
            <a:r>
              <a:rPr lang="el-GR" altLang="zh-CN" dirty="0">
                <a:latin typeface="Cambria" panose="02040503050406030204" pitchFamily="18" charset="0"/>
                <a:ea typeface="Cambria" panose="02040503050406030204" pitchFamily="18" charset="0"/>
              </a:rPr>
              <a:t>-</a:t>
            </a:r>
            <a:r>
              <a:rPr lang="en-US" altLang="zh-CN" dirty="0">
                <a:latin typeface="Cambria" panose="02040503050406030204" pitchFamily="18" charset="0"/>
                <a:ea typeface="Cambria" panose="02040503050406030204" pitchFamily="18" charset="0"/>
              </a:rPr>
              <a:t>ray spectra</a:t>
            </a:r>
            <a:endParaRPr lang="zh-CN" altLang="en-US" sz="1200" dirty="0">
              <a:latin typeface="Cambria" panose="02040503050406030204" pitchFamily="18" charset="0"/>
            </a:endParaRPr>
          </a:p>
        </p:txBody>
      </p:sp>
      <p:sp>
        <p:nvSpPr>
          <p:cNvPr id="13" name="Arrow: Right 12">
            <a:extLst>
              <a:ext uri="{FF2B5EF4-FFF2-40B4-BE49-F238E27FC236}">
                <a16:creationId xmlns:a16="http://schemas.microsoft.com/office/drawing/2014/main" id="{81B4FC9D-A1D0-4864-A83B-09016667352C}"/>
              </a:ext>
            </a:extLst>
          </p:cNvPr>
          <p:cNvSpPr/>
          <p:nvPr/>
        </p:nvSpPr>
        <p:spPr>
          <a:xfrm rot="20746633">
            <a:off x="3112911" y="3234496"/>
            <a:ext cx="2007941" cy="227528"/>
          </a:xfrm>
          <a:prstGeom prst="rightArrow">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4" name="TextBox 13">
            <a:extLst>
              <a:ext uri="{FF2B5EF4-FFF2-40B4-BE49-F238E27FC236}">
                <a16:creationId xmlns:a16="http://schemas.microsoft.com/office/drawing/2014/main" id="{36008AE6-F588-45A0-B32E-D00CB94C6C27}"/>
              </a:ext>
            </a:extLst>
          </p:cNvPr>
          <p:cNvSpPr txBox="1"/>
          <p:nvPr/>
        </p:nvSpPr>
        <p:spPr>
          <a:xfrm>
            <a:off x="106531" y="5645024"/>
            <a:ext cx="3900427" cy="338554"/>
          </a:xfrm>
          <a:prstGeom prst="rect">
            <a:avLst/>
          </a:prstGeom>
          <a:noFill/>
        </p:spPr>
        <p:txBody>
          <a:bodyPr wrap="none">
            <a:spAutoFit/>
          </a:bodyPr>
          <a:lstStyle/>
          <a:p>
            <a:r>
              <a:rPr lang="en-US" altLang="zh-CN" sz="1600" dirty="0">
                <a:solidFill>
                  <a:srgbClr val="000066"/>
                </a:solidFill>
                <a:latin typeface="Arial Narrow" panose="020B0606020202030204" pitchFamily="34" charset="0"/>
              </a:rPr>
              <a:t>L. J. Sun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Lett. B 839, 137801 (2023).</a:t>
            </a:r>
            <a:endParaRPr lang="zh-CN" altLang="en-US" sz="1600" dirty="0">
              <a:solidFill>
                <a:srgbClr val="000066"/>
              </a:solidFill>
              <a:latin typeface="Arial Narrow" panose="020B0606020202030204" pitchFamily="34" charset="0"/>
            </a:endParaRPr>
          </a:p>
        </p:txBody>
      </p:sp>
    </p:spTree>
    <p:extLst>
      <p:ext uri="{BB962C8B-B14F-4D97-AF65-F5344CB8AC3E}">
        <p14:creationId xmlns:p14="http://schemas.microsoft.com/office/powerpoint/2010/main" val="1220907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BD4232-A8D5-48D7-9604-D8429E875265}"/>
              </a:ext>
            </a:extLst>
          </p:cNvPr>
          <p:cNvSpPr>
            <a:spLocks noGrp="1"/>
          </p:cNvSpPr>
          <p:nvPr>
            <p:ph type="title"/>
          </p:nvPr>
        </p:nvSpPr>
        <p:spPr>
          <a:xfrm>
            <a:off x="76200" y="316396"/>
            <a:ext cx="8991600" cy="424506"/>
          </a:xfrm>
        </p:spPr>
        <p:txBody>
          <a:bodyPr/>
          <a:lstStyle/>
          <a:p>
            <a:r>
              <a:rPr lang="en-US" dirty="0"/>
              <a:t>Bayesian-MCMC-DSAM Analysis</a:t>
            </a:r>
          </a:p>
        </p:txBody>
      </p:sp>
      <p:sp>
        <p:nvSpPr>
          <p:cNvPr id="4" name="Footer Placeholder 3">
            <a:extLst>
              <a:ext uri="{FF2B5EF4-FFF2-40B4-BE49-F238E27FC236}">
                <a16:creationId xmlns:a16="http://schemas.microsoft.com/office/drawing/2014/main" id="{1862F2DA-DAD5-44AD-A3E0-1CD1255B676E}"/>
              </a:ext>
            </a:extLst>
          </p:cNvPr>
          <p:cNvSpPr>
            <a:spLocks noGrp="1"/>
          </p:cNvSpPr>
          <p:nvPr>
            <p:ph type="ftr" sz="quarter" idx="10"/>
          </p:nvPr>
        </p:nvSpPr>
        <p:spPr/>
        <p:txBody>
          <a:bodyPr/>
          <a:lstStyle/>
          <a:p>
            <a:pPr>
              <a:defRPr/>
            </a:pPr>
            <a:r>
              <a:rPr lang="en-US"/>
              <a:t>Lijie Sun, NS2024 @ ANL</a:t>
            </a:r>
            <a:endParaRPr lang="nl-NL" dirty="0"/>
          </a:p>
        </p:txBody>
      </p:sp>
      <p:sp>
        <p:nvSpPr>
          <p:cNvPr id="5" name="Slide Number Placeholder 4">
            <a:extLst>
              <a:ext uri="{FF2B5EF4-FFF2-40B4-BE49-F238E27FC236}">
                <a16:creationId xmlns:a16="http://schemas.microsoft.com/office/drawing/2014/main" id="{5736E0B4-5AC8-4037-8794-C13EF027F36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9</a:t>
            </a:fld>
            <a:r>
              <a:rPr lang="en-US" dirty="0"/>
              <a:t> / 40</a:t>
            </a:r>
          </a:p>
        </p:txBody>
      </p:sp>
      <p:pic>
        <p:nvPicPr>
          <p:cNvPr id="6" name="Content Placeholder 16">
            <a:extLst>
              <a:ext uri="{FF2B5EF4-FFF2-40B4-BE49-F238E27FC236}">
                <a16:creationId xmlns:a16="http://schemas.microsoft.com/office/drawing/2014/main" id="{B2B64B95-727A-472B-B38A-3C5C89C18F18}"/>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76200" y="1066800"/>
            <a:ext cx="4330239" cy="2940233"/>
          </a:xfrm>
          <a:prstGeom prst="rect">
            <a:avLst/>
          </a:prstGeom>
        </p:spPr>
      </p:pic>
      <p:pic>
        <p:nvPicPr>
          <p:cNvPr id="7" name="Content Placeholder 24">
            <a:extLst>
              <a:ext uri="{FF2B5EF4-FFF2-40B4-BE49-F238E27FC236}">
                <a16:creationId xmlns:a16="http://schemas.microsoft.com/office/drawing/2014/main" id="{F82CD471-8CE7-4895-9ACF-F2A65705F6D8}"/>
              </a:ext>
            </a:extLst>
          </p:cNvPr>
          <p:cNvPicPr>
            <a:picLocks noChangeAspect="1"/>
          </p:cNvPicPr>
          <p:nvPr/>
        </p:nvPicPr>
        <p:blipFill>
          <a:blip r:embed="rId3"/>
          <a:stretch>
            <a:fillRect/>
          </a:stretch>
        </p:blipFill>
        <p:spPr bwMode="auto">
          <a:xfrm>
            <a:off x="4501803" y="1033130"/>
            <a:ext cx="4565997" cy="4529470"/>
          </a:xfrm>
          <a:prstGeom prst="rect">
            <a:avLst/>
          </a:prstGeom>
          <a:noFill/>
          <a:ln w="9525">
            <a:noFill/>
            <a:miter lim="800000"/>
            <a:headEnd/>
            <a:tailEnd/>
          </a:ln>
        </p:spPr>
      </p:pic>
      <p:cxnSp>
        <p:nvCxnSpPr>
          <p:cNvPr id="8" name="Straight Connector 7">
            <a:extLst>
              <a:ext uri="{FF2B5EF4-FFF2-40B4-BE49-F238E27FC236}">
                <a16:creationId xmlns:a16="http://schemas.microsoft.com/office/drawing/2014/main" id="{BA0A9C22-EB8C-4E0D-9335-0035A291DC4D}"/>
              </a:ext>
            </a:extLst>
          </p:cNvPr>
          <p:cNvCxnSpPr>
            <a:cxnSpLocks/>
          </p:cNvCxnSpPr>
          <p:nvPr/>
        </p:nvCxnSpPr>
        <p:spPr>
          <a:xfrm>
            <a:off x="410093" y="5147980"/>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AFA3066E-7198-4474-9715-F24EE90B5997}"/>
              </a:ext>
            </a:extLst>
          </p:cNvPr>
          <p:cNvCxnSpPr>
            <a:cxnSpLocks/>
          </p:cNvCxnSpPr>
          <p:nvPr/>
        </p:nvCxnSpPr>
        <p:spPr>
          <a:xfrm>
            <a:off x="410093" y="4352609"/>
            <a:ext cx="990600" cy="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Arrow Connector 9">
            <a:extLst>
              <a:ext uri="{FF2B5EF4-FFF2-40B4-BE49-F238E27FC236}">
                <a16:creationId xmlns:a16="http://schemas.microsoft.com/office/drawing/2014/main" id="{DC37BB27-73AE-478E-8936-6D9CEE89C01C}"/>
              </a:ext>
            </a:extLst>
          </p:cNvPr>
          <p:cNvCxnSpPr>
            <a:cxnSpLocks/>
          </p:cNvCxnSpPr>
          <p:nvPr/>
        </p:nvCxnSpPr>
        <p:spPr>
          <a:xfrm>
            <a:off x="911743" y="4378009"/>
            <a:ext cx="0" cy="751547"/>
          </a:xfrm>
          <a:prstGeom prst="straightConnector1">
            <a:avLst/>
          </a:prstGeom>
          <a:ln>
            <a:solidFill>
              <a:srgbClr val="000099"/>
            </a:solidFill>
            <a:tailEnd type="triangle"/>
          </a:ln>
        </p:spPr>
        <p:style>
          <a:lnRef idx="2">
            <a:schemeClr val="accent3"/>
          </a:lnRef>
          <a:fillRef idx="0">
            <a:schemeClr val="accent3"/>
          </a:fillRef>
          <a:effectRef idx="1">
            <a:schemeClr val="accent3"/>
          </a:effectRef>
          <a:fontRef idx="minor">
            <a:schemeClr val="tx1"/>
          </a:fontRef>
        </p:style>
      </p:cxnSp>
      <p:sp>
        <p:nvSpPr>
          <p:cNvPr id="11" name="TextBox 10">
            <a:extLst>
              <a:ext uri="{FF2B5EF4-FFF2-40B4-BE49-F238E27FC236}">
                <a16:creationId xmlns:a16="http://schemas.microsoft.com/office/drawing/2014/main" id="{A2B956C2-5B5C-48D0-9533-21D076B25677}"/>
              </a:ext>
            </a:extLst>
          </p:cNvPr>
          <p:cNvSpPr txBox="1"/>
          <p:nvPr/>
        </p:nvSpPr>
        <p:spPr>
          <a:xfrm>
            <a:off x="1013156" y="4507163"/>
            <a:ext cx="129844" cy="307777"/>
          </a:xfrm>
          <a:prstGeom prst="rect">
            <a:avLst/>
          </a:prstGeom>
          <a:noFill/>
        </p:spPr>
        <p:txBody>
          <a:bodyPr wrap="none" lIns="0" tIns="0" rIns="0" bIns="0" rtlCol="0">
            <a:spAutoFit/>
          </a:bodyPr>
          <a:lstStyle/>
          <a:p>
            <a:pPr algn="ctr"/>
            <a:r>
              <a:rPr lang="en-US" altLang="zh-CN" sz="2000" i="1" dirty="0">
                <a:solidFill>
                  <a:srgbClr val="000099"/>
                </a:solidFill>
                <a:latin typeface="Cambria Math" panose="02040503050406030204" pitchFamily="18" charset="0"/>
                <a:ea typeface="Cambria Math" panose="02040503050406030204" pitchFamily="18" charset="0"/>
              </a:rPr>
              <a:t>γ</a:t>
            </a:r>
            <a:endParaRPr lang="zh-CN" altLang="en-US" i="1" dirty="0">
              <a:solidFill>
                <a:srgbClr val="000099"/>
              </a:solidFill>
              <a:latin typeface="Cambria Math" panose="02040503050406030204" pitchFamily="18" charset="0"/>
            </a:endParaRPr>
          </a:p>
        </p:txBody>
      </p:sp>
      <p:sp>
        <p:nvSpPr>
          <p:cNvPr id="12" name="TextBox 11">
            <a:extLst>
              <a:ext uri="{FF2B5EF4-FFF2-40B4-BE49-F238E27FC236}">
                <a16:creationId xmlns:a16="http://schemas.microsoft.com/office/drawing/2014/main" id="{7AE22FC9-61F3-4BC8-9485-1C433D243897}"/>
              </a:ext>
            </a:extLst>
          </p:cNvPr>
          <p:cNvSpPr txBox="1"/>
          <p:nvPr/>
        </p:nvSpPr>
        <p:spPr>
          <a:xfrm>
            <a:off x="751008" y="5238690"/>
            <a:ext cx="315792" cy="307777"/>
          </a:xfrm>
          <a:prstGeom prst="rect">
            <a:avLst/>
          </a:prstGeom>
          <a:noFill/>
        </p:spPr>
        <p:txBody>
          <a:bodyPr wrap="none" lIns="0" tIns="0" rIns="0" bIns="0" rtlCol="0">
            <a:spAutoFit/>
          </a:bodyPr>
          <a:lstStyle/>
          <a:p>
            <a:pPr algn="ctr"/>
            <a:r>
              <a:rPr lang="en-US" altLang="zh-CN" sz="2000" baseline="30000" dirty="0">
                <a:latin typeface="Cambria Math" panose="02040503050406030204" pitchFamily="18" charset="0"/>
                <a:ea typeface="Cambria Math" panose="02040503050406030204" pitchFamily="18" charset="0"/>
              </a:rPr>
              <a:t>31</a:t>
            </a:r>
            <a:r>
              <a:rPr lang="en-US" altLang="zh-CN" sz="2000" dirty="0">
                <a:latin typeface="Cambria Math" panose="02040503050406030204" pitchFamily="18" charset="0"/>
                <a:ea typeface="Cambria Math" panose="02040503050406030204" pitchFamily="18" charset="0"/>
              </a:rPr>
              <a:t>S</a:t>
            </a:r>
            <a:endParaRPr lang="zh-CN" altLang="en-US" sz="2000" dirty="0">
              <a:latin typeface="Cambria Math" panose="02040503050406030204" pitchFamily="18" charset="0"/>
            </a:endParaRPr>
          </a:p>
        </p:txBody>
      </p:sp>
      <p:sp>
        <p:nvSpPr>
          <p:cNvPr id="13" name="TextBox 12">
            <a:extLst>
              <a:ext uri="{FF2B5EF4-FFF2-40B4-BE49-F238E27FC236}">
                <a16:creationId xmlns:a16="http://schemas.microsoft.com/office/drawing/2014/main" id="{61E4E1C5-585C-4DC8-A7CA-C2CD6AC16FBE}"/>
              </a:ext>
            </a:extLst>
          </p:cNvPr>
          <p:cNvSpPr txBox="1"/>
          <p:nvPr/>
        </p:nvSpPr>
        <p:spPr>
          <a:xfrm>
            <a:off x="1449747" y="4212114"/>
            <a:ext cx="455253"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1248</a:t>
            </a:r>
            <a:endParaRPr lang="zh-CN" altLang="en-US" sz="1600" dirty="0">
              <a:latin typeface="Cambria Math" panose="02040503050406030204" pitchFamily="18" charset="0"/>
            </a:endParaRPr>
          </a:p>
        </p:txBody>
      </p:sp>
      <p:sp>
        <p:nvSpPr>
          <p:cNvPr id="14" name="TextBox 13">
            <a:extLst>
              <a:ext uri="{FF2B5EF4-FFF2-40B4-BE49-F238E27FC236}">
                <a16:creationId xmlns:a16="http://schemas.microsoft.com/office/drawing/2014/main" id="{7F11FA72-D425-48E1-B2DC-38FC99FF14B5}"/>
              </a:ext>
            </a:extLst>
          </p:cNvPr>
          <p:cNvSpPr txBox="1"/>
          <p:nvPr/>
        </p:nvSpPr>
        <p:spPr>
          <a:xfrm>
            <a:off x="1449747" y="5011579"/>
            <a:ext cx="113814"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0</a:t>
            </a:r>
            <a:endParaRPr lang="zh-CN" altLang="en-US" sz="1600" dirty="0">
              <a:latin typeface="Cambria Math" panose="02040503050406030204" pitchFamily="18" charset="0"/>
            </a:endParaRPr>
          </a:p>
        </p:txBody>
      </p:sp>
      <p:sp>
        <p:nvSpPr>
          <p:cNvPr id="15" name="TextBox 14">
            <a:extLst>
              <a:ext uri="{FF2B5EF4-FFF2-40B4-BE49-F238E27FC236}">
                <a16:creationId xmlns:a16="http://schemas.microsoft.com/office/drawing/2014/main" id="{DEAF4DBC-3C52-42D3-868F-28C894259117}"/>
              </a:ext>
            </a:extLst>
          </p:cNvPr>
          <p:cNvSpPr txBox="1"/>
          <p:nvPr/>
        </p:nvSpPr>
        <p:spPr>
          <a:xfrm>
            <a:off x="236918" y="4859179"/>
            <a:ext cx="431208"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1/2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16" name="TextBox 15">
            <a:extLst>
              <a:ext uri="{FF2B5EF4-FFF2-40B4-BE49-F238E27FC236}">
                <a16:creationId xmlns:a16="http://schemas.microsoft.com/office/drawing/2014/main" id="{3917996A-8BC3-4F01-BB2E-068C2D36B90D}"/>
              </a:ext>
            </a:extLst>
          </p:cNvPr>
          <p:cNvSpPr txBox="1"/>
          <p:nvPr/>
        </p:nvSpPr>
        <p:spPr>
          <a:xfrm>
            <a:off x="236918" y="4079803"/>
            <a:ext cx="431208" cy="246221"/>
          </a:xfrm>
          <a:prstGeom prst="rect">
            <a:avLst/>
          </a:prstGeom>
          <a:noFill/>
        </p:spPr>
        <p:txBody>
          <a:bodyPr wrap="none" lIns="0" tIns="0" rIns="0" bIns="0" rtlCol="0">
            <a:spAutoFit/>
          </a:bodyPr>
          <a:lstStyle/>
          <a:p>
            <a:pPr algn="ctr"/>
            <a:r>
              <a:rPr lang="en-US" altLang="zh-CN" sz="1600" dirty="0">
                <a:latin typeface="Cambria Math" panose="02040503050406030204" pitchFamily="18" charset="0"/>
                <a:ea typeface="Cambria Math" panose="02040503050406030204" pitchFamily="18" charset="0"/>
              </a:rPr>
              <a:t>3/2</a:t>
            </a:r>
            <a:r>
              <a:rPr lang="en-US" altLang="zh-CN" sz="1600" baseline="30000" dirty="0">
                <a:latin typeface="Cambria Math" panose="02040503050406030204" pitchFamily="18" charset="0"/>
                <a:ea typeface="Cambria Math" panose="02040503050406030204" pitchFamily="18" charset="0"/>
              </a:rPr>
              <a:t>+</a:t>
            </a:r>
            <a:endParaRPr lang="zh-CN" altLang="en-US" sz="1600" baseline="30000" dirty="0">
              <a:latin typeface="Cambria Math" panose="02040503050406030204" pitchFamily="18" charset="0"/>
            </a:endParaRPr>
          </a:p>
        </p:txBody>
      </p:sp>
      <p:sp>
        <p:nvSpPr>
          <p:cNvPr id="18" name="TextBox 17">
            <a:extLst>
              <a:ext uri="{FF2B5EF4-FFF2-40B4-BE49-F238E27FC236}">
                <a16:creationId xmlns:a16="http://schemas.microsoft.com/office/drawing/2014/main" id="{A5FBF0EE-1F73-457E-BEF5-582ECA03FE51}"/>
              </a:ext>
            </a:extLst>
          </p:cNvPr>
          <p:cNvSpPr txBox="1"/>
          <p:nvPr/>
        </p:nvSpPr>
        <p:spPr>
          <a:xfrm>
            <a:off x="5181600" y="5685551"/>
            <a:ext cx="3900427" cy="338554"/>
          </a:xfrm>
          <a:prstGeom prst="rect">
            <a:avLst/>
          </a:prstGeom>
          <a:noFill/>
        </p:spPr>
        <p:txBody>
          <a:bodyPr wrap="none">
            <a:spAutoFit/>
          </a:bodyPr>
          <a:lstStyle/>
          <a:p>
            <a:r>
              <a:rPr lang="en-US" altLang="zh-CN" sz="1600" dirty="0">
                <a:solidFill>
                  <a:srgbClr val="000066"/>
                </a:solidFill>
                <a:latin typeface="Arial Narrow" panose="020B0606020202030204" pitchFamily="34" charset="0"/>
              </a:rPr>
              <a:t>L. J. Sun </a:t>
            </a:r>
            <a:r>
              <a:rPr lang="en-US" altLang="zh-CN" sz="1600" i="1" dirty="0">
                <a:solidFill>
                  <a:srgbClr val="000066"/>
                </a:solidFill>
                <a:latin typeface="Arial Narrow" panose="020B0606020202030204" pitchFamily="34" charset="0"/>
              </a:rPr>
              <a:t>et al</a:t>
            </a:r>
            <a:r>
              <a:rPr lang="en-US" altLang="zh-CN" sz="1600" dirty="0">
                <a:solidFill>
                  <a:srgbClr val="000066"/>
                </a:solidFill>
                <a:latin typeface="Arial Narrow" panose="020B0606020202030204" pitchFamily="34" charset="0"/>
              </a:rPr>
              <a:t>., Phys. Lett. B 839, 137801 (2023).</a:t>
            </a:r>
            <a:endParaRPr lang="zh-CN" altLang="en-US" sz="1600" dirty="0">
              <a:solidFill>
                <a:srgbClr val="000066"/>
              </a:solidFill>
              <a:latin typeface="Arial Narrow" panose="020B0606020202030204" pitchFamily="34" charset="0"/>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4BD47529-018C-473D-9757-56D4157B2211}"/>
                  </a:ext>
                </a:extLst>
              </p:cNvPr>
              <p:cNvSpPr txBox="1"/>
              <p:nvPr/>
            </p:nvSpPr>
            <p:spPr>
              <a:xfrm>
                <a:off x="236918" y="5599773"/>
                <a:ext cx="1870566" cy="37478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i="1" smtClean="0">
                          <a:solidFill>
                            <a:srgbClr val="0000CC"/>
                          </a:solidFill>
                          <a:latin typeface="Cambria Math" panose="02040503050406030204" pitchFamily="18" charset="0"/>
                          <a:ea typeface="等线" panose="02010600030101010101" pitchFamily="2" charset="-122"/>
                        </a:rPr>
                        <m:t>𝜏</m:t>
                      </m:r>
                      <m:r>
                        <a:rPr lang="en-US" altLang="zh-CN" i="1">
                          <a:solidFill>
                            <a:srgbClr val="0000CC"/>
                          </a:solidFill>
                          <a:latin typeface="Cambria Math" panose="02040503050406030204" pitchFamily="18" charset="0"/>
                          <a:ea typeface="等线" panose="02010600030101010101" pitchFamily="2" charset="-122"/>
                        </a:rPr>
                        <m:t>=</m:t>
                      </m:r>
                      <m:sSubSup>
                        <m:sSubSupPr>
                          <m:ctrlPr>
                            <a:rPr lang="en-US" altLang="zh-CN" i="1">
                              <a:solidFill>
                                <a:srgbClr val="0000CC"/>
                              </a:solidFill>
                              <a:latin typeface="Cambria Math" panose="02040503050406030204" pitchFamily="18" charset="0"/>
                              <a:ea typeface="等线" panose="02010600030101010101" pitchFamily="2" charset="-122"/>
                            </a:rPr>
                          </m:ctrlPr>
                        </m:sSubSupPr>
                        <m:e>
                          <m:r>
                            <a:rPr lang="en-US" altLang="zh-CN" i="1" smtClean="0">
                              <a:solidFill>
                                <a:srgbClr val="0000CC"/>
                              </a:solidFill>
                              <a:latin typeface="Cambria Math" panose="02040503050406030204" pitchFamily="18" charset="0"/>
                              <a:ea typeface="等线" panose="02010600030101010101" pitchFamily="2" charset="-122"/>
                            </a:rPr>
                            <m:t>1</m:t>
                          </m:r>
                          <m:r>
                            <a:rPr lang="en-US" altLang="zh-CN" b="0" i="1" smtClean="0">
                              <a:solidFill>
                                <a:srgbClr val="0000CC"/>
                              </a:solidFill>
                              <a:latin typeface="Cambria Math" panose="02040503050406030204" pitchFamily="18" charset="0"/>
                              <a:ea typeface="等线" panose="02010600030101010101" pitchFamily="2" charset="-122"/>
                            </a:rPr>
                            <m:t>116</m:t>
                          </m:r>
                        </m:e>
                        <m:sub>
                          <m:r>
                            <a:rPr lang="en-US" altLang="zh-CN" i="1">
                              <a:solidFill>
                                <a:srgbClr val="0000CC"/>
                              </a:solidFill>
                              <a:latin typeface="Cambria Math" panose="02040503050406030204" pitchFamily="18" charset="0"/>
                              <a:ea typeface="等线" panose="02010600030101010101" pitchFamily="2" charset="-122"/>
                            </a:rPr>
                            <m:t>−1</m:t>
                          </m:r>
                          <m:r>
                            <a:rPr lang="en-US" altLang="zh-CN" b="0" i="1" smtClean="0">
                              <a:solidFill>
                                <a:srgbClr val="0000CC"/>
                              </a:solidFill>
                              <a:latin typeface="Cambria Math" panose="02040503050406030204" pitchFamily="18" charset="0"/>
                              <a:ea typeface="等线" panose="02010600030101010101" pitchFamily="2" charset="-122"/>
                            </a:rPr>
                            <m:t>77</m:t>
                          </m:r>
                        </m:sub>
                        <m:sup>
                          <m:r>
                            <a:rPr lang="en-US" altLang="zh-CN" i="1">
                              <a:solidFill>
                                <a:srgbClr val="0000CC"/>
                              </a:solidFill>
                              <a:latin typeface="Cambria Math" panose="02040503050406030204" pitchFamily="18" charset="0"/>
                              <a:ea typeface="等线" panose="02010600030101010101" pitchFamily="2" charset="-122"/>
                            </a:rPr>
                            <m:t>+1</m:t>
                          </m:r>
                          <m:r>
                            <a:rPr lang="en-US" altLang="zh-CN" b="0" i="1" smtClean="0">
                              <a:solidFill>
                                <a:srgbClr val="0000CC"/>
                              </a:solidFill>
                              <a:latin typeface="Cambria Math" panose="02040503050406030204" pitchFamily="18" charset="0"/>
                              <a:ea typeface="等线" panose="02010600030101010101" pitchFamily="2" charset="-122"/>
                            </a:rPr>
                            <m:t>83</m:t>
                          </m:r>
                        </m:sup>
                      </m:sSubSup>
                      <m:r>
                        <a:rPr lang="en-US" altLang="zh-CN" b="0" i="0" smtClean="0">
                          <a:solidFill>
                            <a:srgbClr val="0000CC"/>
                          </a:solidFill>
                          <a:latin typeface="Cambria Math" panose="02040503050406030204" pitchFamily="18" charset="0"/>
                          <a:ea typeface="等线" panose="02010600030101010101" pitchFamily="2" charset="-122"/>
                        </a:rPr>
                        <m:t> </m:t>
                      </m:r>
                      <m:r>
                        <m:rPr>
                          <m:sty m:val="p"/>
                        </m:rPr>
                        <a:rPr lang="en-US" altLang="zh-CN" b="0" i="0" u="none" strike="noStrike" smtClean="0">
                          <a:solidFill>
                            <a:srgbClr val="0000CC"/>
                          </a:solidFill>
                          <a:effectLst/>
                          <a:latin typeface="Cambria Math" panose="02040503050406030204" pitchFamily="18" charset="0"/>
                          <a:ea typeface="等线" panose="02010600030101010101" pitchFamily="2" charset="-122"/>
                        </a:rPr>
                        <m:t>fs</m:t>
                      </m:r>
                    </m:oMath>
                  </m:oMathPara>
                </a14:m>
                <a:endParaRPr lang="zh-CN" altLang="en-US" dirty="0">
                  <a:solidFill>
                    <a:srgbClr val="0000CC"/>
                  </a:solidFill>
                </a:endParaRPr>
              </a:p>
            </p:txBody>
          </p:sp>
        </mc:Choice>
        <mc:Fallback xmlns="">
          <p:sp>
            <p:nvSpPr>
              <p:cNvPr id="22" name="TextBox 21">
                <a:extLst>
                  <a:ext uri="{FF2B5EF4-FFF2-40B4-BE49-F238E27FC236}">
                    <a16:creationId xmlns:a16="http://schemas.microsoft.com/office/drawing/2014/main" id="{4BD47529-018C-473D-9757-56D4157B2211}"/>
                  </a:ext>
                </a:extLst>
              </p:cNvPr>
              <p:cNvSpPr txBox="1">
                <a:spLocks noRot="1" noChangeAspect="1" noMove="1" noResize="1" noEditPoints="1" noAdjustHandles="1" noChangeArrowheads="1" noChangeShapeType="1" noTextEdit="1"/>
              </p:cNvSpPr>
              <p:nvPr/>
            </p:nvSpPr>
            <p:spPr>
              <a:xfrm>
                <a:off x="236918" y="5599773"/>
                <a:ext cx="1870566" cy="374783"/>
              </a:xfrm>
              <a:prstGeom prst="rect">
                <a:avLst/>
              </a:prstGeom>
              <a:blipFill>
                <a:blip r:embed="rId4"/>
                <a:stretch>
                  <a:fillRect b="-3279"/>
                </a:stretch>
              </a:blipFill>
            </p:spPr>
            <p:txBody>
              <a:bodyPr/>
              <a:lstStyle/>
              <a:p>
                <a:r>
                  <a:rPr lang="en-US">
                    <a:noFill/>
                  </a:rPr>
                  <a:t> </a:t>
                </a:r>
              </a:p>
            </p:txBody>
          </p:sp>
        </mc:Fallback>
      </mc:AlternateContent>
      <p:grpSp>
        <p:nvGrpSpPr>
          <p:cNvPr id="27" name="Group 26">
            <a:extLst>
              <a:ext uri="{FF2B5EF4-FFF2-40B4-BE49-F238E27FC236}">
                <a16:creationId xmlns:a16="http://schemas.microsoft.com/office/drawing/2014/main" id="{AD759D85-6FE9-4B01-82C9-8261C4ACA66A}"/>
              </a:ext>
            </a:extLst>
          </p:cNvPr>
          <p:cNvGrpSpPr/>
          <p:nvPr/>
        </p:nvGrpSpPr>
        <p:grpSpPr>
          <a:xfrm>
            <a:off x="1994936" y="4095212"/>
            <a:ext cx="2500864" cy="1695988"/>
            <a:chOff x="6600536" y="1047213"/>
            <a:chExt cx="2500864" cy="1695988"/>
          </a:xfrm>
        </p:grpSpPr>
        <p:pic>
          <p:nvPicPr>
            <p:cNvPr id="28" name="Picture 27">
              <a:extLst>
                <a:ext uri="{FF2B5EF4-FFF2-40B4-BE49-F238E27FC236}">
                  <a16:creationId xmlns:a16="http://schemas.microsoft.com/office/drawing/2014/main" id="{75444009-0A7A-42F5-868E-ACB24342B3FF}"/>
                </a:ext>
              </a:extLst>
            </p:cNvPr>
            <p:cNvPicPr>
              <a:picLocks noChangeAspect="1"/>
            </p:cNvPicPr>
            <p:nvPr/>
          </p:nvPicPr>
          <p:blipFill>
            <a:blip r:embed="rId5"/>
            <a:stretch>
              <a:fillRect/>
            </a:stretch>
          </p:blipFill>
          <p:spPr>
            <a:xfrm>
              <a:off x="6600536" y="1047213"/>
              <a:ext cx="2500864" cy="1695988"/>
            </a:xfrm>
            <a:prstGeom prst="rect">
              <a:avLst/>
            </a:prstGeom>
          </p:spPr>
        </p:pic>
        <p:cxnSp>
          <p:nvCxnSpPr>
            <p:cNvPr id="29" name="Straight Connector 28">
              <a:extLst>
                <a:ext uri="{FF2B5EF4-FFF2-40B4-BE49-F238E27FC236}">
                  <a16:creationId xmlns:a16="http://schemas.microsoft.com/office/drawing/2014/main" id="{E751FA49-C78F-445C-8099-A8F5EFAC8DE3}"/>
                </a:ext>
              </a:extLst>
            </p:cNvPr>
            <p:cNvCxnSpPr>
              <a:cxnSpLocks/>
            </p:cNvCxnSpPr>
            <p:nvPr/>
          </p:nvCxnSpPr>
          <p:spPr>
            <a:xfrm>
              <a:off x="8010610" y="1221899"/>
              <a:ext cx="0" cy="1259598"/>
            </a:xfrm>
            <a:prstGeom prst="line">
              <a:avLst/>
            </a:prstGeom>
            <a:ln w="12700">
              <a:solidFill>
                <a:srgbClr val="00B0F0"/>
              </a:solidFill>
              <a:prstDash val="dash"/>
            </a:ln>
          </p:spPr>
          <p:style>
            <a:lnRef idx="2">
              <a:schemeClr val="accent1"/>
            </a:lnRef>
            <a:fillRef idx="0">
              <a:schemeClr val="accent1"/>
            </a:fillRef>
            <a:effectRef idx="1">
              <a:schemeClr val="accent1"/>
            </a:effectRef>
            <a:fontRef idx="minor">
              <a:schemeClr val="tx1"/>
            </a:fontRef>
          </p:style>
        </p:cxnSp>
        <p:sp>
          <p:nvSpPr>
            <p:cNvPr id="30" name="Freeform: Shape 29">
              <a:extLst>
                <a:ext uri="{FF2B5EF4-FFF2-40B4-BE49-F238E27FC236}">
                  <a16:creationId xmlns:a16="http://schemas.microsoft.com/office/drawing/2014/main" id="{DC11F2A0-4D22-40EA-9228-79012215A426}"/>
                </a:ext>
              </a:extLst>
            </p:cNvPr>
            <p:cNvSpPr/>
            <p:nvPr/>
          </p:nvSpPr>
          <p:spPr>
            <a:xfrm>
              <a:off x="7745500" y="1197864"/>
              <a:ext cx="530221" cy="1283633"/>
            </a:xfrm>
            <a:custGeom>
              <a:avLst/>
              <a:gdLst>
                <a:gd name="connsiteX0" fmla="*/ 9525 w 835025"/>
                <a:gd name="connsiteY0" fmla="*/ 2051050 h 2051050"/>
                <a:gd name="connsiteX1" fmla="*/ 835025 w 835025"/>
                <a:gd name="connsiteY1" fmla="*/ 2051050 h 2051050"/>
                <a:gd name="connsiteX2" fmla="*/ 835025 w 835025"/>
                <a:gd name="connsiteY2" fmla="*/ 866775 h 2051050"/>
                <a:gd name="connsiteX3" fmla="*/ 777875 w 835025"/>
                <a:gd name="connsiteY3" fmla="*/ 695325 h 2051050"/>
                <a:gd name="connsiteX4" fmla="*/ 730250 w 835025"/>
                <a:gd name="connsiteY4" fmla="*/ 530225 h 2051050"/>
                <a:gd name="connsiteX5" fmla="*/ 676275 w 835025"/>
                <a:gd name="connsiteY5" fmla="*/ 393700 h 2051050"/>
                <a:gd name="connsiteX6" fmla="*/ 622300 w 835025"/>
                <a:gd name="connsiteY6" fmla="*/ 238125 h 2051050"/>
                <a:gd name="connsiteX7" fmla="*/ 574675 w 835025"/>
                <a:gd name="connsiteY7" fmla="*/ 130175 h 2051050"/>
                <a:gd name="connsiteX8" fmla="*/ 517525 w 835025"/>
                <a:gd name="connsiteY8" fmla="*/ 92075 h 2051050"/>
                <a:gd name="connsiteX9" fmla="*/ 479425 w 835025"/>
                <a:gd name="connsiteY9" fmla="*/ 41275 h 2051050"/>
                <a:gd name="connsiteX10" fmla="*/ 431800 w 835025"/>
                <a:gd name="connsiteY10" fmla="*/ 3175 h 2051050"/>
                <a:gd name="connsiteX11" fmla="*/ 381000 w 835025"/>
                <a:gd name="connsiteY11" fmla="*/ 0 h 2051050"/>
                <a:gd name="connsiteX12" fmla="*/ 314325 w 835025"/>
                <a:gd name="connsiteY12" fmla="*/ 41275 h 2051050"/>
                <a:gd name="connsiteX13" fmla="*/ 269875 w 835025"/>
                <a:gd name="connsiteY13" fmla="*/ 98425 h 2051050"/>
                <a:gd name="connsiteX14" fmla="*/ 225425 w 835025"/>
                <a:gd name="connsiteY14" fmla="*/ 180975 h 2051050"/>
                <a:gd name="connsiteX15" fmla="*/ 203200 w 835025"/>
                <a:gd name="connsiteY15" fmla="*/ 254000 h 2051050"/>
                <a:gd name="connsiteX16" fmla="*/ 165100 w 835025"/>
                <a:gd name="connsiteY16" fmla="*/ 339725 h 2051050"/>
                <a:gd name="connsiteX17" fmla="*/ 133350 w 835025"/>
                <a:gd name="connsiteY17" fmla="*/ 412750 h 2051050"/>
                <a:gd name="connsiteX18" fmla="*/ 95250 w 835025"/>
                <a:gd name="connsiteY18" fmla="*/ 514350 h 2051050"/>
                <a:gd name="connsiteX19" fmla="*/ 57150 w 835025"/>
                <a:gd name="connsiteY19" fmla="*/ 606425 h 2051050"/>
                <a:gd name="connsiteX20" fmla="*/ 38100 w 835025"/>
                <a:gd name="connsiteY20" fmla="*/ 660400 h 2051050"/>
                <a:gd name="connsiteX21" fmla="*/ 0 w 835025"/>
                <a:gd name="connsiteY21" fmla="*/ 768350 h 2051050"/>
                <a:gd name="connsiteX22" fmla="*/ 9525 w 835025"/>
                <a:gd name="connsiteY22" fmla="*/ 2051050 h 205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5025" h="2051050">
                  <a:moveTo>
                    <a:pt x="9525" y="2051050"/>
                  </a:moveTo>
                  <a:lnTo>
                    <a:pt x="835025" y="2051050"/>
                  </a:lnTo>
                  <a:lnTo>
                    <a:pt x="835025" y="866775"/>
                  </a:lnTo>
                  <a:lnTo>
                    <a:pt x="777875" y="695325"/>
                  </a:lnTo>
                  <a:lnTo>
                    <a:pt x="730250" y="530225"/>
                  </a:lnTo>
                  <a:lnTo>
                    <a:pt x="676275" y="393700"/>
                  </a:lnTo>
                  <a:lnTo>
                    <a:pt x="622300" y="238125"/>
                  </a:lnTo>
                  <a:lnTo>
                    <a:pt x="574675" y="130175"/>
                  </a:lnTo>
                  <a:lnTo>
                    <a:pt x="517525" y="92075"/>
                  </a:lnTo>
                  <a:lnTo>
                    <a:pt x="479425" y="41275"/>
                  </a:lnTo>
                  <a:lnTo>
                    <a:pt x="431800" y="3175"/>
                  </a:lnTo>
                  <a:lnTo>
                    <a:pt x="381000" y="0"/>
                  </a:lnTo>
                  <a:lnTo>
                    <a:pt x="314325" y="41275"/>
                  </a:lnTo>
                  <a:lnTo>
                    <a:pt x="269875" y="98425"/>
                  </a:lnTo>
                  <a:lnTo>
                    <a:pt x="225425" y="180975"/>
                  </a:lnTo>
                  <a:lnTo>
                    <a:pt x="203200" y="254000"/>
                  </a:lnTo>
                  <a:lnTo>
                    <a:pt x="165100" y="339725"/>
                  </a:lnTo>
                  <a:lnTo>
                    <a:pt x="133350" y="412750"/>
                  </a:lnTo>
                  <a:lnTo>
                    <a:pt x="95250" y="514350"/>
                  </a:lnTo>
                  <a:lnTo>
                    <a:pt x="57150" y="606425"/>
                  </a:lnTo>
                  <a:lnTo>
                    <a:pt x="38100" y="660400"/>
                  </a:lnTo>
                  <a:lnTo>
                    <a:pt x="0" y="768350"/>
                  </a:lnTo>
                  <a:lnTo>
                    <a:pt x="9525" y="2051050"/>
                  </a:lnTo>
                  <a:close/>
                </a:path>
              </a:pathLst>
            </a:custGeom>
            <a:solidFill>
              <a:srgbClr val="00CCFF">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33399995"/>
      </p:ext>
    </p:extLst>
  </p:cSld>
  <p:clrMapOvr>
    <a:masterClrMapping/>
  </p:clrMapOvr>
</p:sld>
</file>

<file path=ppt/theme/theme1.xml><?xml version="1.0" encoding="utf-8"?>
<a:theme xmlns:a="http://schemas.openxmlformats.org/drawingml/2006/main" name="1_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RIB-PowerPoint-Template-16x9-v5" id="{386E0BD5-C86C-4D62-9771-31771216E89C}" vid="{4ACF4385-ADC6-4C4F-9B7B-D66EF0FAE7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TaxCatchAll xmlns="27e6a43e-a4c4-4f52-b0e1-49827a209077">
      <Value>447</Value>
      <Value>283</Value>
      <Value>471</Value>
    </TaxCatchAll>
    <Document_x0020_Number xmlns="27e6a43e-a4c4-4f52-b0e1-49827a209077">45183</Document_x0020_Number>
    <AuthorizedDocs xmlns="51b9806a-5185-426e-8026-9f8401f8c974" xsi:nil="true"/>
    <Formatted_x0020_Sequence_x0020_Number xmlns="51b9806a-5185-426e-8026-9f8401f8c974">000454</Formatted_x0020_Sequence_x0020_Number>
    <Author1 xmlns="51b9806a-5185-426e-8026-9f8401f8c974">Parsons, Alex|61354939-8ef1-40bf-a344-a283b52ba8e0</Author1>
    <af7f2bdd3e3f4144927c8f46bf137639 xmlns="6819902c-d263-4340-a3b4-c7375668d2ad">
      <Terms xmlns="http://schemas.microsoft.com/office/infopath/2007/PartnerControls">
        <TermInfo xmlns="http://schemas.microsoft.com/office/infopath/2007/PartnerControls">
          <TermName xmlns="http://schemas.microsoft.com/office/infopath/2007/PartnerControls">S10000 Management and Administration</TermName>
          <TermId xmlns="http://schemas.microsoft.com/office/infopath/2007/PartnerControls">26ad7ea8-87d4-42ac-9781-b7fff1d89416</TermId>
        </TermInfo>
      </Terms>
    </af7f2bdd3e3f4144927c8f46bf137639>
    <WBS_x0020_Abbreviation xmlns="51b9806a-5185-426e-8026-9f8401f8c974">S10000</WBS_x0020_Abbreviation>
    <InternalSigners xmlns="51b9806a-5185-426e-8026-9f8401f8c974">
      <UserInfo>
        <DisplayName>King, Karen</DisplayName>
        <AccountId>18</AccountId>
        <AccountType/>
      </UserInfo>
    </InternalSigners>
    <k249c3db22e246c8be4b953e603e4d6b xmlns="6819902c-d263-4340-a3b4-c7375668d2ad">
      <Terms xmlns="http://schemas.microsoft.com/office/infopath/2007/PartnerControls">
        <TermInfo xmlns="http://schemas.microsoft.com/office/infopath/2007/PartnerControls">
          <TermName xmlns="http://schemas.microsoft.com/office/infopath/2007/PartnerControls">Parsons, Alex</TermName>
          <TermId xmlns="http://schemas.microsoft.com/office/infopath/2007/PartnerControls">61354939-8ef1-40bf-a344-a283b52ba8e0</TermId>
        </TermInfo>
      </Terms>
    </k249c3db22e246c8be4b953e603e4d6b>
    <ExternalSigners xmlns="51b9806a-5185-426e-8026-9f8401f8c974" xsi:nil="true"/>
    <AuthorizingDoc xmlns="51b9806a-5185-426e-8026-9f8401f8c974" xsi:nil="true"/>
    <i71e836a5a224468bea9b04c4fae55f7 xmlns="6819902c-d263-4340-a3b4-c7375668d2ad">
      <Terms xmlns="http://schemas.microsoft.com/office/infopath/2007/PartnerControls"/>
    </i71e836a5a224468bea9b04c4fae55f7>
    <e9dd64bcc98445289e39b91f109bdcd5 xmlns="6819902c-d263-4340-a3b4-c7375668d2ad">
      <Terms xmlns="http://schemas.microsoft.com/office/infopath/2007/PartnerControls">
        <TermInfo xmlns="http://schemas.microsoft.com/office/infopath/2007/PartnerControls">
          <TermName xmlns="http://schemas.microsoft.com/office/infopath/2007/PartnerControls">FM</TermName>
          <TermId xmlns="http://schemas.microsoft.com/office/infopath/2007/PartnerControls">6b363047-e12c-44ec-9837-aeed4884c22d</TermId>
        </TermInfo>
      </Terms>
    </e9dd64bcc98445289e39b91f109bdcd5>
    <Filtered_x0020_Document_x0020_Number0 xmlns="6819902c-d263-4340-a3b4-c7375668d2ad">45183</Filtered_x0020_Document_x0020_Number0>
    <Identifier xmlns="51b9806a-5185-426e-8026-9f8401f8c974">FM</Identifier>
    <Formatted_x0020_Revision xmlns="51b9806a-5185-426e-8026-9f8401f8c974">003</Formatted_x0020_Revision>
    <Revision_x0020_History xmlns="51b9806a-5185-426e-8026-9f8401f8c974">Updated CA instructions on slide 3, Revised notes on text color on slide 9
</Revision_x0020_History>
    <adda98769e204859847d571c1cc4aba8 xmlns="6819902c-d263-4340-a3b4-c7375668d2ad" xsi:nil="true"/>
    <AuthorizingComm_x0026_Boards xmlns="51b9806a-5185-426e-8026-9f8401f8c97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Controlled Document" ma:contentTypeID="0x010100A77CE2F963BD5C4AB895E5E1F954079C" ma:contentTypeVersion="16" ma:contentTypeDescription="Create a new document." ma:contentTypeScope="" ma:versionID="afdac9f8058ac176136f3d7adb595399">
  <xsd:schema xmlns:xsd="http://www.w3.org/2001/XMLSchema" xmlns:xs="http://www.w3.org/2001/XMLSchema" xmlns:p="http://schemas.microsoft.com/office/2006/metadata/properties" xmlns:ns1="http://schemas.microsoft.com/sharepoint/v3" xmlns:ns3="6819902c-d263-4340-a3b4-c7375668d2ad" xmlns:ns4="51b9806a-5185-426e-8026-9f8401f8c974" xmlns:ns5="27e6a43e-a4c4-4f52-b0e1-49827a209077" targetNamespace="http://schemas.microsoft.com/office/2006/metadata/properties" ma:root="true" ma:fieldsID="c30e777042fe99c0ff3ef036ff66f7c5" ns1:_="" ns3:_="" ns4:_="" ns5:_="">
    <xsd:import namespace="http://schemas.microsoft.com/sharepoint/v3"/>
    <xsd:import namespace="6819902c-d263-4340-a3b4-c7375668d2ad"/>
    <xsd:import namespace="51b9806a-5185-426e-8026-9f8401f8c974"/>
    <xsd:import namespace="27e6a43e-a4c4-4f52-b0e1-49827a209077"/>
    <xsd:element name="properties">
      <xsd:complexType>
        <xsd:sequence>
          <xsd:element name="documentManagement">
            <xsd:complexType>
              <xsd:all>
                <xsd:element ref="ns3:Filtered_x0020_Document_x0020_Number0" minOccurs="0"/>
                <xsd:element ref="ns4:WBS_x0020_Abbreviation" minOccurs="0"/>
                <xsd:element ref="ns4:Identifier" minOccurs="0"/>
                <xsd:element ref="ns4:Formatted_x0020_Sequence_x0020_Number" minOccurs="0"/>
                <xsd:element ref="ns4:Formatted_x0020_Revision" minOccurs="0"/>
                <xsd:element ref="ns4:InternalSigners" minOccurs="0"/>
                <xsd:element ref="ns4:ExternalSigners" minOccurs="0"/>
                <xsd:element ref="ns4:AuthorizingDoc" minOccurs="0"/>
                <xsd:element ref="ns4:AuthorizedDocs" minOccurs="0"/>
                <xsd:element ref="ns4:AuthorizingComm_x0026_Boards" minOccurs="0"/>
                <xsd:element ref="ns4:Author1" minOccurs="0"/>
                <xsd:element ref="ns4:Revision_x0020_History" minOccurs="0"/>
                <xsd:element ref="ns5:Document_x0020_Number" minOccurs="0"/>
                <xsd:element ref="ns3:k249c3db22e246c8be4b953e603e4d6b" minOccurs="0"/>
                <xsd:element ref="ns3:e9dd64bcc98445289e39b91f109bdcd5" minOccurs="0"/>
                <xsd:element ref="ns3:af7f2bdd3e3f4144927c8f46bf137639" minOccurs="0"/>
                <xsd:element ref="ns3:i71e836a5a224468bea9b04c4fae55f7" minOccurs="0"/>
                <xsd:element ref="ns5:TaxCatchAll" minOccurs="0"/>
                <xsd:element ref="ns1:_dlc_Exempt" minOccurs="0"/>
                <xsd:element ref="ns3:adda98769e204859847d571c1cc4aba8"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31"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819902c-d263-4340-a3b4-c7375668d2ad" elementFormDefault="qualified">
    <xsd:import namespace="http://schemas.microsoft.com/office/2006/documentManagement/types"/>
    <xsd:import namespace="http://schemas.microsoft.com/office/infopath/2007/PartnerControls"/>
    <xsd:element name="Filtered_x0020_Document_x0020_Number0" ma:index="3" nillable="true" ma:displayName="Filtered Document Number" ma:list="9fecad60-3c5f-4b1e-97fe-bd29726213cb" ma:internalName="Filtered_x0020_Document_x0020_Number0" ma:showField="03f48824-29a8-4910-b16b-2538dd33bf46" ma:web="27e6a43e-a4c4-4f52-b0e1-49827a209077">
      <xsd:simpleType>
        <xsd:restriction base="dms:Unknown"/>
      </xsd:simpleType>
    </xsd:element>
    <xsd:element name="k249c3db22e246c8be4b953e603e4d6b" ma:index="24" nillable="true" ma:taxonomy="true" ma:internalName="k249c3db22e246c8be4b953e603e4d6b" ma:taxonomyFieldName="Author_" ma:displayName="Author_" ma:indexed="true" ma:default="" ma:fieldId="{4249c3db-22e2-46c8-be4b-953e603e4d6b}" ma:sspId="e79ac590-b2ba-4d84-8233-e7113f930f2a" ma:termSetId="9a961305-3498-445e-9205-fc8019e3f968" ma:anchorId="00000000-0000-0000-0000-000000000000" ma:open="true" ma:isKeyword="false">
      <xsd:complexType>
        <xsd:sequence>
          <xsd:element ref="pc:Terms" minOccurs="0" maxOccurs="1"/>
        </xsd:sequence>
      </xsd:complexType>
    </xsd:element>
    <xsd:element name="e9dd64bcc98445289e39b91f109bdcd5" ma:index="26" nillable="true" ma:taxonomy="true" ma:internalName="e9dd64bcc98445289e39b91f109bdcd5" ma:taxonomyFieldName="Subcategory_" ma:displayName="Subcategory_" ma:indexed="true" ma:default="" ma:fieldId="{e9dd64bc-c984-4528-9e39-b91f109bdcd5}" ma:sspId="e79ac590-b2ba-4d84-8233-e7113f930f2a" ma:termSetId="df4988c2-6ea7-4775-a660-7ca64affa0f7" ma:anchorId="00000000-0000-0000-0000-000000000000" ma:open="false" ma:isKeyword="false">
      <xsd:complexType>
        <xsd:sequence>
          <xsd:element ref="pc:Terms" minOccurs="0" maxOccurs="1"/>
        </xsd:sequence>
      </xsd:complexType>
    </xsd:element>
    <xsd:element name="af7f2bdd3e3f4144927c8f46bf137639" ma:index="27" nillable="true" ma:taxonomy="true" ma:internalName="af7f2bdd3e3f4144927c8f46bf137639" ma:taxonomyFieldName="_x0057_BS0" ma:displayName="WBS" ma:indexed="true" ma:default="" ma:fieldId="{af7f2bdd-3e3f-4144-927c-8f46bf137639}" ma:sspId="e79ac590-b2ba-4d84-8233-e7113f930f2a" ma:termSetId="5af71c37-dbbc-4bcd-b94e-7a1ec876d16a" ma:anchorId="00000000-0000-0000-0000-000000000000" ma:open="false" ma:isKeyword="false">
      <xsd:complexType>
        <xsd:sequence>
          <xsd:element ref="pc:Terms" minOccurs="0" maxOccurs="1"/>
        </xsd:sequence>
      </xsd:complexType>
    </xsd:element>
    <xsd:element name="i71e836a5a224468bea9b04c4fae55f7" ma:index="28" nillable="true" ma:taxonomy="true" ma:internalName="i71e836a5a224468bea9b04c4fae55f7" ma:taxonomyFieldName="Tags10" ma:displayName="Tags" ma:default="" ma:fieldId="{271e836a-5a22-4468-bea9-b04c4fae55f7}" ma:taxonomyMulti="true" ma:sspId="e79ac590-b2ba-4d84-8233-e7113f930f2a" ma:termSetId="15758f5a-2859-4efe-a184-c420225ff4a1" ma:anchorId="00000000-0000-0000-0000-000000000000" ma:open="false" ma:isKeyword="false">
      <xsd:complexType>
        <xsd:sequence>
          <xsd:element ref="pc:Terms" minOccurs="0" maxOccurs="1"/>
        </xsd:sequence>
      </xsd:complexType>
    </xsd:element>
    <xsd:element name="adda98769e204859847d571c1cc4aba8" ma:index="32" nillable="true" ma:displayName="EC Keywords_0" ma:hidden="true" ma:internalName="adda98769e204859847d571c1cc4aba8">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1b9806a-5185-426e-8026-9f8401f8c974" elementFormDefault="qualified">
    <xsd:import namespace="http://schemas.microsoft.com/office/2006/documentManagement/types"/>
    <xsd:import namespace="http://schemas.microsoft.com/office/infopath/2007/PartnerControls"/>
    <xsd:element name="WBS_x0020_Abbreviation" ma:index="4" nillable="true" ma:displayName="WBS Abbreviation" ma:indexed="true" ma:internalName="WBS_x0020_Abbreviation">
      <xsd:simpleType>
        <xsd:restriction base="dms:Text">
          <xsd:maxLength value="255"/>
        </xsd:restriction>
      </xsd:simpleType>
    </xsd:element>
    <xsd:element name="Identifier" ma:index="5" nillable="true" ma:displayName="Identifier" ma:internalName="Identifier">
      <xsd:simpleType>
        <xsd:restriction base="dms:Text">
          <xsd:maxLength value="255"/>
        </xsd:restriction>
      </xsd:simpleType>
    </xsd:element>
    <xsd:element name="Formatted_x0020_Sequence_x0020_Number" ma:index="6" nillable="true" ma:displayName="Formatted Sequence Number" ma:indexed="true" ma:internalName="Formatted_x0020_Sequence_x0020_Number">
      <xsd:simpleType>
        <xsd:restriction base="dms:Text">
          <xsd:maxLength value="255"/>
        </xsd:restriction>
      </xsd:simpleType>
    </xsd:element>
    <xsd:element name="Formatted_x0020_Revision" ma:index="7" nillable="true" ma:displayName="Formatted Revision" ma:internalName="Formatted_x0020_Revision">
      <xsd:simpleType>
        <xsd:restriction base="dms:Text">
          <xsd:maxLength value="255"/>
        </xsd:restriction>
      </xsd:simpleType>
    </xsd:element>
    <xsd:element name="InternalSigners" ma:index="8" nillable="true" ma:displayName="Internal Signers" ma:list="UserInfo" ma:SharePointGroup="0" ma:internalName="InternalSigners"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Signers" ma:index="9" nillable="true" ma:displayName="External Signers" ma:internalName="ExternalSigners">
      <xsd:simpleType>
        <xsd:restriction base="dms:Note">
          <xsd:maxLength value="255"/>
        </xsd:restriction>
      </xsd:simpleType>
    </xsd:element>
    <xsd:element name="AuthorizingDoc" ma:index="10" nillable="true" ma:displayName="Authorizing Doc" ma:internalName="AuthorizingDoc">
      <xsd:simpleType>
        <xsd:restriction base="dms:Note">
          <xsd:maxLength value="255"/>
        </xsd:restriction>
      </xsd:simpleType>
    </xsd:element>
    <xsd:element name="AuthorizedDocs" ma:index="11" nillable="true" ma:displayName="Authorized Docs" ma:internalName="AuthorizedDocs">
      <xsd:simpleType>
        <xsd:restriction base="dms:Note">
          <xsd:maxLength value="255"/>
        </xsd:restriction>
      </xsd:simpleType>
    </xsd:element>
    <xsd:element name="AuthorizingComm_x0026_Boards" ma:index="12" nillable="true" ma:displayName="Authorizing Comm &amp; Board" ma:internalName="AuthorizingComm_x0026_Boards">
      <xsd:simpleType>
        <xsd:restriction base="dms:Note">
          <xsd:maxLength value="255"/>
        </xsd:restriction>
      </xsd:simpleType>
    </xsd:element>
    <xsd:element name="Author1" ma:index="16" nillable="true" ma:displayName="Author1" ma:internalName="Author1">
      <xsd:simpleType>
        <xsd:restriction base="dms:Text">
          <xsd:maxLength value="255"/>
        </xsd:restriction>
      </xsd:simpleType>
    </xsd:element>
    <xsd:element name="Revision_x0020_History" ma:index="18" nillable="true" ma:displayName="Revision History" ma:internalName="Revision_x0020_History">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7e6a43e-a4c4-4f52-b0e1-49827a209077" elementFormDefault="qualified">
    <xsd:import namespace="http://schemas.microsoft.com/office/2006/documentManagement/types"/>
    <xsd:import namespace="http://schemas.microsoft.com/office/infopath/2007/PartnerControls"/>
    <xsd:element name="Document_x0020_Number" ma:index="19" nillable="true" ma:displayName="Document Number" ma:hidden="true" ma:list="{9fecad60-3c5f-4b1e-97fe-bd29726213cb}" ma:internalName="Document_x0020_Number" ma:readOnly="false" ma:showField="Document_x0020_Number" ma:web="27e6a43e-a4c4-4f52-b0e1-49827a209077">
      <xsd:simpleType>
        <xsd:restriction base="dms:Lookup"/>
      </xsd:simpleType>
    </xsd:element>
    <xsd:element name="TaxCatchAll" ma:index="29" nillable="true" ma:displayName="Taxonomy Catch All Column" ma:hidden="true" ma:list="{aa28423a-96a4-4fb2-8cce-b1b4f3e5b10f}" ma:internalName="TaxCatchAll" ma:showField="CatchAllData" ma:web="27e6a43e-a4c4-4f52-b0e1-49827a2090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p:Policy xmlns:p="office.server.policy" id="" local="true">
  <p:Name>Controlled Document</p:Name>
  <p:Description/>
  <p:Statement/>
  <p:PolicyItems>
    <p:PolicyItem featureId="Microsoft.Office.RecordsManagement.PolicyFeatures.PolicyAudit" staticId="0x0101005B1FD2F7289FF44494593DF6B04CC580|8138272" UniqueId="d2e935fd-7aec-4982-a92c-0eafd6a3e49f">
      <p:Name>Auditing</p:Name>
      <p:Description>Audits user actions on documents and list items to the Audit Log.</p:Description>
      <p:CustomData>
        <Audit>
          <Update/>
          <View/>
          <CheckInOut/>
          <MoveCopy/>
          <DeleteRestore/>
        </Audit>
      </p:CustomData>
    </p:PolicyItem>
  </p:PolicyItems>
</p:Policy>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BA702D-F6E6-4314-8945-369A109C75F9}">
  <ds:schemaRefs>
    <ds:schemaRef ds:uri="http://purl.org/dc/terms/"/>
    <ds:schemaRef ds:uri="http://schemas.microsoft.com/office/2006/documentManagement/types"/>
    <ds:schemaRef ds:uri="http://www.w3.org/XML/1998/namespace"/>
    <ds:schemaRef ds:uri="27e6a43e-a4c4-4f52-b0e1-49827a209077"/>
    <ds:schemaRef ds:uri="http://purl.org/dc/dcmitype/"/>
    <ds:schemaRef ds:uri="http://purl.org/dc/elements/1.1/"/>
    <ds:schemaRef ds:uri="http://schemas.microsoft.com/office/infopath/2007/PartnerControls"/>
    <ds:schemaRef ds:uri="http://schemas.microsoft.com/office/2006/metadata/properties"/>
    <ds:schemaRef ds:uri="http://schemas.microsoft.com/sharepoint/v3"/>
    <ds:schemaRef ds:uri="http://schemas.openxmlformats.org/package/2006/metadata/core-properties"/>
    <ds:schemaRef ds:uri="51b9806a-5185-426e-8026-9f8401f8c974"/>
    <ds:schemaRef ds:uri="6819902c-d263-4340-a3b4-c7375668d2ad"/>
  </ds:schemaRefs>
</ds:datastoreItem>
</file>

<file path=customXml/itemProps2.xml><?xml version="1.0" encoding="utf-8"?>
<ds:datastoreItem xmlns:ds="http://schemas.openxmlformats.org/officeDocument/2006/customXml" ds:itemID="{087279E9-029E-40B5-9EA9-88D004C7ED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819902c-d263-4340-a3b4-c7375668d2ad"/>
    <ds:schemaRef ds:uri="51b9806a-5185-426e-8026-9f8401f8c974"/>
    <ds:schemaRef ds:uri="27e6a43e-a4c4-4f52-b0e1-49827a2090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27942A-61A9-4118-A144-DE7F84F21C4A}">
  <ds:schemaRefs>
    <ds:schemaRef ds:uri="office.server.policy"/>
  </ds:schemaRefs>
</ds:datastoreItem>
</file>

<file path=customXml/itemProps4.xml><?xml version="1.0" encoding="utf-8"?>
<ds:datastoreItem xmlns:ds="http://schemas.openxmlformats.org/officeDocument/2006/customXml" ds:itemID="{8B76CD61-6042-403B-B3F6-04E51A8FF7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15908</TotalTime>
  <Words>7101</Words>
  <Application>Microsoft Office PowerPoint</Application>
  <PresentationFormat>On-screen Show (4:3)</PresentationFormat>
  <Paragraphs>906</Paragraphs>
  <Slides>79</Slides>
  <Notes>42</Notes>
  <HiddenSlides>35</HiddenSlides>
  <MMClips>1</MMClips>
  <ScaleCrop>false</ScaleCrop>
  <HeadingPairs>
    <vt:vector size="6" baseType="variant">
      <vt:variant>
        <vt:lpstr>Fonts Used</vt:lpstr>
      </vt:variant>
      <vt:variant>
        <vt:i4>27</vt:i4>
      </vt:variant>
      <vt:variant>
        <vt:lpstr>Theme</vt:lpstr>
      </vt:variant>
      <vt:variant>
        <vt:i4>1</vt:i4>
      </vt:variant>
      <vt:variant>
        <vt:lpstr>Slide Titles</vt:lpstr>
      </vt:variant>
      <vt:variant>
        <vt:i4>79</vt:i4>
      </vt:variant>
    </vt:vector>
  </HeadingPairs>
  <TitlesOfParts>
    <vt:vector size="107" baseType="lpstr">
      <vt:lpstr>AdvOT483a8203</vt:lpstr>
      <vt:lpstr>Aptos</vt:lpstr>
      <vt:lpstr>CMMI12</vt:lpstr>
      <vt:lpstr>CMR10</vt:lpstr>
      <vt:lpstr>CMR12</vt:lpstr>
      <vt:lpstr>CMR8</vt:lpstr>
      <vt:lpstr>Crimson Text</vt:lpstr>
      <vt:lpstr>Inter</vt:lpstr>
      <vt:lpstr>Lucida Grande</vt:lpstr>
      <vt:lpstr>MTMI</vt:lpstr>
      <vt:lpstr>MTSY</vt:lpstr>
      <vt:lpstr>NimbusRomNo9L-Regu</vt:lpstr>
      <vt:lpstr>RNQRSYå¼«TeXGyreTermesX-Regular</vt:lpstr>
      <vt:lpstr>rtxmi</vt:lpstr>
      <vt:lpstr>rtxr</vt:lpstr>
      <vt:lpstr>source-serif-pro</vt:lpstr>
      <vt:lpstr>Times-Roman</vt:lpstr>
      <vt:lpstr>YSLLJG蠑ｫNewTXMI</vt:lpstr>
      <vt:lpstr>Arial</vt:lpstr>
      <vt:lpstr>Arial Narrow</vt:lpstr>
      <vt:lpstr>Calibri</vt:lpstr>
      <vt:lpstr>Calibri Light</vt:lpstr>
      <vt:lpstr>Cambria</vt:lpstr>
      <vt:lpstr>Cambria Math</vt:lpstr>
      <vt:lpstr>Helvetica</vt:lpstr>
      <vt:lpstr>Times New Roman</vt:lpstr>
      <vt:lpstr>Wingdings</vt:lpstr>
      <vt:lpstr>1_FRIB3</vt:lpstr>
      <vt:lpstr>Probing lifetimes of short-lived nuclear resonances of astrophysical interest</vt:lpstr>
      <vt:lpstr>Bottleneck for Nova Nucleosynthesis</vt:lpstr>
      <vt:lpstr>Thermonuclear 30P(p,γ)31S Reaction Rate</vt:lpstr>
      <vt:lpstr>Key 30P(p,γ)31S Resonance</vt:lpstr>
      <vt:lpstr>Known Decay Scheme of the Key Resonance</vt:lpstr>
      <vt:lpstr>Doppler Shift Attenuation Method</vt:lpstr>
      <vt:lpstr>Doppler Shift Lifetimes (DSL) @ ISAC-II</vt:lpstr>
      <vt:lpstr>3He(32S,αγ)31S Reaction with DSL1</vt:lpstr>
      <vt:lpstr>Bayesian-MCMC-DSAM Analysis</vt:lpstr>
      <vt:lpstr>Frequentist Approach</vt:lpstr>
      <vt:lpstr>Systematic Uncertainties</vt:lpstr>
      <vt:lpstr>Systematic Uncertainties</vt:lpstr>
      <vt:lpstr>Evaluation of Lifetimes of 31S Excited States</vt:lpstr>
      <vt:lpstr>3He(32S,αγ)31S Reaction with DSL1</vt:lpstr>
      <vt:lpstr>Key 30P(p,γ)31S Resonance</vt:lpstr>
      <vt:lpstr>DSL2 Hardware Upgrade</vt:lpstr>
      <vt:lpstr>S2193 Run 1: Dec 2022</vt:lpstr>
      <vt:lpstr>22Na(p,γ)23Mg Reaction Rate</vt:lpstr>
      <vt:lpstr>Discrepancies</vt:lpstr>
      <vt:lpstr>DSL2 Software Upgrade</vt:lpstr>
      <vt:lpstr>Bayesian Model Emulation &amp; Model Calibration</vt:lpstr>
      <vt:lpstr>Principal Component Analysis</vt:lpstr>
      <vt:lpstr>Diagnostics for Emulator and Calibrator</vt:lpstr>
      <vt:lpstr>Posterior Distributions of Model Parameters</vt:lpstr>
      <vt:lpstr>Evaluation Metrics</vt:lpstr>
      <vt:lpstr>Evaluation Metrics</vt:lpstr>
      <vt:lpstr>Bayesian Uncertainty Quantification</vt:lpstr>
      <vt:lpstr>Prior Lineshape</vt:lpstr>
      <vt:lpstr>Posterior Predictive Lineshape</vt:lpstr>
      <vt:lpstr>Posterior Distribution of Model Parameters</vt:lpstr>
      <vt:lpstr>Posterior Distribution of Model Parameters</vt:lpstr>
      <vt:lpstr>Posterior Distribution of Model Parameters</vt:lpstr>
      <vt:lpstr>Posterior Distribution of Model Parameters</vt:lpstr>
      <vt:lpstr>Posterior Distribution of Model Parameters</vt:lpstr>
      <vt:lpstr>Resonance Strength</vt:lpstr>
      <vt:lpstr>30P(p,γ)31S Reaction Rate</vt:lpstr>
      <vt:lpstr>Summary of DSL</vt:lpstr>
      <vt:lpstr>DSL Collaboration</vt:lpstr>
      <vt:lpstr>γ-ray measurements of 31S states around 6.39 MeV</vt:lpstr>
      <vt:lpstr>3He Implanted Target</vt:lpstr>
      <vt:lpstr>Reaction Kinematics</vt:lpstr>
      <vt:lpstr>Geant4 Simulation</vt:lpstr>
      <vt:lpstr>Geant4 Simulation</vt:lpstr>
      <vt:lpstr>Solid Angle</vt:lpstr>
      <vt:lpstr>Geant4 Simulation</vt:lpstr>
      <vt:lpstr>Bayesian-related talks at each APS DNP Meeting</vt:lpstr>
      <vt:lpstr>Advantages of Inverse Kinematics</vt:lpstr>
      <vt:lpstr>Readiness</vt:lpstr>
      <vt:lpstr>Beam Delivery</vt:lpstr>
      <vt:lpstr>RatesMC</vt:lpstr>
      <vt:lpstr>RatesMC</vt:lpstr>
      <vt:lpstr>RatesMC</vt:lpstr>
      <vt:lpstr>RatesMC</vt:lpstr>
      <vt:lpstr>Type I X-ray bursts</vt:lpstr>
      <vt:lpstr>NiCu Cycle</vt:lpstr>
      <vt:lpstr>59Cu(p,γ)60Zn vs 59Cu(p,α)56Ni</vt:lpstr>
      <vt:lpstr>Previous and Upcoming Experiments</vt:lpstr>
      <vt:lpstr>60Ga Decay</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PXCT Detection System</vt:lpstr>
      <vt:lpstr>PXCT Detection System</vt:lpstr>
      <vt:lpstr>PXCT Detection System</vt:lpstr>
      <vt:lpstr>Electric Cooling</vt:lpstr>
      <vt:lpstr>γ-ray Detection</vt:lpstr>
      <vt:lpstr>X-ray Detection</vt:lpstr>
      <vt:lpstr>Charged-particle Detection</vt:lpstr>
      <vt:lpstr>β-γ (X-γ) Coincidence</vt:lpstr>
      <vt:lpstr>α-γ (p-X) Coincidence</vt:lpstr>
      <vt:lpstr>α-X (p-X) Coincidence</vt:lpstr>
      <vt:lpstr>60Zn Resonance Lifetime</vt:lpstr>
      <vt:lpstr>60Zn Resonance Lifetime</vt:lpstr>
      <vt:lpstr>Summary &amp; Outlook</vt:lpstr>
    </vt:vector>
  </TitlesOfParts>
  <Company>MSU NSCL/FRIB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FRIB PowerPoint Template</dc:title>
  <dc:subject>S10000-FM-000454-R003</dc:subject>
  <dc:creator>Parsons, Alex</dc:creator>
  <cp:lastModifiedBy>lijie sun</cp:lastModifiedBy>
  <cp:revision>375</cp:revision>
  <cp:lastPrinted>2023-04-27T17:51:02Z</cp:lastPrinted>
  <dcterms:created xsi:type="dcterms:W3CDTF">2023-05-16T14:40:51Z</dcterms:created>
  <dcterms:modified xsi:type="dcterms:W3CDTF">2024-07-21T15:11:49Z</dcterms:modified>
  <cp:category>31 October 2023</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0x010100A77CE2F963BD5C4AB895E5E1F954079C</vt:lpwstr>
  </property>
  <property fmtid="{D5CDD505-2E9C-101B-9397-08002B2CF9AE}" pid="3" name="TemplateUrl">
    <vt:lpwstr/>
  </property>
  <property fmtid="{D5CDD505-2E9C-101B-9397-08002B2CF9AE}" pid="4" name="xd_Signature">
    <vt:bool>false</vt:bool>
  </property>
  <property fmtid="{D5CDD505-2E9C-101B-9397-08002B2CF9AE}" pid="5" name="xd_ProgID">
    <vt:lpwstr/>
  </property>
  <property fmtid="{D5CDD505-2E9C-101B-9397-08002B2CF9AE}" pid="6" name="Order">
    <vt:r8>5600</vt:r8>
  </property>
  <property fmtid="{D5CDD505-2E9C-101B-9397-08002B2CF9AE}" pid="7" name="Author_">
    <vt:lpwstr>447;#Parsons, Alex|61354939-8ef1-40bf-a344-a283b52ba8e0</vt:lpwstr>
  </property>
  <property fmtid="{D5CDD505-2E9C-101B-9397-08002B2CF9AE}" pid="8" name="Subcategory_">
    <vt:lpwstr>283;#FM|6b363047-e12c-44ec-9837-aeed4884c22d</vt:lpwstr>
  </property>
  <property fmtid="{D5CDD505-2E9C-101B-9397-08002B2CF9AE}" pid="9" name="ECKeywords">
    <vt:lpwstr/>
  </property>
  <property fmtid="{D5CDD505-2E9C-101B-9397-08002B2CF9AE}" pid="10" name="WBS0">
    <vt:lpwstr>471;#S10000 Management and Administration|26ad7ea8-87d4-42ac-9781-b7fff1d89416</vt:lpwstr>
  </property>
  <property fmtid="{D5CDD505-2E9C-101B-9397-08002B2CF9AE}" pid="11" name="Tags10">
    <vt:lpwstr/>
  </property>
  <property fmtid="{D5CDD505-2E9C-101B-9397-08002B2CF9AE}" pid="12" name="WorkflowChangePath">
    <vt:lpwstr>141c4800-5459-4a0f-8f70-37b212b6aaa7,4;141c4800-5459-4a0f-8f70-37b212b6aaa7,4;141c4800-5459-4a0f-8f70-37b212b6aaa7,4;141c4800-5459-4a0f-8f70-37b212b6aaa7,6;141c4800-5459-4a0f-8f70-37b212b6aaa7,6;141c4800-5459-4a0f-8f70-37b212b6aaa7,6;141c4800-5459-4a0f-8f141c4800-5459-4a0f-8f70-37b212b6aaa7,4;141c4800-5459-4a0f-8f70-37b212b6aaa7,4;141c4800-5459-4a0f-8f70-37b212b6aaa7,4;141c4800-5459-4a0f-8f70-37b212b6aaa7,5;141c4800-5459-4a0f-8f70-37b212b6aaa7,5;141c4800-5459-4a0f-8f70-37b212b6aaa7,5;141c4800-5459-4a0f-8f70-37b212b6aaa7,5;141c4800-5459-4a0f-8f70-37b212b6aaa7,5;</vt:lpwstr>
  </property>
  <property fmtid="{D5CDD505-2E9C-101B-9397-08002B2CF9AE}" pid="13" name="DNS">
    <vt:lpwstr>44668;#S10000-FM-000454-R002</vt:lpwstr>
  </property>
  <property fmtid="{D5CDD505-2E9C-101B-9397-08002B2CF9AE}" pid="14" name="Archive Document Workflow">
    <vt:lpwstr>, </vt:lpwstr>
  </property>
  <property fmtid="{D5CDD505-2E9C-101B-9397-08002B2CF9AE}" pid="15" name="Submission Date">
    <vt:filetime>2023-08-09T16:57:02Z</vt:filetime>
  </property>
  <property fmtid="{D5CDD505-2E9C-101B-9397-08002B2CF9AE}" pid="16" name="Subcategory">
    <vt:lpwstr>20</vt:lpwstr>
  </property>
</Properties>
</file>